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ink/ink7.xml" ContentType="application/inkml+xml"/>
  <Override PartName="/ppt/tags/tag3.xml" ContentType="application/vnd.openxmlformats-officedocument.presentationml.tags+xml"/>
  <Override PartName="/ppt/notesSlides/notesSlide1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tags/tag8.xml" ContentType="application/vnd.openxmlformats-officedocument.presentationml.tags+xml"/>
  <Override PartName="/ppt/notesSlides/notesSlide17.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ink/ink40.xml" ContentType="application/inkml+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ink/ink41.xml" ContentType="application/inkml+xml"/>
  <Override PartName="/ppt/tags/tag23.xml" ContentType="application/vnd.openxmlformats-officedocument.presentationml.tags+xml"/>
  <Override PartName="/ppt/notesSlides/notesSlide42.xml" ContentType="application/vnd.openxmlformats-officedocument.presentationml.notesSlide+xml"/>
  <Override PartName="/ppt/ink/ink42.xml" ContentType="application/inkml+xml"/>
  <Override PartName="/ppt/tags/tag2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45.xml" ContentType="application/vnd.openxmlformats-officedocument.presentationml.notesSlide+xml"/>
  <Override PartName="/ppt/tags/tag25.xml" ContentType="application/vnd.openxmlformats-officedocument.presentationml.tags+xml"/>
  <Override PartName="/ppt/notesSlides/notesSlide46.xml" ContentType="application/vnd.openxmlformats-officedocument.presentationml.notesSlide+xml"/>
  <Override PartName="/ppt/tags/tag26.xml" ContentType="application/vnd.openxmlformats-officedocument.presentationml.tags+xml"/>
  <Override PartName="/ppt/notesSlides/notesSlide47.xml" ContentType="application/vnd.openxmlformats-officedocument.presentationml.notesSlide+xml"/>
  <Override PartName="/ppt/tags/tag27.xml" ContentType="application/vnd.openxmlformats-officedocument.presentationml.tags+xml"/>
  <Override PartName="/ppt/notesSlides/notesSlide48.xml" ContentType="application/vnd.openxmlformats-officedocument.presentationml.notesSlide+xml"/>
  <Override PartName="/ppt/tags/tag28.xml" ContentType="application/vnd.openxmlformats-officedocument.presentationml.tags+xml"/>
  <Override PartName="/ppt/notesSlides/notesSlide49.xml" ContentType="application/vnd.openxmlformats-officedocument.presentationml.notesSlide+xml"/>
  <Override PartName="/ppt/tags/tag29.xml" ContentType="application/vnd.openxmlformats-officedocument.presentationml.tags+xml"/>
  <Override PartName="/ppt/notesSlides/notesSlide50.xml" ContentType="application/vnd.openxmlformats-officedocument.presentationml.notesSlide+xml"/>
  <Override PartName="/ppt/tags/tag30.xml" ContentType="application/vnd.openxmlformats-officedocument.presentationml.tags+xml"/>
  <Override PartName="/ppt/notesSlides/notesSlide51.xml" ContentType="application/vnd.openxmlformats-officedocument.presentationml.notesSlide+xml"/>
  <Override PartName="/ppt/tags/tag31.xml" ContentType="application/vnd.openxmlformats-officedocument.presentationml.tags+xml"/>
  <Override PartName="/ppt/notesSlides/notesSlide52.xml" ContentType="application/vnd.openxmlformats-officedocument.presentationml.notesSlide+xml"/>
  <Override PartName="/ppt/tags/tag32.xml" ContentType="application/vnd.openxmlformats-officedocument.presentationml.tags+xml"/>
  <Override PartName="/ppt/notesSlides/notesSlide53.xml" ContentType="application/vnd.openxmlformats-officedocument.presentationml.notesSlide+xml"/>
  <Override PartName="/ppt/tags/tag3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4.xml" ContentType="application/vnd.openxmlformats-officedocument.presentationml.tags+xml"/>
  <Override PartName="/ppt/notesSlides/notesSlide56.xml" ContentType="application/vnd.openxmlformats-officedocument.presentationml.notesSlide+xml"/>
  <Override PartName="/ppt/tags/tag35.xml" ContentType="application/vnd.openxmlformats-officedocument.presentationml.tags+xml"/>
  <Override PartName="/ppt/notesSlides/notesSlide57.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tags/tag36.xml" ContentType="application/vnd.openxmlformats-officedocument.presentationml.tags+xml"/>
  <Override PartName="/ppt/notesSlides/notesSlide58.xml" ContentType="application/vnd.openxmlformats-officedocument.presentationml.notesSlide+xml"/>
  <Override PartName="/ppt/tags/tag37.xml" ContentType="application/vnd.openxmlformats-officedocument.presentationml.tags+xml"/>
  <Override PartName="/ppt/notesSlides/notesSlide59.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60.xml" ContentType="application/vnd.openxmlformats-officedocument.presentationml.notesSlide+xml"/>
  <Override PartName="/ppt/tags/tag38.xml" ContentType="application/vnd.openxmlformats-officedocument.presentationml.tags+xml"/>
  <Override PartName="/ppt/notesSlides/notesSlide61.xml" ContentType="application/vnd.openxmlformats-officedocument.presentationml.notesSlide+xml"/>
  <Override PartName="/ppt/ink/ink70.xml" ContentType="application/inkml+xml"/>
  <Override PartName="/ppt/tags/tag39.xml" ContentType="application/vnd.openxmlformats-officedocument.presentationml.tags+xml"/>
  <Override PartName="/ppt/notesSlides/notesSlide62.xml" ContentType="application/vnd.openxmlformats-officedocument.presentationml.notesSlide+xml"/>
  <Override PartName="/ppt/ink/ink71.xml" ContentType="application/inkml+xml"/>
  <Override PartName="/ppt/ink/ink72.xml" ContentType="application/inkml+xml"/>
  <Override PartName="/ppt/tags/tag40.xml" ContentType="application/vnd.openxmlformats-officedocument.presentationml.tags+xml"/>
  <Override PartName="/ppt/notesSlides/notesSlide63.xml" ContentType="application/vnd.openxmlformats-officedocument.presentationml.notesSlide+xml"/>
  <Override PartName="/ppt/ink/ink73.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1.xml" ContentType="application/vnd.openxmlformats-officedocument.presentationml.tags+xml"/>
  <Override PartName="/ppt/notesSlides/notesSlide66.xml" ContentType="application/vnd.openxmlformats-officedocument.presentationml.notesSlide+xml"/>
  <Override PartName="/ppt/tags/tag42.xml" ContentType="application/vnd.openxmlformats-officedocument.presentationml.tags+xml"/>
  <Override PartName="/ppt/notesSlides/notesSlide67.xml" ContentType="application/vnd.openxmlformats-officedocument.presentationml.notesSlide+xml"/>
  <Override PartName="/ppt/ink/ink74.xml" ContentType="application/inkml+xml"/>
  <Override PartName="/ppt/ink/ink75.xml" ContentType="application/inkml+xml"/>
  <Override PartName="/ppt/notesSlides/notesSlide68.xml" ContentType="application/vnd.openxmlformats-officedocument.presentationml.notesSlide+xml"/>
  <Override PartName="/ppt/tags/tag43.xml" ContentType="application/vnd.openxmlformats-officedocument.presentationml.tags+xml"/>
  <Override PartName="/ppt/notesSlides/notesSlide69.xml" ContentType="application/vnd.openxmlformats-officedocument.presentationml.notesSlide+xml"/>
  <Override PartName="/ppt/tags/tag44.xml" ContentType="application/vnd.openxmlformats-officedocument.presentationml.tags+xml"/>
  <Override PartName="/ppt/notesSlides/notesSlide70.xml" ContentType="application/vnd.openxmlformats-officedocument.presentationml.notesSlide+xml"/>
  <Override PartName="/ppt/ink/ink76.xml" ContentType="application/inkml+xml"/>
  <Override PartName="/ppt/ink/ink77.xml" ContentType="application/inkml+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tags/tag46.xml" ContentType="application/vnd.openxmlformats-officedocument.presentationml.tags+xml"/>
  <Override PartName="/ppt/notesSlides/notesSlide73.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tags/tag47.xml" ContentType="application/vnd.openxmlformats-officedocument.presentationml.tags+xml"/>
  <Override PartName="/ppt/notesSlides/notesSlide74.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83" r:id="rId3"/>
  </p:sldMasterIdLst>
  <p:notesMasterIdLst>
    <p:notesMasterId r:id="rId90"/>
  </p:notesMasterIdLst>
  <p:sldIdLst>
    <p:sldId id="340" r:id="rId4"/>
    <p:sldId id="358" r:id="rId5"/>
    <p:sldId id="460" r:id="rId6"/>
    <p:sldId id="461" r:id="rId7"/>
    <p:sldId id="295" r:id="rId8"/>
    <p:sldId id="462" r:id="rId9"/>
    <p:sldId id="465" r:id="rId10"/>
    <p:sldId id="466" r:id="rId11"/>
    <p:sldId id="467" r:id="rId12"/>
    <p:sldId id="470" r:id="rId13"/>
    <p:sldId id="469" r:id="rId14"/>
    <p:sldId id="468" r:id="rId15"/>
    <p:sldId id="463" r:id="rId16"/>
    <p:sldId id="474" r:id="rId17"/>
    <p:sldId id="475" r:id="rId18"/>
    <p:sldId id="459" r:id="rId19"/>
    <p:sldId id="471" r:id="rId20"/>
    <p:sldId id="472" r:id="rId21"/>
    <p:sldId id="473" r:id="rId22"/>
    <p:sldId id="368" r:id="rId23"/>
    <p:sldId id="369" r:id="rId24"/>
    <p:sldId id="370" r:id="rId25"/>
    <p:sldId id="371" r:id="rId26"/>
    <p:sldId id="457" r:id="rId27"/>
    <p:sldId id="372" r:id="rId28"/>
    <p:sldId id="375" r:id="rId29"/>
    <p:sldId id="376" r:id="rId30"/>
    <p:sldId id="373" r:id="rId31"/>
    <p:sldId id="374" r:id="rId32"/>
    <p:sldId id="377" r:id="rId33"/>
    <p:sldId id="378" r:id="rId34"/>
    <p:sldId id="379" r:id="rId35"/>
    <p:sldId id="453" r:id="rId36"/>
    <p:sldId id="454" r:id="rId37"/>
    <p:sldId id="447" r:id="rId38"/>
    <p:sldId id="383" r:id="rId39"/>
    <p:sldId id="384" r:id="rId40"/>
    <p:sldId id="385" r:id="rId41"/>
    <p:sldId id="386" r:id="rId42"/>
    <p:sldId id="387" r:id="rId43"/>
    <p:sldId id="448" r:id="rId44"/>
    <p:sldId id="391" r:id="rId45"/>
    <p:sldId id="392" r:id="rId46"/>
    <p:sldId id="393" r:id="rId47"/>
    <p:sldId id="394" r:id="rId48"/>
    <p:sldId id="395" r:id="rId49"/>
    <p:sldId id="396" r:id="rId50"/>
    <p:sldId id="449" r:id="rId51"/>
    <p:sldId id="404" r:id="rId52"/>
    <p:sldId id="405" r:id="rId53"/>
    <p:sldId id="407" r:id="rId54"/>
    <p:sldId id="408" r:id="rId55"/>
    <p:sldId id="409" r:id="rId56"/>
    <p:sldId id="446" r:id="rId57"/>
    <p:sldId id="450" r:id="rId58"/>
    <p:sldId id="412" r:id="rId59"/>
    <p:sldId id="413" r:id="rId60"/>
    <p:sldId id="414" r:id="rId61"/>
    <p:sldId id="415" r:id="rId62"/>
    <p:sldId id="416" r:id="rId63"/>
    <p:sldId id="417" r:id="rId64"/>
    <p:sldId id="418" r:id="rId65"/>
    <p:sldId id="444" r:id="rId66"/>
    <p:sldId id="445" r:id="rId67"/>
    <p:sldId id="451" r:id="rId68"/>
    <p:sldId id="421" r:id="rId69"/>
    <p:sldId id="422" r:id="rId70"/>
    <p:sldId id="423" r:id="rId71"/>
    <p:sldId id="424" r:id="rId72"/>
    <p:sldId id="425" r:id="rId73"/>
    <p:sldId id="426" r:id="rId74"/>
    <p:sldId id="427" r:id="rId75"/>
    <p:sldId id="428" r:id="rId76"/>
    <p:sldId id="429" r:id="rId77"/>
    <p:sldId id="452" r:id="rId78"/>
    <p:sldId id="432" r:id="rId79"/>
    <p:sldId id="433" r:id="rId80"/>
    <p:sldId id="434" r:id="rId81"/>
    <p:sldId id="435" r:id="rId82"/>
    <p:sldId id="436" r:id="rId83"/>
    <p:sldId id="437" r:id="rId84"/>
    <p:sldId id="438" r:id="rId85"/>
    <p:sldId id="439" r:id="rId86"/>
    <p:sldId id="440" r:id="rId87"/>
    <p:sldId id="455" r:id="rId88"/>
    <p:sldId id="45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7BE7B-B063-462D-976B-2AE26CE3D994}" v="45" dt="2023-10-02T09:25:54.12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69" autoAdjust="0"/>
    <p:restoredTop sz="96012" autoAdjust="0"/>
  </p:normalViewPr>
  <p:slideViewPr>
    <p:cSldViewPr snapToGrid="0">
      <p:cViewPr>
        <p:scale>
          <a:sx n="100" d="100"/>
          <a:sy n="100" d="100"/>
        </p:scale>
        <p:origin x="-4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2:49:30.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21 481,'1'2,"1"0,-1-1,1 1,0-1,0 1,0-1,0 0,0 1,0-1,0 0,0 0,0-1,1 1,-1 0,0-1,1 0,-1 1,0-1,1 0,-1 0,0 0,1 0,0-1,1 1,241 8,-109 16,-125-21,-1-1,1 0,0-1,0 0,0-1,-1 0,1-1,0 0,0-1,-1 0,1-1,1 0,5-6</inkml:trace>
  <inkml:trace contextRef="#ctx0" brushRef="#br0" timeOffset="2105.19">1 886,'114'-19,"370"18,-446 1,-22 0</inkml:trace>
  <inkml:trace contextRef="#ctx0" brushRef="#br0" timeOffset="9986.26">1098 58,'154'-11,"-18"-9,-2 0,12 13,-171 38,16-23,1 1,0 0,0 0,1 1,0 0,1 0,0 1,1-1,0 1,0 2,0-1,0 0,-1 0,-1 0,0-1,0 0,-1 0,0-1,-7 5,-150 112,165-126,1 0,0 0,-1 0,1 1,0-1,0 0,0 0,0 0,0 0,0-1,0 1,1 0,-1 0,0-1,0 1,1-1,-1 1,0-1,0 1,1-1,-1 0,1 0,-1 1,0-1,1 0,-1 0,0-1,1 1,-1 0,1 0,-1-1,0 1,1 0,-1-1,0 0,2 1,76-3,80 7,-142 1,-1 1,0 1,0 0,-1 1,1 1,-2 0,0 1,0 1,0 0,6 9,-13-12,-1 0,0 1,0 0,-1 0,0 0,-1 1,0-1,-1 1,0 0,0 0,-1 1,0-1,-1 0,0 1,-1-1,0 1,-1 7,-2-10,0 1,-1-1,0-1,0 1,0 0,-1-1,-1 0,1 0,-1-1,0 1,0-1,-1-1,0 1,0-1,0 0,-1-1,0 1,-1-1,-1 2,-121 54,0-32,69-20,-188-2,233-6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3:07:45.6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2796 3931,'483'0,"-337"-19,421 19,-299 1,-119 17,722-18,-729 11,132-1,-171-12,397 2,-271-20,-141 21,154-13,43-3,-30 2,-103-5,99 7,37 3,-134-12,126 13,-188-2,0 4,78 6,-49 1,1023-2,-954 19,29-34,126 11,201 4,-317 19,74-19,-128-20,-40 2,11-2,49 1,42 19,-103-20,40 1,-9-1,-159 20,-2 1,0-1,1 1,-1-1,0 1,1-1,-1-1,0 1,1-1,-1 1,0-1,0 0,0-1,1 1,-1-1,-1 0,1 0,0 0,0 0,-1-1,1 1,-1-1,0 0,0 0,0 0,0-1,0 1,-1-1,0 1,1-1,-1 0,-1 0,1 0,0 0,-1 0,0-1,0-25,-1 0,-2 1,-1-1,-2 1,0 0,-2 0,-2 0,-17-93,12-101,2 108,12 98</inkml:trace>
  <inkml:trace contextRef="#ctx0" brushRef="#br0" timeOffset="4063.26">8935 3008,'20'44,"-18"-33,4 19,-1 1,-2 0,-1 0,-1 0,-3 17,3 80,19 26,-36 38,14-175</inkml:trace>
  <inkml:trace contextRef="#ctx0" brushRef="#br0" timeOffset="8804.99">4970 2988,'26'75,"0"97,-18 95,-10-164,22 70,-5-77,-12-79</inkml:trace>
  <inkml:trace contextRef="#ctx0" brushRef="#br0" timeOffset="41576.41">2834 3950,'-635'0,"481"-20,-138-19,121 21,-1-2,-28 9,26-8,14 0,-14-1,126 14,-74-22,119 25,0-1,-1 0,1 1,0-1,1 0,-1-1,1 1,0 0,0-1,0 1,1-1,-1 1,1-1,0 0,0 0,1 0,-1 1,1-1,1-2,-5-19,-3-172,9 122,-33-165,10 122,-6-140,-18-56,21 52,15-89,11 220,-3-306,-17 205,-21-40,20 75,-19-67,18 93,3 72,3 137,-37 102,-54 17,95-140</inkml:trace>
  <inkml:trace contextRef="#ctx0" brushRef="#br0" timeOffset="43869.78">237 5,'37'65,"-25"-50,113 173,-111-174,-2-1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3:53.7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0,'2'1,"1"0,-1 1,1-1,-1 0,0 1,0 0,0-1,0 1,0 0,0 0,0 0,0 0,-1 1,1-1,-1 0,0 1,0-1,0 1,0-1,0 1,0 0,0 1,6 14,28 70,-21-47,1-1,2-1,2 0,23 34,-28-54,0-1,1 0,1-1,1 0,0-2,1 0,1-1,0 0,1-2,8 4,20 17,58 25,31-3,-112-44,1 0,0-2,0 0,1-2,0-1,1-1,24 0,210 45,-63-11,-53-21,79-9,-141-10,-46 1,-22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3:08:33.2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164 1,'-32'38,"-64"156,69-137,18-41</inkml:trace>
  <inkml:trace contextRef="#ctx0" brushRef="#br0" timeOffset="2538.5">183 39,'0'1,"0"-1,-1 1,1 0,0-1,0 1,0 0,-1 0,1-1,0 1,0 0,0 0,0-1,0 1,0 0,1 0,-1-1,0 1,0 0,0-1,1 1,-1 0,0-1,1 1,-1 0,1-1,-1 1,1-1,-1 1,1-1,-1 1,1-1,-1 1,1-1,0 1,-1-1,1 0,0 1,-1-1,1 0,0 0,-1 1,1-1,0 0,0 0,-1 0,1 0,0 0,-1 0,1 0,0 0,0-1,163 74,-59-19,-88-51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3:08:39.2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40,'3'0,"5"0,4-3,3-5,2 0,2-3,-2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2:49:45.3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57 429,'386'0,"-232"-20,-135 20,-3 0</inkml:trace>
  <inkml:trace contextRef="#ctx0" brushRef="#br0" timeOffset="2196">0 891,'228'-1,"-8"-36,-31 5,-173 29</inkml:trace>
  <inkml:trace contextRef="#ctx0" brushRef="#br0" timeOffset="8000">1193 256,'38'-55,"-9"25,1 1,2 2,0 1,27-15,-41 32,0 2,0 0,1 1,0 1,0 0,0 2,0 0,1 1,0 1,-1 1,1 0,-1 2,16 3,-31-5,-1 1,1 0,0 0,0 0,0 0,-1 0,1 1,0 0,-1 0,0 0,1 0,-1 1,0-1,0 1,0-1,-1 1,1 0,0 1,-1-1,0 0,0 0,0 1,0 0,-1-1,1 1,-1 0,0 0,0-1,-1 1,1 0,-1 0,1 0,-1 0,0 0,-1 0,1 0,-1 0,0 2,0 29,2-13,-1 0,0 0,-2 0,-1 0,0 0,-2 0,0 0,-2-1,0 0,-1-1,-8 14,-26 47,39-75,0 1,0-1,-1 0,0 0,0-1,0 1,-1-1,0 0,0 0,0-1,-1 1,0-1,1-1,-1 1,-2 0,-41 33,-60 75,71-62,-27 54,33-19,33-83,0-1,1 0,-1 1,0-1,1 0,-1 0,1 0,0 0,-1 0,1 0,0-1,0 1,-1 0,1-1,0 1,0-1,0 0,0 0,-1 0,1 0,0 0,0 0,0 0,0 0,0-1,-1 1,1-1,0 0,0 1,-1-1,2 0,55-9,2 3,-1 2,1 3,51 5,-4-2,117-1,-209-3,-2-1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06:02.85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1,'69'0,"350"2,28 21,-182 7,-21-28,-183-9,-44 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06:11.185"/>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78,'213'-1,"37"-37,-64 27,93 2,-128-9,176 18,-174 19,-136-18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06:20.12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97,'252'0,"10"-39,-63 20,-26 0,1-1,345 21,-295 31,109-26,-316-6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06:25.795"/>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41,'174'19,"616"-20,-602-18,-29 8,16-9,115 12,-178 9,79-1,-175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6:57.86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1,'56'15,"204"16,-112-18,5 6,67-9,-110 9,0-4,45-4,59-10,-193-4,0-1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00.110"/>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8,'304'20,"606"-20,-776-20,-77 16,-41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03.033"/>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0 126,'285'-64,"-155"34,-22-1,16 50,37-3,-101-19,116 21,-75 25,-91-41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05.28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0 116,'333'-20,"-101"0,-66 2,0 7,37-9,73-7,91 28,-64 38,-172-21,-115-17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43.11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20,'193'-19,"19"34,99-11,-263-3,1 3,-1 1,0 2,15 7,117 15,-159-29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44.85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0,'465'31,"-102"-3,-58-41,-235 7,1 2,-1 4,13 3,203 34,-233-43,-41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7:47.222"/>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1 135,'177'-11,"33"-9,-73 0,2 1,-13 0,119 11,-141-10,67-2,-114 20,-40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2T23:29:24.537"/>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79,'494'-40,"-269"21,-39 0,30 31,62-2,-174-12,201 13,-130 16,-159-26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2T23:30:40.97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79,'494'-40,"-269"21,-39 0,30 31,62-2,-174-12,201 13,-130 16,-159-26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2T23:31:16.04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0 116,'333'-20,"-101"0,-66 2,0 7,37-9,73-7,91 28,-64 38,-172-21,-115-17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2T23:35:01.165"/>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0 126,'285'-64,"-155"34,-22-1,16 50,37-3,-101-19,116 21,-75 25,-91-41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8:57.082"/>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1,'8'0,"22"0,1 0,-1 2,1 1,-1 1,23 8,-19-2,1-2,0-1,1-1,-1-2,1-2,3-1,142 32,-15-8,-39-7,316-18,-123-20,-28 1,-119 10,131-24,-183 18,-72 6,-30 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9:00.122"/>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42,'209'-12,"-43"-8,26 11,-121 11,138-2,-53 20,16-20,-154-1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9:05.062"/>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1,'1347'0,"-1329"0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9:14.30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21,'174'-21,"828"22,-868 19,4-1,-17-4,-98-12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9:31.262"/>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0 116,'349'0,"-196"-19,601 19,-571 18,-34-2,179 9,412-26,-485 19,362-17,-104-39,177-1,-393 19,27-22,-201 25,1 6,32 4,-137 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9:36.067"/>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0 117,'870'0,"-680"21,-3-4,182 4,2-22,-183-18,59-1,-13 6,234 9,-209 6,-81 19,-14-3,361-17,-320-19,0-1,-18 1,-10 5,-25-2,63 8,53-51,-211 60,-41-1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28T08:24:30.098"/>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902 1866,'0'0,"5"0,6 3,2 4,2 2,2 4,0 1,0 2,0 0,0-2,-4-1,0-2,-4-1,2 1,0-2,1-2,1 1,2 1,0-1,-2 2,0-2,0 1,0-1,1 1,1-2,1-1,-3 1,-1-2,1 0,1 1,0-1,1 0,0-2,-2 2,0-1,0 3,0-1,1 2,1-1,1-1,-3 1,-1-1,1 2,1-1,0-2,1-1,0-2,1 0,0-2,0 0,0 0,1 0,-1-1,0 1,0 0,4 0,-1 3,1 0,-2 0,0 0,-1-1,0-1,0 0,-1 2,0 1,0-1,0-1,-1 0,2-1,-1 0,0-1,0 0,0 0,0 0,0 0,0-1,0 1,0 0,0 0,0 0,0 0,1 0,-1 0,0 0,0 0,0 0,0 0,0 0,0 0,0 0,0 0,0 0,0 0,0 0,0 0,0 0,0 0,1 0,-1 0,0 0,0 0,0 0,0 0,0 0,0 0,0 0,0 0,4 0,-1 0,0 0,0-3,-1 0,0-3,-5-4,-3-1,0 0,-4-1,2-1,2 0,-2-2,-2 0,-1-1,1 3,-1 0,2 3,-1 0,2-1,2 2,2-1,2-1,-2-2,0 2,1 0,1-2,1 3,0 2,-3 0,1 1,0 3,0 1,2-2,-1 1,2 0,-4-2,1 1,0 1,1 1,0 0,1-1,0 0,1 1,0 0,0 2,1 0,-1 0,0 1,-3-3,0 0,0 0,0 0,1 1,1 1,0 1,1-1,0 1,0 0,1 1,-1-1,0 0,0 0,0 0,0 0,1 0,-1 0,0 0,0 0,0 0,0 0,0 0,0 3,0 0,0 1,0-2,0 0,0-1,1 0,-1-1,0 0,0 0,0 0,0 0,0 0,0 0,0-3,0-1,0-2,0 0,0-3,1 2,-1 1,0 2,0-2,0 1,0-2,0 1,-3-2,-1 1,1-2,1 2,0-2,1 2,-3-2,0 1,1-1,1-1,0-2,1-2,0-1,1-1,0 0,-3 0,0-1,-3 1,0 0,-2 0,-2-1,0 4,0 1,-2-1,2 0,-1-2,-1 1,-1-2,-1 1,-1-1,-1-1,0 1,0 0,0 0,0 0,0-1,-1 1,1 0,-3 0,0 0,-7 0,1 0,0 0,-1 0,-1 0,-1 0,1 0,3-1,2 1,2 0,-1 4,-2-1,0 0,2-1,-3 0,2 0,-2-2,-1 0,-3 0,1 0,3 0,2 0,-1 3,1 0,-1 0,1 0,1-2,2 1,-2-2,0 1,2-1,0-1,1 1,1 0,-2 0,-1-1,1 1,0 0,1 0,1 0,-3 0,1 0,-1 0,2 0,0 0,-2 0,0 0,1 0,0-1,1 1,1 0,1 0,-4 0,-2 0,-4 0,-3 0,-1 0,-1 0,-2 0,1 0,-1 0,0 3,1 0,-1 0,4 0,0 2,1 3,-1 2,-2 0,1 1,-2-2,1 1,-5-2,1-2,-1 1,1 2,1-1,1-2,0 1,1 3,-1 1,1-1,0 1,1 1,-1 1,-4 2,1-3,0 0,0 1,1 0,1 2,0 0,0 0,1 1,0 0,1 0,-2 0,1 0,0 0,1 1,-2-1,1 0,0 0,0 0,-3 0,-1 0,1 0,-3 0,1 0,-3 0,1 0,2 3,1 0,1 0,2 0,0-1,1-1,0 3,0-1,-3 1,0-2,0 0,0-1,4 3,1 0,1-1,-1 0,0-1,-1 2,0 0,-1 3,0-1,0-1,0 2,0-2,0 0,3 2,0-2,0 0,0-2,-1-1,-1-1,-4 0,0-1,0 3,0 0,1 0,0-1,1 0,1-1,0 3,0-1,0 1,0-2,0 0,-3-1,-1 0,1-1,-3 0,-2 0,0 0,1-1,-1 1,1 0,2 0,1 0,2 0,1 0,0 0,-2 0,0 0,-3 0,3-3,-2 0,1 0,-5-3,0 1,-2-3,-2-2,2 1,-1 1,3 0,-2 1,0-1,2-2,2 1,-1 2,4-1,0-2,0 2,-2 2,2 1,-4-1,2 1,0 1,2 2,2-3,-3 0,1 1,0 2,5-3,-3 0,1 1,0 2,0 0,1 1,-1 0,1 1,0-3,-1 0,1 0,0-3,0 1,0 1,0 1,0 0,-3-1,0 0,-1 1,1-3,1 1,1 0,0 2,1 1,0 0,0-1,0-1,0 1,0 1,0 0,0 1,0 0,0 1,0 0,0 0,0 0,0 1,0-1,-1 0,1 0,0 0,0 0,0 0,0 0,0 3,0 0,0 4,0 2,0 0,0-2,0-1,-1 0,1-1,4 3,-1 1,0-1,0 2,-2 2,1 1,-2-2,3 1,4 0,-1 2,0 0,2 1,-2 1,-1-3,2 0,2 0,-1 0,1 2,2-1,-1 2,0 0,2 0,1 0,1 0,-2-3,1 0,-1 0,2 0,0 2,1 0,1 0,0 0,0 2,0-1,3 0,0 0,1 0,2 1,-1-1,-1 0,3 0,-1 0,-1 0,-2 0,-1 0,-1 0,0 0,-1 0,3 0,0 1,0-1,-1 0,0 0,-1 0,0 0,-1 0,-3 0,0 0,-4 0,1 0,-3 0,2 0,1 1,-2-1,2 0,-2 0,2 0,-3 0,2 0,-2 0,2 0,-2 0,2 0,-2-3,2 0,1 0,2 0,-1 1,0 1,1 0,-2-2,1 0,1-1,1 2,-2 0,0 1,2 1,0 0,1 0,1 0,1 0,0 0,0 1,0-1,0 0,0 3,0 0,0 1,4-5,-1 0,3-1,0 0,3 1,1-1,3-2,1 1,1-4,1-2,-3 1,0 1,1-2,-1-1,2 2,0-2,0 2,1 2,0-2,0 2,0-1,0-3,1 2,-1 1,0-1,0-1,0-3,0 2,0-1,0-1,0-1,0 2,1-1,-1-1,0 0,0-1,0-1,0-1,0 0,0 0,-3 3,0 0,0 0,0 0,1-1,1-1,0 0,1-1,0 0,0 0,1 0,-1 0,0-1,0 1,0 0,0 0,0 0,0 0,0 0,1 0,-1 0,0 0,-4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5:01:16.031"/>
    </inkml:context>
    <inkml:brush xml:id="br0">
      <inkml:brushProperty name="width" value="0.05" units="cm"/>
      <inkml:brushProperty name="height" value="0.05" units="cm"/>
    </inkml:brush>
  </inkml:definitions>
  <inkml:trace contextRef="#ctx0" brushRef="#br0">1 0 24575,'1459'0'0,"-1427"2"0,50 8 0,11 1 0,74-10 149,-94-1-1663,-53 0-5312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5:01:19.904"/>
    </inkml:context>
    <inkml:brush xml:id="br0">
      <inkml:brushProperty name="width" value="0.05" units="cm"/>
      <inkml:brushProperty name="height" value="0.05" units="cm"/>
    </inkml:brush>
  </inkml:definitions>
  <inkml:trace contextRef="#ctx0" brushRef="#br0">0 0 24575,'2'0'0,"0"1"0,0-1 0,0 0 0,0 1 0,-1-1 0,1 1 0,0 0 0,0 0 0,-1-1 0,1 1 0,0 0 0,-1 0 0,1 0 0,-1 1 0,1-1 0,0 2 0,21 26 0,-9-10 0,1-4 0,28 22 0,-32-29 0,1 2 0,-1 0 0,-1 0 0,0 1 0,9 13 0,61 96 0,-57-91 0,-18-24 0,-1 0 0,0 1 0,0-1 0,-1 1 0,5 7 0,-7-10 0,0-1 0,-1 1 0,1-1 0,-1 0 0,1 1 0,-1-1 0,0 1 0,0-1 0,0 1 0,0-1 0,-1 1 0,1-1 0,-1 1 0,1-1 0,-1 0 0,0 1 0,0-1 0,-2 4 0,-13 23 0,-35 45 0,10-15 0,-14 12 0,1-1 0,-1 6-1365,43-59-5461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3T11:25:27.295"/>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902 1866,'0'0,"5"0,6 3,2 4,2 2,2 4,0 1,0 2,0 0,0-2,-4-1,0-2,-4-1,2 1,0-2,1-2,1 1,2 1,0-1,-2 2,0-2,0 1,0-1,1 1,1-2,1-1,-3 1,-1-2,1 0,1 1,0-1,1 0,0-2,-2 2,0-1,0 3,0-1,1 2,1-1,1-1,-3 1,-1-1,1 2,1-1,0-2,1-1,0-2,1 0,0-2,0 0,0 0,1 0,-1-1,0 1,0 0,4 0,-1 3,1 0,-2 0,0 0,-1-1,0-1,0 0,-1 2,0 1,0-1,0-1,-1 0,2-1,-1 0,0-1,0 0,0 0,0 0,0 0,0-1,0 1,0 0,0 0,0 0,0 0,1 0,-1 0,0 0,0 0,0 0,0 0,0 0,0 0,0 0,0 0,0 0,0 0,0 0,0 0,0 0,0 0,1 0,-1 0,0 0,0 0,0 0,0 0,0 0,0 0,0 0,0 0,4 0,-1 0,0 0,0-3,-1 0,0-3,-5-4,-3-1,0 0,-4-1,2-1,2 0,-2-2,-2 0,-1-1,1 3,-1 0,2 3,-1 0,2-1,2 2,2-1,2-1,-2-2,0 2,1 0,1-2,1 3,0 2,-3 0,1 1,0 3,0 1,2-2,-1 1,2 0,-4-2,1 1,0 1,1 1,0 0,1-1,0 0,1 1,0 0,0 2,1 0,-1 0,0 1,-3-3,0 0,0 0,0 0,1 1,1 1,0 1,1-1,0 1,0 0,1 1,-1-1,0 0,0 0,0 0,0 0,1 0,-1 0,0 0,0 0,0 0,0 0,0 0,0 3,0 0,0 1,0-2,0 0,0-1,1 0,-1-1,0 0,0 0,0 0,0 0,0 0,0 0,0-3,0-1,0-2,0 0,0-3,1 2,-1 1,0 2,0-2,0 1,0-2,0 1,-3-2,-1 1,1-2,1 2,0-2,1 2,-3-2,0 1,1-1,1-1,0-2,1-2,0-1,1-1,0 0,-3 0,0-1,-3 1,0 0,-2 0,-2-1,0 4,0 1,-2-1,2 0,-1-2,-1 1,-1-2,-1 1,-1-1,-1-1,0 1,0 0,0 0,0 0,0-1,-1 1,1 0,-3 0,0 0,-7 0,1 0,0 0,-1 0,-1 0,-1 0,1 0,3-1,2 1,2 0,-1 4,-2-1,0 0,2-1,-3 0,2 0,-2-2,-1 0,-3 0,1 0,3 0,2 0,-1 3,1 0,-1 0,1 0,1-2,2 1,-2-2,0 1,2-1,0-1,1 1,1 0,-2 0,-1-1,1 1,0 0,1 0,1 0,-3 0,1 0,-1 0,2 0,0 0,-2 0,0 0,1 0,0-1,1 1,1 0,1 0,-4 0,-2 0,-4 0,-3 0,-1 0,-1 0,-2 0,1 0,-1 0,0 3,1 0,-1 0,4 0,0 2,1 3,-1 2,-2 0,1 1,-2-2,1 1,-5-2,1-2,-1 1,1 2,1-1,1-2,0 1,1 3,-1 1,1-1,0 1,1 1,-1 1,-4 2,1-3,0 0,0 1,1 0,1 2,0 0,0 0,1 1,0 0,1 0,-2 0,1 0,0 0,1 1,-2-1,1 0,0 0,0 0,-3 0,-1 0,1 0,-3 0,1 0,-3 0,1 0,2 3,1 0,1 0,2 0,0-1,1-1,0 3,0-1,-3 1,0-2,0 0,0-1,4 3,1 0,1-1,-1 0,0-1,-1 2,0 0,-1 3,0-1,0-1,0 2,0-2,0 0,3 2,0-2,0 0,0-2,-1-1,-1-1,-4 0,0-1,0 3,0 0,1 0,0-1,1 0,1-1,0 3,0-1,0 1,0-2,0 0,-3-1,-1 0,1-1,-3 0,-2 0,0 0,1-1,-1 1,1 0,2 0,1 0,2 0,1 0,0 0,-2 0,0 0,-3 0,3-3,-2 0,1 0,-5-3,0 1,-2-3,-2-2,2 1,-1 1,3 0,-2 1,0-1,2-2,2 1,-1 2,4-1,0-2,0 2,-2 2,2 1,-4-1,2 1,0 1,2 2,2-3,-3 0,1 1,0 2,5-3,-3 0,1 1,0 2,0 0,1 1,-1 0,1 1,0-3,-1 0,1 0,0-3,0 1,0 1,0 1,0 0,-3-1,0 0,-1 1,1-3,1 1,1 0,0 2,1 1,0 0,0-1,0-1,0 1,0 1,0 0,0 1,0 0,0 1,0 0,0 0,0 0,0 1,0-1,-1 0,1 0,0 0,0 0,0 0,0 0,0 3,0 0,0 4,0 2,0 0,0-2,0-1,-1 0,1-1,4 3,-1 1,0-1,0 2,-2 2,1 1,-2-2,3 1,4 0,-1 2,0 0,2 1,-2 1,-1-3,2 0,2 0,-1 0,1 2,2-1,-1 2,0 0,2 0,1 0,1 0,-2-3,1 0,-1 0,2 0,0 2,1 0,1 0,0 0,0 2,0-1,3 0,0 0,1 0,2 1,-1-1,-1 0,3 0,-1 0,-1 0,-2 0,-1 0,-1 0,0 0,-1 0,3 0,0 1,0-1,-1 0,0 0,-1 0,0 0,-1 0,-3 0,0 0,-4 0,1 0,-3 0,2 0,1 1,-2-1,2 0,-2 0,2 0,-3 0,2 0,-2 0,2 0,-2 0,2 0,-2-3,2 0,1 0,2 0,-1 1,0 1,1 0,-2-2,1 0,1-1,1 2,-2 0,0 1,2 1,0 0,1 0,1 0,1 0,0 0,0 1,0-1,0 0,0 3,0 0,0 1,4-5,-1 0,3-1,0 0,3 1,1-1,3-2,1 1,1-4,1-2,-3 1,0 1,1-2,-1-1,2 2,0-2,0 2,1 2,0-2,0 2,0-1,0-3,1 2,-1 1,0-1,0-1,0-3,0 2,0-1,0-1,0-1,0 2,1-1,-1-1,0 0,0-1,0-1,0-1,0 0,0 0,-3 3,0 0,0 0,0 0,1-1,1-1,0 0,1-1,0 0,0 0,1 0,-1 0,0-1,0 1,0 0,0 0,0 0,0 0,0 0,1 0,-1 0,0 0,-4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3T21:22:56.96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902 1866,'0'0,"5"0,6 3,2 4,2 2,2 4,0 1,0 2,0 0,0-2,-4-1,0-2,-4-1,2 1,0-2,1-2,1 1,2 1,0-1,-2 2,0-2,0 1,0-1,1 1,1-2,1-1,-3 1,-1-2,1 0,1 1,0-1,1 0,0-2,-2 2,0-1,0 3,0-1,1 2,1-1,1-1,-3 1,-1-1,1 2,1-1,0-2,1-1,0-2,1 0,0-2,0 0,0 0,1 0,-1-1,0 1,0 0,4 0,-1 3,1 0,-2 0,0 0,-1-1,0-1,0 0,-1 2,0 1,0-1,0-1,-1 0,2-1,-1 0,0-1,0 0,0 0,0 0,0 0,0-1,0 1,0 0,0 0,0 0,0 0,1 0,-1 0,0 0,0 0,0 0,0 0,0 0,0 0,0 0,0 0,0 0,0 0,0 0,0 0,0 0,0 0,1 0,-1 0,0 0,0 0,0 0,0 0,0 0,0 0,0 0,0 0,4 0,-1 0,0 0,0-3,-1 0,0-3,-5-4,-3-1,0 0,-4-1,2-1,2 0,-2-2,-2 0,-1-1,1 3,-1 0,2 3,-1 0,2-1,2 2,2-1,2-1,-2-2,0 2,1 0,1-2,1 3,0 2,-3 0,1 1,0 3,0 1,2-2,-1 1,2 0,-4-2,1 1,0 1,1 1,0 0,1-1,0 0,1 1,0 0,0 2,1 0,-1 0,0 1,-3-3,0 0,0 0,0 0,1 1,1 1,0 1,1-1,0 1,0 0,1 1,-1-1,0 0,0 0,0 0,0 0,1 0,-1 0,0 0,0 0,0 0,0 0,0 0,0 3,0 0,0 1,0-2,0 0,0-1,1 0,-1-1,0 0,0 0,0 0,0 0,0 0,0 0,0-3,0-1,0-2,0 0,0-3,1 2,-1 1,0 2,0-2,0 1,0-2,0 1,-3-2,-1 1,1-2,1 2,0-2,1 2,-3-2,0 1,1-1,1-1,0-2,1-2,0-1,1-1,0 0,-3 0,0-1,-3 1,0 0,-2 0,-2-1,0 4,0 1,-2-1,2 0,-1-2,-1 1,-1-2,-1 1,-1-1,-1-1,0 1,0 0,0 0,0 0,0-1,-1 1,1 0,-3 0,0 0,-7 0,1 0,0 0,-1 0,-1 0,-1 0,1 0,3-1,2 1,2 0,-1 4,-2-1,0 0,2-1,-3 0,2 0,-2-2,-1 0,-3 0,1 0,3 0,2 0,-1 3,1 0,-1 0,1 0,1-2,2 1,-2-2,0 1,2-1,0-1,1 1,1 0,-2 0,-1-1,1 1,0 0,1 0,1 0,-3 0,1 0,-1 0,2 0,0 0,-2 0,0 0,1 0,0-1,1 1,1 0,1 0,-4 0,-2 0,-4 0,-3 0,-1 0,-1 0,-2 0,1 0,-1 0,0 3,1 0,-1 0,4 0,0 2,1 3,-1 2,-2 0,1 1,-2-2,1 1,-5-2,1-2,-1 1,1 2,1-1,1-2,0 1,1 3,-1 1,1-1,0 1,1 1,-1 1,-4 2,1-3,0 0,0 1,1 0,1 2,0 0,0 0,1 1,0 0,1 0,-2 0,1 0,0 0,1 1,-2-1,1 0,0 0,0 0,-3 0,-1 0,1 0,-3 0,1 0,-3 0,1 0,2 3,1 0,1 0,2 0,0-1,1-1,0 3,0-1,-3 1,0-2,0 0,0-1,4 3,1 0,1-1,-1 0,0-1,-1 2,0 0,-1 3,0-1,0-1,0 2,0-2,0 0,3 2,0-2,0 0,0-2,-1-1,-1-1,-4 0,0-1,0 3,0 0,1 0,0-1,1 0,1-1,0 3,0-1,0 1,0-2,0 0,-3-1,-1 0,1-1,-3 0,-2 0,0 0,1-1,-1 1,1 0,2 0,1 0,2 0,1 0,0 0,-2 0,0 0,-3 0,3-3,-2 0,1 0,-5-3,0 1,-2-3,-2-2,2 1,-1 1,3 0,-2 1,0-1,2-2,2 1,-1 2,4-1,0-2,0 2,-2 2,2 1,-4-1,2 1,0 1,2 2,2-3,-3 0,1 1,0 2,5-3,-3 0,1 1,0 2,0 0,1 1,-1 0,1 1,0-3,-1 0,1 0,0-3,0 1,0 1,0 1,0 0,-3-1,0 0,-1 1,1-3,1 1,1 0,0 2,1 1,0 0,0-1,0-1,0 1,0 1,0 0,0 1,0 0,0 1,0 0,0 0,0 0,0 1,0-1,-1 0,1 0,0 0,0 0,0 0,0 0,0 3,0 0,0 4,0 2,0 0,0-2,0-1,-1 0,1-1,4 3,-1 1,0-1,0 2,-2 2,1 1,-2-2,3 1,4 0,-1 2,0 0,2 1,-2 1,-1-3,2 0,2 0,-1 0,1 2,2-1,-1 2,0 0,2 0,1 0,1 0,-2-3,1 0,-1 0,2 0,0 2,1 0,1 0,0 0,0 2,0-1,3 0,0 0,1 0,2 1,-1-1,-1 0,3 0,-1 0,-1 0,-2 0,-1 0,-1 0,0 0,-1 0,3 0,0 1,0-1,-1 0,0 0,-1 0,0 0,-1 0,-3 0,0 0,-4 0,1 0,-3 0,2 0,1 1,-2-1,2 0,-2 0,2 0,-3 0,2 0,-2 0,2 0,-2 0,2 0,-2-3,2 0,1 0,2 0,-1 1,0 1,1 0,-2-2,1 0,1-1,1 2,-2 0,0 1,2 1,0 0,1 0,1 0,1 0,0 0,0 1,0-1,0 0,0 3,0 0,0 1,4-5,-1 0,3-1,0 0,3 1,1-1,3-2,1 1,1-4,1-2,-3 1,0 1,1-2,-1-1,2 2,0-2,0 2,1 2,0-2,0 2,0-1,0-3,1 2,-1 1,0-1,0-1,0-3,0 2,0-1,0-1,0-1,0 2,1-1,-1-1,0 0,0-1,0-1,0-1,0 0,0 0,-3 3,0 0,0 0,0 0,1-1,1-1,0 0,1-1,0 0,0 0,1 0,-1 0,0-1,0 1,0 0,0 0,0 0,0 0,0 0,1 0,-1 0,0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3T21:22:56.96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902 1866,'0'0,"5"0,6 3,2 4,2 2,2 4,0 1,0 2,0 0,0-2,-4-1,0-2,-4-1,2 1,0-2,1-2,1 1,2 1,0-1,-2 2,0-2,0 1,0-1,1 1,1-2,1-1,-3 1,-1-2,1 0,1 1,0-1,1 0,0-2,-2 2,0-1,0 3,0-1,1 2,1-1,1-1,-3 1,-1-1,1 2,1-1,0-2,1-1,0-2,1 0,0-2,0 0,0 0,1 0,-1-1,0 1,0 0,4 0,-1 3,1 0,-2 0,0 0,-1-1,0-1,0 0,-1 2,0 1,0-1,0-1,-1 0,2-1,-1 0,0-1,0 0,0 0,0 0,0 0,0-1,0 1,0 0,0 0,0 0,0 0,1 0,-1 0,0 0,0 0,0 0,0 0,0 0,0 0,0 0,0 0,0 0,0 0,0 0,0 0,0 0,0 0,1 0,-1 0,0 0,0 0,0 0,0 0,0 0,0 0,0 0,0 0,4 0,-1 0,0 0,0-3,-1 0,0-3,-5-4,-3-1,0 0,-4-1,2-1,2 0,-2-2,-2 0,-1-1,1 3,-1 0,2 3,-1 0,2-1,2 2,2-1,2-1,-2-2,0 2,1 0,1-2,1 3,0 2,-3 0,1 1,0 3,0 1,2-2,-1 1,2 0,-4-2,1 1,0 1,1 1,0 0,1-1,0 0,1 1,0 0,0 2,1 0,-1 0,0 1,-3-3,0 0,0 0,0 0,1 1,1 1,0 1,1-1,0 1,0 0,1 1,-1-1,0 0,0 0,0 0,0 0,1 0,-1 0,0 0,0 0,0 0,0 0,0 0,0 3,0 0,0 1,0-2,0 0,0-1,1 0,-1-1,0 0,0 0,0 0,0 0,0 0,0 0,0-3,0-1,0-2,0 0,0-3,1 2,-1 1,0 2,0-2,0 1,0-2,0 1,-3-2,-1 1,1-2,1 2,0-2,1 2,-3-2,0 1,1-1,1-1,0-2,1-2,0-1,1-1,0 0,-3 0,0-1,-3 1,0 0,-2 0,-2-1,0 4,0 1,-2-1,2 0,-1-2,-1 1,-1-2,-1 1,-1-1,-1-1,0 1,0 0,0 0,0 0,0-1,-1 1,1 0,-3 0,0 0,-7 0,1 0,0 0,-1 0,-1 0,-1 0,1 0,3-1,2 1,2 0,-1 4,-2-1,0 0,2-1,-3 0,2 0,-2-2,-1 0,-3 0,1 0,3 0,2 0,-1 3,1 0,-1 0,1 0,1-2,2 1,-2-2,0 1,2-1,0-1,1 1,1 0,-2 0,-1-1,1 1,0 0,1 0,1 0,-3 0,1 0,-1 0,2 0,0 0,-2 0,0 0,1 0,0-1,1 1,1 0,1 0,-4 0,-2 0,-4 0,-3 0,-1 0,-1 0,-2 0,1 0,-1 0,0 3,1 0,-1 0,4 0,0 2,1 3,-1 2,-2 0,1 1,-2-2,1 1,-5-2,1-2,-1 1,1 2,1-1,1-2,0 1,1 3,-1 1,1-1,0 1,1 1,-1 1,-4 2,1-3,0 0,0 1,1 0,1 2,0 0,0 0,1 1,0 0,1 0,-2 0,1 0,0 0,1 1,-2-1,1 0,0 0,0 0,-3 0,-1 0,1 0,-3 0,1 0,-3 0,1 0,2 3,1 0,1 0,2 0,0-1,1-1,0 3,0-1,-3 1,0-2,0 0,0-1,4 3,1 0,1-1,-1 0,0-1,-1 2,0 0,-1 3,0-1,0-1,0 2,0-2,0 0,3 2,0-2,0 0,0-2,-1-1,-1-1,-4 0,0-1,0 3,0 0,1 0,0-1,1 0,1-1,0 3,0-1,0 1,0-2,0 0,-3-1,-1 0,1-1,-3 0,-2 0,0 0,1-1,-1 1,1 0,2 0,1 0,2 0,1 0,0 0,-2 0,0 0,-3 0,3-3,-2 0,1 0,-5-3,0 1,-2-3,-2-2,2 1,-1 1,3 0,-2 1,0-1,2-2,2 1,-1 2,4-1,0-2,0 2,-2 2,2 1,-4-1,2 1,0 1,2 2,2-3,-3 0,1 1,0 2,5-3,-3 0,1 1,0 2,0 0,1 1,-1 0,1 1,0-3,-1 0,1 0,0-3,0 1,0 1,0 1,0 0,-3-1,0 0,-1 1,1-3,1 1,1 0,0 2,1 1,0 0,0-1,0-1,0 1,0 1,0 0,0 1,0 0,0 1,0 0,0 0,0 0,0 1,0-1,-1 0,1 0,0 0,0 0,0 0,0 0,0 3,0 0,0 4,0 2,0 0,0-2,0-1,-1 0,1-1,4 3,-1 1,0-1,0 2,-2 2,1 1,-2-2,3 1,4 0,-1 2,0 0,2 1,-2 1,-1-3,2 0,2 0,-1 0,1 2,2-1,-1 2,0 0,2 0,1 0,1 0,-2-3,1 0,-1 0,2 0,0 2,1 0,1 0,0 0,0 2,0-1,3 0,0 0,1 0,2 1,-1-1,-1 0,3 0,-1 0,-1 0,-2 0,-1 0,-1 0,0 0,-1 0,3 0,0 1,0-1,-1 0,0 0,-1 0,0 0,-1 0,-3 0,0 0,-4 0,1 0,-3 0,2 0,1 1,-2-1,2 0,-2 0,2 0,-3 0,2 0,-2 0,2 0,-2 0,2 0,-2-3,2 0,1 0,2 0,-1 1,0 1,1 0,-2-2,1 0,1-1,1 2,-2 0,0 1,2 1,0 0,1 0,1 0,1 0,0 0,0 1,0-1,0 0,0 3,0 0,0 1,4-5,-1 0,3-1,0 0,3 1,1-1,3-2,1 1,1-4,1-2,-3 1,0 1,1-2,-1-1,2 2,0-2,0 2,1 2,0-2,0 2,0-1,0-3,1 2,-1 1,0-1,0-1,0-3,0 2,0-1,0-1,0-1,0 2,1-1,-1-1,0 0,0-1,0-1,0-1,0 0,0 0,-3 3,0 0,0 0,0 0,1-1,1-1,0 0,1-1,0 0,0 0,1 0,-1 0,0-1,0 1,0 0,0 0,0 0,0 0,0 0,1 0,-1 0,0 0,-4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19.070"/>
    </inkml:context>
    <inkml:brush xml:id="br0">
      <inkml:brushProperty name="width" value="0.05" units="cm"/>
      <inkml:brushProperty name="height" value="0.05" units="cm"/>
    </inkml:brush>
  </inkml:definitions>
  <inkml:trace contextRef="#ctx0" brushRef="#br0">0 0 24575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32.482"/>
    </inkml:context>
    <inkml:brush xml:id="br0">
      <inkml:brushProperty name="width" value="0.05" units="cm"/>
      <inkml:brushProperty name="height" value="0.05" units="cm"/>
    </inkml:brush>
  </inkml:definitions>
  <inkml:trace contextRef="#ctx0" brushRef="#br0">1 72 24575,'33'-2'0,"57"-10"0,-19 2 0,-1 1 0,82-6 0,-31 4 0,7-1 0,265 13-1365,-373-1-5461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35.750"/>
    </inkml:context>
    <inkml:brush xml:id="br0">
      <inkml:brushProperty name="width" value="0.05" units="cm"/>
      <inkml:brushProperty name="height" value="0.05" units="cm"/>
    </inkml:brush>
  </inkml:definitions>
  <inkml:trace contextRef="#ctx0" brushRef="#br0">1 1 24575,'0'3'0,"1"-1"0,-1 1 0,1-1 0,0 1 0,0-1 0,0 1 0,0-1 0,1 1 0,-1-1 0,1 0 0,-1 0 0,1 0 0,0 0 0,3 3 0,33 27 0,-30-26 0,113 84 0,-109-81 0,0-1 0,25 12 0,-28-16 0,0 0 0,-1 1 0,1 0 0,-1 1 0,0 0 0,0 0 0,0 1 0,8 9 0,9 12 0,-18-20 0,1 1 0,-1 0 0,10 15 0,-15-21 0,-1 0 0,1 0 0,-1 1 0,0-1 0,0 0 0,0 1 0,0-1 0,-1 1 0,1-1 0,-1 1 0,0-1 0,0 1 0,0 0 0,-1-1 0,0 7 0,-4 4 0,1 0 0,-2-1 0,0 1 0,0-1 0,-1-1 0,-12 17 0,-3 0 0,-34 36 0,49-57 0,0 2 0,0-1 0,1 1 0,0 0 0,-5 14 0,6-13 0,0 0 0,-1-1 0,0 1 0,-13 14 0,-23 20-1365,30-31-5461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24.374"/>
    </inkml:context>
    <inkml:brush xml:id="br0">
      <inkml:brushProperty name="width" value="0.05" units="cm"/>
      <inkml:brushProperty name="height" value="0.05" units="cm"/>
    </inkml:brush>
  </inkml:definitions>
  <inkml:trace contextRef="#ctx0" brushRef="#br0">0 181 24575,'268'-14'0,"-176"5"0,41-6 0,12-9 0,-53 6 0,103-18 0,18-4 117,-127 22-1599,-56 12-5344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27.897"/>
    </inkml:context>
    <inkml:brush xml:id="br0">
      <inkml:brushProperty name="width" value="0.05" units="cm"/>
      <inkml:brushProperty name="height" value="0.05" units="cm"/>
    </inkml:brush>
  </inkml:definitions>
  <inkml:trace contextRef="#ctx0" brushRef="#br0">1 1 24575,'14'1'0,"-1"2"0,1 0 0,-1 1 0,0 0 0,0 1 0,0 0 0,21 13 0,-12-7 0,21 12 0,-2 2 0,63 48 0,-94-66 0,1-1 0,18 8 0,-20-10 0,0 0 0,0 0 0,-1 1 0,0 0 0,11 9 0,-17-12 0,0 0 0,0 1 0,0-1 0,-1 0 0,1 1 0,-1-1 0,1 1 0,-1-1 0,0 1 0,0 0 0,0 0 0,0-1 0,0 1 0,-1 0 0,1 0 0,-1 0 0,0 0 0,0 0 0,0 0 0,0 0 0,0 0 0,-2 4 0,0 4 0,-2 0 0,1 0 0,-2 0 0,1-1 0,-9 15 0,-35 49 0,42-64 0,-2 1 0,1 0 0,0 1 0,0 0 0,2 1 0,-1 0 0,2 0 0,-6 23 0,6-24-15,0 0 0,-1 0-1,-1 0 1,1 0 0,-2-1 0,0 0-1,0 0 1,-1 0 0,-11 10 0,-4 9-1198,12-15-5613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40.487"/>
    </inkml:context>
    <inkml:brush xml:id="br0">
      <inkml:brushProperty name="width" value="0.05" units="cm"/>
      <inkml:brushProperty name="height" value="0.05" units="cm"/>
    </inkml:brush>
  </inkml:definitions>
  <inkml:trace contextRef="#ctx0" brushRef="#br0">1 2 24575,'174'-2'0,"189"4"0,-221 9 0,16 0 0,110 6 0,-160-9 0,-5 3 0,26 2 0,13-1 0,39 0 0,663-12 0,-822-2 17,1-1-1,-1-1 1,1 0-1,23-9 1,4-1-1465,-30 10-5378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52.537"/>
    </inkml:context>
    <inkml:brush xml:id="br0">
      <inkml:brushProperty name="width" value="0.05" units="cm"/>
      <inkml:brushProperty name="height" value="0.05" units="cm"/>
    </inkml:brush>
  </inkml:definitions>
  <inkml:trace contextRef="#ctx0" brushRef="#br0">1 0 24575,'0'6'0,"1"-1"0,-1 1 0,1-1 0,1 1 0,-1-1 0,1 1 0,0-1 0,0 0 0,0 0 0,1 0 0,0 0 0,0 0 0,4 5 0,6 4 0,0 1 0,23 17 0,-20-17 0,32 36 0,-40-40 0,1-1 0,-1-1 0,2 1 0,0-2 0,0 1 0,0-1 0,20 10 0,7-2 0,-22-10 0,1 1 0,27 16 0,-40-22 0,0 1 0,0 0 0,0 1 0,-1-1 0,1 0 0,-1 1 0,1 0 0,-1-1 0,0 1 0,0 0 0,0 0 0,0 0 0,-1 1 0,1-1 0,-1 0 0,0 0 0,0 1 0,0-1 0,0 5 0,-1-5 0,0 1 0,0 0 0,-1 0 0,0-1 0,1 1 0,-1 0 0,-1-1 0,1 1 0,0-1 0,-4 6 0,-25 36 0,18-27 0,-69 88 0,51-70 0,-41 67 0,61-89 53,-1 0 0,0 0 0,0-1 0,-26 23 0,-14 15-1683,35-32-5196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0:58.010"/>
    </inkml:context>
    <inkml:brush xml:id="br0">
      <inkml:brushProperty name="width" value="0.05" units="cm"/>
      <inkml:brushProperty name="height" value="0.05" units="cm"/>
    </inkml:brush>
  </inkml:definitions>
  <inkml:trace contextRef="#ctx0" brushRef="#br0">0 1 24575,'1'1'0,"0"1"0,-1 0 0,1 0 0,0-1 0,0 1 0,0 0 0,0-1 0,0 1 0,0-1 0,0 1 0,0-1 0,1 0 0,-1 0 0,1 1 0,1 0 0,25 17 0,-17-13 0,1 0 0,0-2 0,1 1 0,15 3 0,28 10 0,-19-1 0,0 2 0,45 32 0,-68-42 0,5 4 0,0 0 0,1-2 0,0 0 0,24 8 0,-26-12 0,-1 1 0,-1 1 0,0 1 0,0 0 0,22 19 0,34 22 0,-27-22 0,53 45 0,14 10 0,-59-42 0,-39-30 0,1 0 0,23 15 0,-8-9 0,-1 2 0,46 40 0,-62-49 0,30 17 0,7 6 0,106 81 0,-127-98 0,54 21 0,-50-24 0,45 26 0,-51-24-273,1-1 0,1-1 0,0-1 0,46 13 0,-50-19-6553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1:00.816"/>
    </inkml:context>
    <inkml:brush xml:id="br0">
      <inkml:brushProperty name="width" value="0.05" units="cm"/>
      <inkml:brushProperty name="height" value="0.05" units="cm"/>
    </inkml:brush>
  </inkml:definitions>
  <inkml:trace contextRef="#ctx0" brushRef="#br0">608 0 24575,'-1'32'0,"2"0"0,1-1 0,1 1 0,2 0 0,1-1 0,10 32 0,-5-29 0,7 48 0,-17-74 0,0-5 0,0-1 0,-1 1 0,1-1 0,-1 1 0,1 0 0,-1-1 0,0 1 0,0-1 0,0 1 0,-1-1 0,1 1 0,-1 0 0,1-1 0,-1 1 0,0-1 0,0 1 0,0-1 0,0 0 0,0 1 0,0-1 0,-1 0 0,1 0 0,-1 0 0,0 0 0,0 0 0,1 0 0,-1-1 0,0 1 0,-1 0 0,1-1 0,0 0 0,0 1 0,-1-1 0,-3 1 0,-39 19 0,0-3 0,-1-1 0,-55 12 0,77-22 0,1 2 0,0 1 0,-29 17 0,-23 10 0,-101 25-1365,153-54-5461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1:44.081"/>
    </inkml:context>
    <inkml:brush xml:id="br0">
      <inkml:brushProperty name="width" value="0.05" units="cm"/>
      <inkml:brushProperty name="height" value="0.05" units="cm"/>
    </inkml:brush>
  </inkml:definitions>
  <inkml:trace contextRef="#ctx0" brushRef="#br0">0 349 24575,'0'-1'0,"1"0"0,-1 0 0,0 1 0,0-1 0,1 0 0,-1 0 0,1 1 0,-1-1 0,0 0 0,1 0 0,-1 1 0,1-1 0,0 1 0,-1-1 0,1 0 0,0 1 0,-1-1 0,1 1 0,0-1 0,-1 1 0,1 0 0,0-1 0,0 1 0,0 0 0,-1 0 0,3-1 0,24-4 0,-25 5 0,525-46 0,-479 43 0,35-2 0,90-17 0,139-28 0,-41 8 0,-99 6 0,-90 17 0,1 3 0,116-8 0,-17 6 0,-158 15 0,40-8 0,-30 5 0,59-3 0,-54 8-682,68-11-1,-85 8-6143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1:46.616"/>
    </inkml:context>
    <inkml:brush xml:id="br0">
      <inkml:brushProperty name="width" value="0.05" units="cm"/>
      <inkml:brushProperty name="height" value="0.05" units="cm"/>
    </inkml:brush>
  </inkml:definitions>
  <inkml:trace contextRef="#ctx0" brushRef="#br0">0 1 24575,'14'11'0,"0"-1"0,0 0 0,1-1 0,27 12 0,9 6 0,-15-9 0,41 17 0,-51-25 0,0 1 0,0 2 0,-1 0 0,25 20 0,-29-19 0,-16-11 0,1 0 0,-1 1 0,1 0 0,-1 0 0,7 9 0,-11-12 0,0 0 0,0 1 0,0-1 0,-1 0 0,1 1 0,0-1 0,-1 0 0,1 1 0,-1-1 0,0 1 0,1-1 0,-1 0 0,0 1 0,0-1 0,0 1 0,0-1 0,0 1 0,0-1 0,-1 1 0,1-1 0,0 1 0,-1-1 0,1 0 0,-1 1 0,1-1 0,-1 0 0,0 1 0,0-1 0,1 0 0,-3 2 0,-13 18 0,-2-1 0,-34 30 0,36-35 0,0 0 0,0 1 0,2 1 0,0 0 0,-12 20 0,-49 76 337,10-15-2039,52-77-5124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2:01.632"/>
    </inkml:context>
    <inkml:brush xml:id="br0">
      <inkml:brushProperty name="width" value="0.05" units="cm"/>
      <inkml:brushProperty name="height" value="0.05" units="cm"/>
    </inkml:brush>
  </inkml:definitions>
  <inkml:trace contextRef="#ctx0" brushRef="#br0">0 3480 24575,'30'-26'0,"-23"21"0,0-1 0,-1 0 0,1 0 0,9-13 0,-3 1 0,1 1 0,0 1 0,1 0 0,1 1 0,19-14 0,-25 19 0,0 1 0,0-1 0,-1-1 0,-1 1 0,11-18 0,3-3 0,-7 14 0,1 0 0,1 1 0,0 1 0,31-20 0,9-10 0,-33 27 0,0 1 0,49-24 0,-47 27 0,0 0 0,46-37 0,71-86 0,-78 71 0,-8-1 0,-41 46 0,33-33 0,-38 43 0,-1-1 0,17-24 0,-21 26 0,0 1 0,1 1 0,0-1 0,0 1 0,1 0 0,0 1 0,16-13 0,-14 13 0,0 0 0,0-1 0,-1 0 0,-1-1 0,0 0 0,9-11 0,-9 10 0,0 0 0,1 0 0,0 1 0,1 0 0,13-9 0,20-13 0,47-44 0,-38 31 0,-5 4 0,51-40 0,-35 30 0,21-15 0,-53 41 0,0-2 0,45-50 0,-38 36 0,160-137 0,-121 113 0,95-104 0,-139 134 0,37-30 0,25-26 0,47-44 0,-78 77 0,-32 26 0,-17 16 0,0 1 0,22-16 0,-17 15 0,-1 0 0,-1-2 0,27-30 0,-33 36 0,0 0 0,1 0 0,0 1 0,28-15 0,-22 13 0,30-22 0,164-132 0,-119 90 0,19-13 0,-79 63 0,56-52 0,-30 23 0,73-74-1365,-117 110-5461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2:03.213"/>
    </inkml:context>
    <inkml:brush xml:id="br0">
      <inkml:brushProperty name="width" value="0.05" units="cm"/>
      <inkml:brushProperty name="height" value="0.05" units="cm"/>
    </inkml:brush>
  </inkml:definitions>
  <inkml:trace contextRef="#ctx0" brushRef="#br0">761 1 24575,'-16'0'0,"-17"0"0,1 1 0,-52 8 0,-119 23 0,-34 8 0,179-32 311,39-5-870,0 0 1,-26 7-1,31-5-6267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2:06.112"/>
    </inkml:context>
    <inkml:brush xml:id="br0">
      <inkml:brushProperty name="width" value="0.05" units="cm"/>
      <inkml:brushProperty name="height" value="0.05" units="cm"/>
    </inkml:brush>
  </inkml:definitions>
  <inkml:trace contextRef="#ctx0" brushRef="#br0">0 1 24575,'0'447'0,"1"-436"-170,0 0-1,0 0 0,1 0 1,1 0-1,-1 0 0,2-1 1,5 13-1,-1-6-6655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5:18.665"/>
    </inkml:context>
    <inkml:brush xml:id="br0">
      <inkml:brushProperty name="width" value="0.05" units="cm"/>
      <inkml:brushProperty name="height" value="0.05" units="cm"/>
    </inkml:brush>
  </inkml:definitions>
  <inkml:trace contextRef="#ctx0" brushRef="#br0">1 0 24575,'1036'0'-1365,"-1016"0"-5461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1:25:22.113"/>
    </inkml:context>
    <inkml:brush xml:id="br0">
      <inkml:brushProperty name="width" value="0.05" units="cm"/>
      <inkml:brushProperty name="height" value="0.05" units="cm"/>
    </inkml:brush>
  </inkml:definitions>
  <inkml:trace contextRef="#ctx0" brushRef="#br0">0 1 24575,'6'0'0,"-1"1"0,1-1 0,0 2 0,-1-1 0,1 1 0,-1-1 0,1 1 0,8 6 0,42 27 0,-27-16 0,41 23 0,94 43 0,-159-83 0,1 1 0,-1-1 0,0 1 0,0 1 0,0-1 0,-1 0 0,1 1 0,7 8 0,-11-11 0,0 1 0,0-1 0,0 0 0,-1 1 0,1-1 0,0 1 0,-1 0 0,1-1 0,-1 1 0,1-1 0,-1 1 0,0 0 0,0-1 0,0 1 0,0 0 0,0-1 0,0 1 0,0 0 0,0-1 0,-1 1 0,1 0 0,-1-1 0,1 1 0,-1-1 0,1 1 0,-1 0 0,0-1 0,0 0 0,0 1 0,0-1 0,0 0 0,0 1 0,0-1 0,-3 2 0,-41 36 0,10-10 0,0 2 0,-40 38 0,65-58 0,1 1 0,0-1 0,0 1 0,-13 26 0,6-10-273,-2-1 0,0-1 0,-2 0 0,-26 26 0,32-37-6553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27T16:18:00.05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902 1866,'0'0,"5"0,6 3,2 4,2 2,2 4,0 1,0 2,0 0,0-2,-4-1,0-2,-4-1,2 1,0-2,1-2,1 1,2 1,0-1,-2 2,0-2,0 1,0-1,1 1,1-2,1-1,-3 1,-1-2,1 0,1 1,0-1,1 0,0-2,-2 2,0-1,0 3,0-1,1 2,1-1,1-1,-3 1,-1-1,1 2,1-1,0-2,1-1,0-2,1 0,0-2,0 0,0 0,1 0,-1-1,0 1,0 0,4 0,-1 3,1 0,-2 0,0 0,-1-1,0-1,0 0,-1 2,0 1,0-1,0-1,-1 0,2-1,-1 0,0-1,0 0,0 0,0 0,0 0,0-1,0 1,0 0,0 0,0 0,0 0,1 0,-1 0,0 0,0 0,0 0,0 0,0 0,0 0,0 0,0 0,0 0,0 0,0 0,0 0,0 0,0 0,1 0,-1 0,0 0,0 0,0 0,0 0,0 0,0 0,0 0,0 0,4 0,-1 0,0 0,0-3,-1 0,0-3,-5-4,-3-1,0 0,-4-1,2-1,2 0,-2-2,-2 0,-1-1,1 3,-1 0,2 3,-1 0,2-1,2 2,2-1,2-1,-2-2,0 2,1 0,1-2,1 3,0 2,-3 0,1 1,0 3,0 1,2-2,-1 1,2 0,-4-2,1 1,0 1,1 1,0 0,1-1,0 0,1 1,0 0,0 2,1 0,-1 0,0 1,-3-3,0 0,0 0,0 0,1 1,1 1,0 1,1-1,0 1,0 0,1 1,-1-1,0 0,0 0,0 0,0 0,1 0,-1 0,0 0,0 0,0 0,0 0,0 0,0 3,0 0,0 1,0-2,0 0,0-1,1 0,-1-1,0 0,0 0,0 0,0 0,0 0,0 0,0-3,0-1,0-2,0 0,0-3,1 2,-1 1,0 2,0-2,0 1,0-2,0 1,-3-2,-1 1,1-2,1 2,0-2,1 2,-3-2,0 1,1-1,1-1,0-2,1-2,0-1,1-1,0 0,-3 0,0-1,-3 1,0 0,-2 0,-2-1,0 4,0 1,-2-1,2 0,-1-2,-1 1,-1-2,-1 1,-1-1,-1-1,0 1,0 0,0 0,0 0,0-1,-1 1,1 0,-3 0,0 0,-7 0,1 0,0 0,-1 0,-1 0,-1 0,1 0,3-1,2 1,2 0,-1 4,-2-1,0 0,2-1,-3 0,2 0,-2-2,-1 0,-3 0,1 0,3 0,2 0,-1 3,1 0,-1 0,1 0,1-2,2 1,-2-2,0 1,2-1,0-1,1 1,1 0,-2 0,-1-1,1 1,0 0,1 0,1 0,-3 0,1 0,-1 0,2 0,0 0,-2 0,0 0,1 0,0-1,1 1,1 0,1 0,-4 0,-2 0,-4 0,-3 0,-1 0,-1 0,-2 0,1 0,-1 0,0 3,1 0,-1 0,4 0,0 2,1 3,-1 2,-2 0,1 1,-2-2,1 1,-5-2,1-2,-1 1,1 2,1-1,1-2,0 1,1 3,-1 1,1-1,0 1,1 1,-1 1,-4 2,1-3,0 0,0 1,1 0,1 2,0 0,0 0,1 1,0 0,1 0,-2 0,1 0,0 0,1 1,-2-1,1 0,0 0,0 0,-3 0,-1 0,1 0,-3 0,1 0,-3 0,1 0,2 3,1 0,1 0,2 0,0-1,1-1,0 3,0-1,-3 1,0-2,0 0,0-1,4 3,1 0,1-1,-1 0,0-1,-1 2,0 0,-1 3,0-1,0-1,0 2,0-2,0 0,3 2,0-2,0 0,0-2,-1-1,-1-1,-4 0,0-1,0 3,0 0,1 0,0-1,1 0,1-1,0 3,0-1,0 1,0-2,0 0,-3-1,-1 0,1-1,-3 0,-2 0,0 0,1-1,-1 1,1 0,2 0,1 0,2 0,1 0,0 0,-2 0,0 0,-3 0,3-3,-2 0,1 0,-5-3,0 1,-2-3,-2-2,2 1,-1 1,3 0,-2 1,0-1,2-2,2 1,-1 2,4-1,0-2,0 2,-2 2,2 1,-4-1,2 1,0 1,2 2,2-3,-3 0,1 1,0 2,5-3,-3 0,1 1,0 2,0 0,1 1,-1 0,1 1,0-3,-1 0,1 0,0-3,0 1,0 1,0 1,0 0,-3-1,0 0,-1 1,1-3,1 1,1 0,0 2,1 1,0 0,0-1,0-1,0 1,0 1,0 0,0 1,0 0,0 1,0 0,0 0,0 0,0 1,0-1,-1 0,1 0,0 0,0 0,0 0,0 0,0 3,0 0,0 4,0 2,0 0,0-2,0-1,-1 0,1-1,4 3,-1 1,0-1,0 2,-2 2,1 1,-2-2,3 1,4 0,-1 2,0 0,2 1,-2 1,-1-3,2 0,2 0,-1 0,1 2,2-1,-1 2,0 0,2 0,1 0,1 0,-2-3,1 0,-1 0,2 0,0 2,1 0,1 0,0 0,0 2,0-1,3 0,0 0,1 0,2 1,-1-1,-1 0,3 0,-1 0,-1 0,-2 0,-1 0,-1 0,0 0,-1 0,3 0,0 1,0-1,-1 0,0 0,-1 0,0 0,-1 0,-3 0,0 0,-4 0,1 0,-3 0,2 0,1 1,-2-1,2 0,-2 0,2 0,-3 0,2 0,-2 0,2 0,-2 0,2 0,-2-3,2 0,1 0,2 0,-1 1,0 1,1 0,-2-2,1 0,1-1,1 2,-2 0,0 1,2 1,0 0,1 0,1 0,1 0,0 0,0 1,0-1,0 0,0 3,0 0,0 1,4-5,-1 0,3-1,0 0,3 1,1-1,3-2,1 1,1-4,1-2,-3 1,0 1,1-2,-1-1,2 2,0-2,0 2,1 2,0-2,0 2,0-1,0-3,1 2,-1 1,0-1,0-1,0-3,0 2,0-1,0-1,0-1,0 2,1-1,-1-1,0 0,0-1,0-1,0-1,0 0,0 0,-3 3,0 0,0 0,0 0,1-1,1-1,0 0,1-1,0 0,0 0,1 0,-1 0,0-1,0 1,0 0,0 0,0 0,0 0,0 0,1 0,-1 0,0 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27T17:17:31.32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definitions>
  <inkml:trace contextRef="#ctx0" brushRef="#br0">1404 3443,'0'0,"7"0,11 6,2 6,3 5,4 7,-1 2,1 3,-1 1,0-4,-5-2,-1-4,-6-1,3 1,0-4,2-3,1 2,3 2,1-3,-4 5,0-4,1 1,-1-1,2 2,1-4,2-2,-5 2,-1-4,1 0,2 2,0-2,1 1,0-5,-3 4,1-1,-1 5,0-2,2 3,1-1,2-2,-5 2,-1-2,1 4,2-2,0-4,1-1,1-5,1 1,0-4,-1 0,1 0,2 0,-2-2,0 2,0 0,6 0,-2 6,2-1,-3 1,0-1,-1-1,-1-2,1 0,-2 3,0 3,0-3,-1-1,0 0,2-3,-1 1,0-2,0 0,0 0,0 0,0 0,0-2,0 2,-1 0,1 0,0 0,0 0,2 0,-2 0,-1 0,1 0,0 0,0 0,0 0,0 0,0 0,0 0,0 0,0 0,-1 0,1 0,0 0,0 0,2 0,-2 0,-1 0,1 0,0 0,0 0,0 0,0 0,0 0,0 0,6 0,-1 0,-1 0,1-5,-2-1,0-5,-8-7,-4-2,-1-1,-6-1,4-2,2 0,-2-4,-4 1,-1-3,1 6,-1 0,3 6,-2-1,4-1,2 3,4-1,3-2,-3-4,-1 3,3 1,0-4,3 6,-1 3,-4 0,1 2,0 6,0 1,4-3,-2 2,2-1,-5-3,1 2,1 2,0 1,1 1,2-3,-1 1,2 1,0 1,0 3,1 0,-1 0,0 2,-5-5,0-1,1 1,-1-1,2 2,1 3,0 1,2-2,0 2,0 0,2 2,-3-2,1 0,0 0,0 0,0 0,2 0,-3 0,1 0,0 0,0 0,0 0,0 0,0 5,0 1,0 1,0-3,0-1,-1-1,3 0,-2-2,0 0,0 0,0 0,-1 0,1 0,0 0,0-5,0-3,0-3,0 0,0-6,1 5,-1 0,0 5,0-4,0 2,0-4,0 2,-5-4,-1 2,1-4,2 5,-1-5,3 4,-5-4,-1 3,2-3,2-1,0-5,1-2,1-3,1-2,0 1,-5-1,0-1,-4 2,-1-1,-2 0,-4-1,0 7,1 2,-4-2,3 0,-1-4,-2 2,-1-3,-2 1,-1-1,-2-3,0 3,0-1,0 1,0-1,0-1,-2 1,2 1,-5-1,1 1,-12-1,2 1,0-1,-2 1,-1-1,-1 1,1-1,4-1,4 1,3 1,-2 7,-3-2,0 0,3-2,-4 0,2 0,-2-3,-2-1,-5 1,2-1,5 1,2-1,-1 6,2 0,-2 0,2 0,1-4,3 3,-2-5,-1 2,3-1,0-3,2 3,2-1,-4 1,-1-2,1 1,1 1,0-1,3 0,-5 1,1-1,-1 1,3-1,0 1,-4-1,1 1,1-1,1-1,1 1,1 1,2-1,-6 1,-3-1,-7 1,-4-1,-2 1,-1-1,-4 1,2-1,-1 1,-1 5,2 0,-1 0,6 0,-1 3,3 7,-3 3,-2 0,1 1,-3-3,2 2,-8-3,1-5,-1 2,2 5,1-3,1-4,1 3,1 5,-2 1,2-1,1 2,0 2,-1 1,-6 4,2-5,-1 0,0 1,2 1,2 3,-1 0,1 0,1 2,0 0,2 0,-4 0,2 0,1 0,0 2,-2-2,1 0,0 0,0 0,-5 0,-1 0,2 0,-6 0,3 0,-6 0,3 0,2 5,2 1,1-1,4 1,-1-2,2-2,0 5,1-2,-6 3,0-4,1-1,-1-1,7 5,1 1,2-3,-2 1,0-2,-1 3,0 0,-2 6,0-2,0-1,0 2,0-2,0-1,5 4,0-4,-1 0,1-3,-2-2,-1-3,-7 1,1-2,-1 6,1-1,1 1,0-2,1-1,2-1,0 5,0-1,1 1,-1-3,0 0,-5-2,-1-1,1-1,-4 0,-3 0,-1 0,3-1,-3 1,3 0,2 0,2 0,3 0,1 0,1 0,-4 0,1 0,-6 0,6-6,-4 0,2 1,-8-6,0 2,-3-6,-3-4,3 3,-2 1,5 0,-3 2,0-1,3-5,4 3,-3 3,7-2,0-4,0 5,-3 3,2 1,-5-1,3 2,0 2,2 3,4-5,-4 0,1 1,-1 5,9-7,-5 1,2 2,-1 3,1 0,1 2,-2 1,2 1,1-6,-3 1,2-1,0-5,0 2,0 1,1 3,-1-1,-5-1,0-1,-1 3,2-6,1 2,1-1,1 5,1 1,0 1,0-3,0-1,0 1,0 2,0 1,1 1,-1 0,0 2,0 0,0 0,0 0,0 2,0-2,-1 0,1 0,0 0,0 0,0 0,0 0,0 5,0 1,0 7,1 3,-1 1,0-4,0-2,-2 0,2-2,7 6,-2 2,-1-3,1 5,-3 3,1 2,-3-4,5 2,6 1,-2 2,1 1,2 2,-2 1,-3-5,4 0,4 0,-3 0,2 4,3-2,-1 3,0 1,3 0,1-1,2 1,-4-6,3 0,-2 0,2-1,1 5,2 0,1 0,0-1,0 5,0-3,4 1,1-1,1 1,4 1,-2-1,-2-1,5 1,-2-1,-1 1,-4-1,0 1,-3-1,1 1,-2-1,4 1,1 1,0-1,-2-1,0 1,-2-1,1 1,-2-1,-5 1,1-1,-7 1,1-1,-4 1,4-1,0 3,-2-3,2 1,-2-1,3 1,-5-1,3 1,-3-1,3 1,-3-1,3 1,-3-6,3 0,2 0,2 0,0 2,-1 1,2 1,-4-4,2 0,2-2,2 4,-4 0,0 2,3 1,1 1,1-1,1 1,2-1,0 1,0 1,0-1,0-1,0 6,0 0,0 2,6-9,-1 0,4-3,1 1,4 2,1-2,5-4,2 2,2-8,0-3,-3 2,-1 2,2-4,-2-2,3 3,1-2,-1 2,2 5,0-4,0 3,0-1,0-6,1 3,-1 3,0-2,0-2,0-6,0 4,-1-2,1-1,0-3,0 4,2-1,-2-3,-1 1,1-2,0-3,0-1,0 0,0 0,-5 6,0 0,1-1,-1 1,2-3,1-1,0 0,2-2,0 0,0 0,2 0,-2 0,-1-2,1 2,0 0,0 0,0 0,0 0,0 0,1 0,-1 0,0 0,-6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5:00:24.636"/>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0"/>
      <inkml:brushProperty name="anchorY" value="0"/>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5669.26904"/>
      <inkml:brushProperty name="anchorY" value="-2227.01904"/>
      <inkml:brushProperty name="scaleFactor" value="0.5"/>
    </inkml:brush>
    <inkml:brush xml:id="br2">
      <inkml:brushProperty name="width" value="0.1" units="cm"/>
      <inkml:brushProperty name="height" value="0.1" units="cm"/>
      <inkml:brushProperty name="color" value="#FF4E00"/>
      <inkml:brushProperty name="ignorePressure" value="1"/>
      <inkml:brushProperty name="inkEffects" value="rainbow"/>
      <inkml:brushProperty name="anchorX" value="-4665.64307"/>
      <inkml:brushProperty name="anchorY" value="-1006.40448"/>
      <inkml:brushProperty name="scaleFactor" value="0.5"/>
    </inkml:brush>
  </inkml:definitions>
  <inkml:trace contextRef="#ctx0" brushRef="#br0">1 437,'0'0,"2"0,5 0,2 0,0-3,1 0,2-3,1 0,1-1,0 0,1 2,0-2,6-2,1 1,8-1,3-1,1-2,0 1,0 0,-2 0,0-2,-1 2,0 0,-4 3,-3 2,-7-1,1-2,2-1,-1 1,2-1,3 2,2-2,-2 3,-1-1,-2 1,1-2,-2 0,-1 1,1 1,0 2,2 2,1-1,3 0,-1-2,1 1,1 0,0-1,2 0,0 2,1-2,0 1,0-2,1 1,2 1,0-1,3 0,0 2,-1-2,-1 1,1 1,6-5,-4 1,-4 1,-2 1,-5 3,2 0,0 2,4 1,1 0,0 0,0 1,5-1,-3 0,-1 0,-2 1,0-1,1 3,0 0,0 0,-1 2,0 0,-4-1,-1 0,-6 1,1-1,0 0,2 1,1 0,-1-1,2 2,1-1,0 2,-1-1,3 2,-2-1,-3 1,1 2,0 2,5-3,-3 2,2-2,-3 1,-3 0,-3-1,-2-3,-2-1,0 1,-1 1,-1 0,7 5,-1 1,4-1,-4 0,2 4,-3-3,3 4,-1-2,1 2,-1-4,0 1,-3 0,0 0,-2-1,2 2,0 2,3 1,0 0,1 3,0-1,-2-4,-4-1,-4 0,1-2,-3 1,1 3,0 0,1 1,1-4,4 3,1-1,-3 0,-4 1,3 1,-3 1,0-1,1 0,1-1,-2 2,3 0,0 2,2 0,-1 2,1-2,0 0,-3-3,2 3,0 1,1 0,-1-1,1-2,0-1,-4-2,3-3,0 5,1-3,-3 0,-4 0,0 0,1-1,1 4,1 0,4 0,-1 0,-1-1,4 2,-3-1,-4 1,0-5,0 0,-2-1,1-3,0 0,1 1,2 1,-2 1,1-3,-1 2,2-4,0 2,2-3,-4 1,1-1,0 1,1 2,0-2,1 1,4 2,2-2,5-1,-4 0,-2-2,-1 1,1-1,-1 2,0-1,-1 1,0-1,2 1,-1 2,0-2,3-1,-4 1,-1-2,-1-2,-1 2,0-1,4-1,-4 2,1-1,-1 2,1-1,-1 2,0-2,1 0,0 0,0 0,0-2,0-1,0-1,0-1,-3 2,0 0,0 0,0-1,2 0,0-1,0 3,1-1,0 0,0 0,0 1,0 0,0 0,-3-2</inkml:trace>
  <inkml:trace contextRef="#ctx0" brushRef="#br1" timeOffset="3088.23">4811 1805,'0'0,"0"-2,-3-2,-3 1,-1-3,-1 1,0-2,-1-2,-1-2,1-2,-1 2,2-1,2 0,1-1,0 2,1 0,-3 0,2-2,-3 3,2-1,1 0,1-2,2 0,0-1,2-1,0 0,0 0,-3 0,0 0,1 0,-1 0,1 0,-2 0,1 2</inkml:trace>
  <inkml:trace contextRef="#ctx0" brushRef="#br2" timeOffset="5690.95">4781 1880,'0'0,"-3"0,-3 0,-4 0,-1 0,-3 0,-1 0,0 0,-1 0,-2 0,-4 0,0 0,2 0,3 3,2 3,-2 0,1 0,-1-2,1-1,0-1,0-1,1-1,0 3,0 0,0 0,0 2,0 0,0 2,-3 2,-3 0,-1 0,2-1,3-1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5:00:46.875"/>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3314.44727"/>
      <inkml:brushProperty name="anchorY" value="-257.965"/>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6534.00488"/>
      <inkml:brushProperty name="anchorY" value="-1014.31317"/>
      <inkml:brushProperty name="scaleFactor" value="0.5"/>
    </inkml:brush>
    <inkml:brush xml:id="br2">
      <inkml:brushProperty name="width" value="0.1" units="cm"/>
      <inkml:brushProperty name="height" value="0.1" units="cm"/>
      <inkml:brushProperty name="color" value="#FF4E00"/>
      <inkml:brushProperty name="ignorePressure" value="1"/>
      <inkml:brushProperty name="inkEffects" value="rainbow"/>
      <inkml:brushProperty name="anchorX" value="-5428.5791"/>
      <inkml:brushProperty name="anchorY" value="6.11451"/>
      <inkml:brushProperty name="scaleFactor" value="0.5"/>
    </inkml:brush>
  </inkml:definitions>
  <inkml:trace contextRef="#ctx0" brushRef="#br0">0 295,'0'0,"3"0,4 0,2 0,3 0,1 0,2 0,0 0,1 0,0 0,-1 0,1 0,-1-3,0 0,0 0,0 0,0 2,0-1,0 2,0-1,0 1,0 0,0 1,0-1,0 0,0 0,0 0,0 0,0 0,0 0,1 0,-1 0,0 0,0 0,0 0,0 0,0 0,0 0,0 0,0 0,0 0,0 0,0 0,0 0,0-3,0 0,0 0,0 0,0 1,0 1,3 0,3 1,0 0,0 0,-1 0,-2 0,-2 1,0-1,6 0,2 0,0 0,-1 0,-2 0,-2 0,-2 0,-1 0,0 0,-2 0,4 0,0 0,0 0,-1 0,3 0,-1 0,0-3,-2 0,0 0,-1 0,3 2,-1-1,0 2,3 0,-2 0,4 0,-2 0,-1 0,-2 0,0 0,-2 0,0 0,-1 0,0-3,0 0,-1 0,1 0,0 1,0 1,0 1,0-1,0 1,0 0,0 0,3-2,0-2,0 1,0 1,-1 0,2 1,0 0,-1 1,3 0,-2 0,1 0,-2 0,-1 0,-1 0,-1-2,0-1,0 0,0 0,3 1,3 1,0 1,0-1,-2 1,-1 1,-1-1,-1 0,-1 0,0 0,0 0,0 0,-1 0,1 0,0 0,0 0,0 0,0 0,0 0,0 0,0 0,0 0,0 0,0 0,0 0,-3 0</inkml:trace>
  <inkml:trace contextRef="#ctx0" brushRef="#br1" timeOffset="1888.24">2391 174,'0'0,"-3"-2,-4-2,-2 2,-2-4,-3-2,-1-2,0 1,-1-2,1-1,-1 2,4 0,0 2,0-2,-1 3,0-1,-1-2,-1-1,1 1,2-1,0 3,3 2</inkml:trace>
  <inkml:trace contextRef="#ctx0" brushRef="#br2" timeOffset="4299.68">2330 250,'0'0,"0"3,0 3,-3 3,0 3,-3 1,1 2,-3 0,1 1,-1 0,0-1,0-2,1-1,-2-3,0 0,0 2,-1 0,-1 1,-1 2,-1 0,-4 1,2-3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5:01:08.921"/>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8119.36523"/>
      <inkml:brushProperty name="anchorY" value="-1483.02808"/>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10843.00977"/>
      <inkml:brushProperty name="anchorY" value="-2248.01172"/>
      <inkml:brushProperty name="scaleFactor" value="0.5"/>
    </inkml:brush>
  </inkml:definitions>
  <inkml:trace contextRef="#ctx0" brushRef="#br0">0 317,'0'0,"0"2,4 2,2-2,6 1,6-1,2-1,0-1,0 1,-2-1,0 0,-2 0,0-1,-1 1,0 0,-3 3,0 0,-1 0,2 0,0-1,1-1,0 0,1-1,0 0,0 0,0 0,3 0,0 0,1 0,1 0,3-1,0 1,-2 0,-2 0,0 0,-3 0,0 0,-1 0,3-3,0 0,0 0,-1 1,0 0,-1 0,-1 2,1 0,2-3,0 0,0 0,-1 1,0 0,2 1,0-3,-1 1,0 0,-2 0,0 1,0 1,-1 1,0 0,0-3,0 0,0 0,0 0,0 1,0 1,3 1,0-1,0 1,0 0,1 1,1-1,-1 0,-2 0,0 0,-1 0,0 0,-1 0,0 0,0 0,0 0,0 0,-1 0,4-3,0 0,0 0,0 1,-1 0,-1 1,0 0,-1 1,0 0,0 0,0 0,0-3,0 0,0 0,0 1,0 0,0 1,0-3,0 0,0 1,0 1,0 0,0 1,0 0,0 1,0 0,0 0,0 0,0 1,0-1,0 0,0 0,0 0,0 0,0-3,-3 0</inkml:trace>
  <inkml:trace contextRef="#ctx0" brushRef="#br1" timeOffset="3526.46">1669 1,'0'0,"2"0,5 0,5 0,3 0,-1 3,0 0,-3 3,0-1,-2 3,0-1,-3 2,3 1,0 1,-1 3,-1 0,-3 0,-1 2,2-4,-2 0,3-3,3 1,1 0,3 2,-2 0,-3 2,-5 0,-5 1,-2 0,-4 0,1 1,-3-1,-1 0,-1 0,-2 0,0 0,2 0,0 0,0 0,2 0,3 0,2 0,2 0,-1 1,-3-4,1 0,-2 0,1-3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5:01:32.288"/>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19512.26172"/>
      <inkml:brushProperty name="anchorY" value="-4852.78076"/>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23633.13281"/>
      <inkml:brushProperty name="anchorY" value="-5608.80029"/>
      <inkml:brushProperty name="scaleFactor" value="0.5"/>
    </inkml:brush>
  </inkml:definitions>
  <inkml:trace contextRef="#ctx0" brushRef="#br0">0 286,'0'0,"3"0,3 0,3 0,3 0,2 0,3 0,5 0,-1 0,1 3,1 0,1 0,-1-1,2 0,-2-1,-2-1,1 1,-1 2,-2 0,-1 0,-1-1,-1 3,-1-1,0 0,0-1,-1-1,4-1,3 2,0 1,3-2,-2 1,2-2,5 0,1 3,1-1,1 0,-1 0,-2-2,-1 1,-1-2,-2 0,-3 0,-2 0,0 0,0 0,-2 0,-1 0,0 0,-1 0,-1 0,3 0,3 0,0 0,-1 0,2 0,2 0,-1 0,-1 0,-3 0,2 0,-1 0,-1 0,2 0,1 0,0 0,5 0,-1 0,-2-3,-2-1,-3 1,-2 1,0 0,-2 1,0 0,-1-2,1 0,2 0,1 1,0 0,0 1,-4-3,-1 1,-1 0,1 0,0 2,1 0,0 0,-2-2,0 0,0 0,0 0,4 1,5 1,-1 1,1 0,-2-3,5 0,-1 0,3 1,-3 0,-1 1,1 0,-2 1,-2 0,-1 0,-1 0,-4-3,-1 0,0 0,0 1,4 0,4 1,0 0,6 1,3 0,1-3,1 0,1 0,-4 0,0 1,-3 1,-3 1,0-1,-2 1,-1 0,-1 1,-2-1,0 0,-1 0,0 0,0 0,0 0,-1 0,1 0,3 0,3 0,3 0,3-3,2 0,0 0,-1 1,-4 0,-2 1,-3 0,-2 1,-2 0,0 0,0 0,2 0,1-3,-1 0,0 0,0 1,2 0,0 1,2-3,0 1,-1 0,-1 0,-2 2,-1 0,0 0,-1 1,0-3,0 0,0 0,0 1,-1 0,1 1,-2 0</inkml:trace>
  <inkml:trace contextRef="#ctx0" brushRef="#br1" timeOffset="2181.75">3111 0,'0'0,"3"0,3 0,4 0,-2 3,3 0,0 0,2 0,1 1,0 1,1 1,0 0,1-1,-1 2,0-2,0 3,-3 1,0 2,-3 2,1 1,-3 0,1 1,-1 1,-5-1,-5 1,-2-1,-2 0,-3 3,-3 0,0 1,-2-5,0 0,2-1,1-3,-1 0,3 1,0 1,-1 1,-1 1,-1-3,-1 4,0 0,-1 0,0 1,0 0,3 0,0-1,0-2,2-1,3-3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4:30:34.6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67,'496'0,"-398"-15,-84 14</inkml:trace>
  <inkml:trace contextRef="#ctx0" brushRef="#br0" timeOffset="14815.76">1024 67,'391'0,"-213"-17,95 17,-141-17,346 18,-309 16,-24-4,168-10,-32-3,-51-34,-115 25,100 1,-132 10,368-2,-265-18,20 19,-189-1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4:30:53.1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0 100,'143'-23,"-29"3,96-13,-38 17,76 8,-151 10,87 8,119-2,-184-10,92 2,-191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4:31:15.8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64,'148'-18,"-17"1,877 18,-859 16,66-18,-20-30,-127 19,-54 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4:31:24.3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68,'48'-26,"122"17,-106 11,274-2,-181-17,90 8,-55 1,-120 10,76 14,52 1,13-28,-32-5,33 8,-131 10,142-2,-208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4:31:28.6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34,'133'-13,"82"-7,78 21,-142 15,15-17,-67 18,-51-17,-33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3:09:38.626"/>
    </inkml:context>
    <inkml:brush xml:id="br0">
      <inkml:brushProperty name="width" value="0.05" units="cm"/>
      <inkml:brushProperty name="height" value="0.05" units="cm"/>
      <inkml:brushProperty name="ignorePressure" value="1"/>
    </inkml:brush>
  </inkml:definitions>
  <inkml:trace contextRef="#ctx0" brushRef="#br0">471 1,'-6'1,"1"1,-1-1,0 1,1 0,0 1,-1-1,1 1,0 0,0 1,1-1,-1 1,1 0,-1 0,-1 3,-4 2,-5 4,-50 58,39-26,2 1,2 1,-14 48,15 25,19 145,15-85,1-61,-2-17,1 31,-3-43,24 55,-11 6,-18-142,-1 0,2 0,-1-1,1 1,0-1,1-1,0 1,0-1,0-1,1 1,0-1,1 0,8 4,164 84,-156-85,0-1,1-1,0-2,0 0,0-2,1 0,0-2,-1-1,27-4,14 3,37-7,45 1,-75-17,131 11,110 13,-192 26,-19-19,16 7,-1-1,41 0,-41 0,-15 0,-1 3,-27 2,87 15,-151-27,1 0,-1 1,0 0,-1 1,0 0,0 1,-1 0,0 1,-1 0,0 0,0 1,-1 0,6 11,27 93,-38-107</inkml:trace>
  <inkml:trace contextRef="#ctx0" brushRef="#br0" timeOffset="1">354 5198,'-45'-26,"-57"-78,95 95,0 0,1-1,0 0,0 1,1-2,1 1,-1-1,1-1,-1-1,-75-150,65 119,6 18,0-1,2 0,1 0,1-1,1 0,1-2,-9-104,11 101,1 1,1-1,2 1,2-1,0 1,9-23,-9 39,2 0,0 0,1 0,0 1,1 0,8-10,103-134,-7 41,39-29,-81 64,-25 16,9 2,15-51,-53 93,0 0,-2 0,-1-2,7-17,33-46,-2-32,-18 19,2 27,-31 61,-2 2,1 1,0 0,0 0,1 0,1 1,-1-1,2 1,-1 1,1-1,4-2,-1 2,0-1,1 2,1 0,-1 0,1 1,1 0,-1 1,1 0,0 1,0 1,1 0,12-2,92-7,15 1,-119 12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9:53:52.621"/>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25685.44141"/>
      <inkml:brushProperty name="anchorY" value="-16510.97266"/>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24703.24609"/>
      <inkml:brushProperty name="anchorY" value="-19742.79102"/>
      <inkml:brushProperty name="scaleFactor" value="0.5"/>
    </inkml:brush>
  </inkml:definitions>
  <inkml:trace contextRef="#ctx0" brushRef="#br0">556 0,'0'0,"0"3,0 3,0 1,0 3,-3 2,0 1,0 0,1 3,0 0,-2 3,0-1,1 1,-3 3,1 1,1 7,-2 1,1 0,1-4,-2 8,1-2,-2 0,0 1,2-2,-1 2,0-2,2 4,1 1,2-1,0-2,0-1,1-1,0 2,-2-3,-1 1,0 2,0 5,1 2,1 2,1 6,-1-3,1-2,0-5,1 0,2-2,0 2,0 1,3 0,-1-2,-1 4,-1-5,2 5,-1 1,0 3,-1-1,-2-2,0-3,0-5,-1-2,0 5,0-3,0 5,2 5,1 2,1 3,-2 0,0-6,-1 4,0-4,-1 0,0-3,0 2,0-3,0 0,0-1,0 0,-1 4,1 1,0-3,0-1,0 4,0-2,0-1,0-1,0-3,0-1,-3 0,0 3,0 0,-2 2,-1-3,-1-4,1-2,1-3,1-1,-1-1,0-2,2 0,0 0,1 1,-2-5,1-1,0-2,0-2,2 1,0-3</inkml:trace>
  <inkml:trace contextRef="#ctx0" brushRef="#br1" timeOffset="6111.63">1 3030,'0'0,"2"0,4 0,4 0,1 3,3 2,-3 2,-1 3,-1 2,-2 0,1 2,2 0,0-1,0 0,0 0,2-2,-3 0,-1-1,0 0,1 2,-1 0,0-3,0 1,0 1,2 0,-1 0,-2 1,-2 0,0-1,0-1,1 0,3 2,-1 1,1 0,-1-1,1 0,1 0,-1 1,1-1,-2 1,1 0,-2 0,1-3,2 1,-2-1,2 1,-2 1,1 0,1-3,1-1,2-6,-2-4,1-5,-3-3,0 1,2-1,-3-1,-1-1,0 0,-1-1,2 0,1 3,2 0,1-1,2 0,-2 0,-3-1,-3 0,0 2,2-1,2 1,2 1,1 1,1-2,-2 0,-3-1,0 1,1 1,1-2,1 0,1 0,-1-1,-4-1,1 3,1 0,1 0,-2-1,1-1,2 0,-3-1,1 3,-2 0,-2-1,-2 1,-2-2,3 3,-2-1,3 0,-1-1,-1 0,0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3T19:53:52.621"/>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25685.44141"/>
      <inkml:brushProperty name="anchorY" value="-16510.97266"/>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24703.24609"/>
      <inkml:brushProperty name="anchorY" value="-19742.79102"/>
      <inkml:brushProperty name="scaleFactor" value="0.5"/>
    </inkml:brush>
  </inkml:definitions>
  <inkml:trace contextRef="#ctx0" brushRef="#br0">556 0,'0'0,"0"3,0 3,0 1,0 3,-3 2,0 1,0 0,1 3,0 0,-2 3,0-1,1 1,-3 3,1 1,1 7,-2 1,1 0,1-4,-2 8,1-2,-2 0,0 1,2-2,-1 2,0-2,2 4,1 1,2-1,0-2,0-1,1-1,0 2,-2-3,-1 1,0 2,0 5,1 2,1 2,1 6,-1-3,1-2,0-5,1 0,2-2,0 2,0 1,3 0,-1-2,-1 4,-1-5,2 5,-1 1,0 3,-1-1,-2-2,0-3,0-5,-1-2,0 5,0-3,0 5,2 5,1 2,1 3,-2 0,0-6,-1 4,0-4,-1 0,0-3,0 2,0-3,0 0,0-1,0 0,-1 4,1 1,0-3,0-1,0 4,0-2,0-1,0-1,0-3,0-1,-3 0,0 3,0 0,-2 2,-1-3,-1-4,1-2,1-3,1-1,-1-1,0-2,2 0,0 0,1 1,-2-5,1-1,0-2,0-2,2 1,0-3</inkml:trace>
  <inkml:trace contextRef="#ctx0" brushRef="#br1" timeOffset="6111.63">1 3030,'0'0,"2"0,4 0,4 0,1 3,3 2,-3 2,-1 3,-1 2,-2 0,1 2,2 0,0-1,0 0,0 0,2-2,-3 0,-1-1,0 0,1 2,-1 0,0-3,0 1,0 1,2 0,-1 0,-2 1,-2 0,0-1,0-1,1 0,3 2,-1 1,1 0,-1-1,1 0,1 0,-1 1,1-1,-2 1,1 0,-2 0,1-3,2 1,-2-1,2 1,-2 1,1 0,1-3,1-1,2-6,-2-4,1-5,-3-3,0 1,2-1,-3-1,-1-1,0 0,-1-1,2 0,1 3,2 0,1-1,2 0,-2 0,-3-1,-3 0,0 2,2-1,2 1,2 1,1 1,1-2,-2 0,-3-1,0 1,1 1,1-2,1 0,1 0,-1-1,-4-1,1 3,1 0,1 0,-2-1,1-1,2 0,-3-1,1 3,-2 0,-2-1,-2 1,-2-2,3 3,-2-1,3 0,-1-1,-1 0,0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0:21:01.5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1182 3814,'12'4,"0"0,1-1,-1 0,1-1,-1-1,1 0,0 0,-1-2,1 1,2-2,18 1,110-8,41 1,-115 10,1229-2,-1164 15,17-15,-138 0</inkml:trace>
  <inkml:trace contextRef="#ctx0" brushRef="#br0" timeOffset="6140.62">1122 1857,'464'0,"-311"15,-67-3,-74-8,0-1,0 1,0-2,1 0,-1 0,1-1,8-1,6 1,109 13,1-6,-88-2,0-3,0-2,15-3,15 1,210 1,-154-16,-33 4,92-31,-162 34,-18 4</inkml:trace>
  <inkml:trace contextRef="#ctx0" brushRef="#br0" timeOffset="9163.53">5455 1916,'162'-8,"-4"-8,60-5,318 21,-400 16,-2-1,71-15,-68-16,-105 16,-18 0</inkml:trace>
  <inkml:trace contextRef="#ctx0" brushRef="#br0" timeOffset="12403.9">5992 3754,'72'-12,"-59"8,0 0,1 1,-1 0,1 1,0 1,0 0,3 1,9-2,109-11,619 14,-686-11,-55 8</inkml:trace>
  <inkml:trace contextRef="#ctx0" brushRef="#br0" timeOffset="17716.87">5605 5532,'69'-32,"-57"25,0 1,0 0,1 1,0 1,0 0,1 0,-1 1,1 1,9 0,95-12,18-2,509 16,585 0,-1078-24,-140 21</inkml:trace>
  <inkml:trace contextRef="#ctx0" brushRef="#br0" timeOffset="124415.71">4932 6503,'-29'-52,"-30"-52,7-33,-21 20,46 56,16 35,0 1,-2 1,-1 0,-14-19,-16-21,31 44,-1 0,0 1,-2 0,0 2,-10-10,-3 4,-74-76,-21-55,-60-33,167 172,0 1,-1 0,-1 2,0 0,-1 1,0 1,-10-3,-59-49,81 57,-6-5,-1 0,0 1,-1 1,0 0,0 1,-1 1,1 0,-1 2,-1 0,1 0,-13 0,-56-13,-67-5,48 8,-51-1,-60 0,65 0,1 9,22-23,-52 23,-11-4,75-4,15 5,-55-16,3 2,-25-20,137 37,-115-26,37 8,79 16,1-1,0-3,1-1,0-1,-8-6,35 15,-103-81,53 54,44 24,0-1,0 0,1-1,1-1,-14-12,17 12,1 0,1-1,0 0,1-1,0 0,0-1,2 1,0-2,0 1,1-1,1 0,1 0,-3-13,4 13,-1 0,-1 0,0 0,-1 0,0 1,-1 0,-1 0,0 1,-11-12,8 10,1 0,0 0,1-1,1 0,0-1,1 1,1-1,-3-14,-41-110,32-11,3-16,0 48,0-14,0-3,-18-1,13-33,8 4,7 131,2-1,1 0,2 1,1-3,-2-86,-13 8,-1-20,16-85,40 22,-7 63,-19 0,13-16,-23 132,1 0,1 0,1 0,1 1,0 0,10-13,21-49,-27 51,2 1,1 0,1 1,17-21,-10 17,-14 18,0 1,1-1,1 2,0-1,1 2,8-7,94-87,-44 58,-51 34,0 1,1 0,0 2,0 0,1 1,1 2,8-2,81-36,-96 38,0 2,1 0,0 1,1 1,-1 1,7 0,22-6,0 0,0 3,1 1,23 2,102-12,17-12,-9 15,85-21,-111 21,72-8,-97 4,14-12,-31 17,87 4,-124 9,198-2,-138-16,399 17,-348 30,36-18,47-3,-16-3,-159-8,67-9,-2-5,-24 9,-11-23,-1 20,47-3,48-3,-123 7,1 4,37 5,-23 1,-6 7,87 13,-91-8,-3 10,194 13,-169-24,-20 15,122 7,-69 13,-70 4,-51-27,-17-10,-1 0,0 0,-1 1,0 1,-2 1,9 13,-11-16,66 105,43 45,-33-59,1 33,-38 9,-26-22,-9 26,8-48,-21-90,0 0,0 0,-2 0,1 0,-2 1,0-1,-1 0,0 0,-1 0,-1 11,0 182,-10-87,-1 14,15 199,29-197,-12 19,-9-4,4 53,-3 68,6-152,-16 49,-14-34,16 307,14-304,0 14,9-39,20 21,-28 2,-10 73,-7-128,1 173,-14-135,-2 16,2-15,11-102,-1 0,0-1,-1 1,-1-1,-1 0,-6 12,-2 7,2-4,-1 0,-2-1,-1 0,-2-1,-14 17,10-14,-35 34,-94 57,-31-17,28-51,71-20,66-27,-1-1,0-1,-1-1,1-1,-1-1,0 0,-8-1,-49 11,-59 4,13-3,-87-8,131-8,-474 1,451 27,-54-23,90-6,-105 2,36-15,-80 0,48 0,34 0,-70-15,99 15,-47-40,141 52,-1-1,1 0,0 0,0-1,0-1,0 0,1 0,0-1,0 0,1-1,0 1,0-2,-1-2,-5-4,2 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6T10:24:40.285"/>
    </inkml:context>
    <inkml:brush xml:id="br0">
      <inkml:brushProperty name="width" value="0.1" units="cm"/>
      <inkml:brushProperty name="height" value="0.1" units="cm"/>
      <inkml:brushProperty name="color" value="#FF4E00"/>
      <inkml:brushProperty name="ignorePressure" value="1"/>
      <inkml:brushProperty name="inkEffects" value="rainbow"/>
      <inkml:brushProperty name="anchorX" value="-25685.44141"/>
      <inkml:brushProperty name="anchorY" value="-16510.97266"/>
      <inkml:brushProperty name="scaleFactor" value="0.5"/>
    </inkml:brush>
    <inkml:brush xml:id="br1">
      <inkml:brushProperty name="width" value="0.1" units="cm"/>
      <inkml:brushProperty name="height" value="0.1" units="cm"/>
      <inkml:brushProperty name="color" value="#FF4E00"/>
      <inkml:brushProperty name="ignorePressure" value="1"/>
      <inkml:brushProperty name="inkEffects" value="rainbow"/>
      <inkml:brushProperty name="anchorX" value="-24703.24609"/>
      <inkml:brushProperty name="anchorY" value="-19742.79102"/>
      <inkml:brushProperty name="scaleFactor" value="0.5"/>
    </inkml:brush>
  </inkml:definitions>
  <inkml:trace contextRef="#ctx0" brushRef="#br0">556 0,'0'0,"0"3,0 4,0 2,0 2,-3 3,0 1,0 0,1 4,0-1,-2 4,0-1,1 2,-3 2,1 2,1 7,-2 2,1 0,1-4,-2 8,1-1,-2-1,0 2,2-3,-1 2,0-1,2 3,1 2,2-1,0-3,0 0,1-2,0 2,-2-3,-1 2,0 1,0 6,1 3,1 2,1 7,-1-4,1-2,0-5,1-1,2-2,0 2,0 1,3 1,-1-3,-1 5,-1-6,2 6,-1 0,0 5,-1-2,-2-2,0-4,0-5,-1-2,0 4,0-2,0 6,2 5,1 3,1 3,-2-1,0-5,-1 3,0-3,-1-1,0-4,0 3,0-3,0-1,0-1,0 0,-1 6,1-1,0-2,0-1,0 4,0-3,0 0,0-2,0-3,0-1,-3 0,0 3,0 1,-2 1,-1-3,-1-4,1-3,1-3,1-2,-1-1,0-1,2-1,0 0,1 1,-2-6,1-1,0-2,0-2,2 1,0-4</inkml:trace>
  <inkml:trace contextRef="#ctx0" brushRef="#br1" timeOffset="1">1 3518,'0'0,"2"0,4 0,4 0,1 3,3 3,-3 3,-1 2,-1 3,-2 0,1 2,2 0,0-1,0 1,0-1,2-2,-3-1,-1 0,0 0,1 1,-1 1,0-3,0 1,0 0,2 1,-1 0,-2 1,-2 0,0-2,0 0,1 0,3 1,-1 3,1-1,-1-1,1 0,1 0,-1 1,1-1,-2 1,1 0,-2 0,1-3,2 0,-2 0,2 1,-2 0,1 1,1-3,1-2,2-7,-2-4,1-6,-3-3,0 0,2-1,-3 0,-1-2,0 0,-1-1,2 0,1 3,2 0,1 0,2-1,-2 0,-3-1,-3 0,0 2,2 0,2 0,2 2,1 0,1-1,-2-1,-3-1,0 2,1 0,1-1,1-1,1 0,-1-1,-4-1,1 3,1 1,1-1,-2-1,1 0,2-1,-3-1,1 3,-2 0,-2 0,-2 0,-2-2,3 3,-2 0,3-1,-1 0,-1-1,0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7:53:11.763"/>
    </inkml:context>
    <inkml:brush xml:id="br0">
      <inkml:brushProperty name="width" value="0.05" units="cm"/>
      <inkml:brushProperty name="height" value="0.05" units="cm"/>
    </inkml:brush>
  </inkml:definitions>
  <inkml:trace contextRef="#ctx0" brushRef="#br0">1 264 24575,'2'0'0,"1"1"0,0-1 0,-1 1 0,1 0 0,0-1 0,-1 1 0,1 0 0,-1 1 0,1-1 0,-1 0 0,1 1 0,-1-1 0,0 1 0,0 0 0,3 3 0,29 36 0,-19-22 0,12 14 0,-2 0 0,-1 2 0,-1 0 0,-2 2 0,26 64 0,6 18 0,-1 1 0,-51-117 0,0 0 0,0 0 0,1 0 0,-1-1 0,1 1 0,-1 0 0,1-1 0,0 1 0,4 3 0,-5-5 0,0 0 0,0-1 0,0 1 0,0-1 0,0 1 0,0-1 0,0 1 0,0-1 0,1 0 0,-1 0 0,0 0 0,0 1 0,0-1 0,0 0 0,0 0 0,0 0 0,1-1 0,-1 1 0,0 0 0,0 0 0,0-1 0,0 1 0,0 0 0,0-1 0,0 1 0,0-1 0,0 1 0,0-1 0,0 0 0,0 0 0,0 1 0,0-2 0,74-68 0,-7 3 0,-14 23 0,84-52 0,71-29 0,-111 69 0,422-220 0,-463 249 0,57-40 0,-110 64-136,1 0-1,-1 0 1,0-1-1,0 0 1,0 0-1,0 0 1,-1 0-1,0-1 0,6-9 1,-4 4-6690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7:53:15.973"/>
    </inkml:context>
    <inkml:brush xml:id="br0">
      <inkml:brushProperty name="width" value="0.05" units="cm"/>
      <inkml:brushProperty name="height" value="0.05" units="cm"/>
    </inkml:brush>
  </inkml:definitions>
  <inkml:trace contextRef="#ctx0" brushRef="#br0">0 397 24575,'6'1'0,"-1"-1"0,0 1 0,0 1 0,0-1 0,0 1 0,0 0 0,-1 0 0,1 0 0,0 0 0,-1 1 0,0 0 0,1 0 0,-1 0 0,0 1 0,-1-1 0,5 5 0,7 10 0,0 1 0,15 23 0,-23-32 0,184 248 0,-156-214 0,-1 2 0,52 94 0,-81-128 0,-1-1 0,0 1 0,-1 0 0,0 0 0,-1 0 0,0 0 0,-1 1 0,0-1 0,-2 22 0,2 19 0,-1-50 0,0-1 0,1 1 0,-1-1 0,1 1 0,-1-1 0,1 1 0,0-1 0,2 5 0,-3-7 0,1 0 0,-1 1 0,0-1 0,0 0 0,0 0 0,1 1 0,-1-1 0,0 0 0,0 0 0,1 1 0,-1-1 0,0 0 0,1 0 0,-1 0 0,0 0 0,1 1 0,-1-1 0,0 0 0,1 0 0,-1 0 0,0 0 0,1 0 0,-1 0 0,0 0 0,1 0 0,0 0 0,0-1 0,0 1 0,-1 0 0,1-1 0,0 1 0,-1-1 0,1 1 0,0-1 0,-1 0 0,1 1 0,0-1 0,-1 0 0,1 1 0,-1-1 0,1-1 0,4-6 0,-1 0 0,0-1 0,4-14 0,12-24 0,1 12 0,3 1 0,1 1 0,1 2 0,45-43 0,135-103 0,-81 74 0,224-166 0,-302 236 0,-2-3 0,-1-1 0,46-52 0,-62 61 47,1 0 0,53-37 0,-20 16-1553,-44 34-5320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7:00.037"/>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47,'616'0,"-483"15,87-3,89-9,784-3,-938-16,607 17,-598 15,403-17,-429-15,262 17,-261-17,385 17,-386-17,-31 7,84 1,-119 10,41 13,158 16,268-31,-379-15,17-4,56 6,-95-2,77 25,-91 5,96-7,-132-10,838 2,-765-16,722 16,-676 32,-20-3,65-27,-138 14,78-1,333-16,-324-30,-2-6,-185 34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7:19.02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78,'59'-14,"141"-3,-17 1,-4 26,7-2,-114-10,84 14,16 1,2-5,-107-10,90-7,101 2,-119 24,430-18,-430 17,415-16,-368-17,176 18,-362-1,0 1,0-1,0 0,0 0,0 1,0-1,0 0,1 0,-1 1,0-1,0 0,0 0,0 0,0 1,0-1,1 0,-1 0,0 0,0 1,0-1,0 0,1 0,-1 0,0 0,0 1,1-1,-1 0,0 0,0 0,1 0,-1 0,0 0,0 0,1 0,-1 1,0-1,0 0,1 0,-1 0,0 0,0 1,0-1,0 0,1 0,-1 0,0 1,0-1,0 0,0 0,0 1,0-1,1 0,-1 0,0 1,0-1,0 0,0 0,0 1,0-1,0 0,0 1,0-1,0 0,0 0,-1 1,1-1,0 0,0 0,0 1,0-1,0 0,0 0,254 7,106 2,-223 7,19-29,13-6,-31 3,140 17,-110-17,-40 5,74-8,9 18,-83-15,48 2,494 14,-522 16,-9 0,-26-1,135-4,133-8,-233-21,96-20,79 33,-85 6,-59 28,25 3,-56-16,514-17,-503-15,220 16,-157-31,127 31,-214-16,305 17,-427-1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34.32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1,'91'14,"127"3,120-18,-212 16,41 1,33-16,-93 16,1079-17,-1048-15,-30 7,-50 3,-48 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37.86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31,'741'0,"-361"-29,46 28,-207 10,-90 7,57-1,44-7,-139-10,171 2,-249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1:13:45.4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119 1,'213'3,"-205"1,-1-1,1 1,-1 1,1-1,-1 1,0 0,-1 1,1 0,-1 0,0 0,-1 1,0 0,0 0,0 0,-1 0,0 1,0 0,-1 0,0 0,0 0,-1 0,0 1,-1-1,1 9,3 9,-1 1,-2 0,-1 1,-1-1,-2 19,0 24,-37 179,37-235,0-1,0 1,-1-1,-1 0,0 0,-1 0,0-1,-7 11,-20 61,15 70,13-136,1 0,1 0,1-1,0 1,2 0,0 0,1 0,0 0,2 0,0-1,1 0,1 0,0 0,1 0,7 10,72 105,-67-114,1 0,0-1,2-1,0-1,0-1,2-1,4 1,-27-14,1 0,0 0,0 1,0-1,-1 0,1 1,0 0,-1-1,1 1,0 0,-1 0,1 0,-1 0,0 0,1 0,-1 0,0 1,1-1,-1 0,0 1,0-1,0 1,0-1,0 1,-1-1,1 1,0 0,-1-1,1 1,-1 0,0 0,1 0,-1-1,0 1,0 0,0 0,0 0,-1-1,1 1,0 0,-1 0,1-1,-1 1,0 0,1-1,-1 1,0-1,0 1,0-1,0 1,0-1,-2 1,-45 55,40-50,1-1,0 2,0-1,1 1,0 0,1 0,-1 0,1 1,1 0,0 0,0 0,1 0,0 1,1 0,0-1,-1 10,-14 154,6-38,4 56,26-75,-20 115,-3-220,1 1,-2-1,0-1,0 1,-1 0,0-1,-1 0,0-1,0 0,-1 0,-1 0,4-5,1 0,-1-1,-1 1,1-1,0 0,-1 0,1-1,-1 0,0 0,0 0,0-1,0 0,0 0,0 0,0-1,0 0,-1 0,0 0,-43 4,25 0,-1-1,-1-1,1-1,0-1,0-1,0-2,0-1,-12-3,-2-20,35 15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0.563"/>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1,'394'12,"138"32,-201-29,350-9,-494 10,-19-5,28-8,-64-19,151-14,-213 20,-57 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3.34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48,'81'-21,"87"4,2 8,112 10,162 30,-335-15,195-2,-231-14,29 0,-1-4,71-13,77 8,-82 8,-35-14,116 15,-236-2,-2-2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6.43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62,'353'-32,"-118"17,-78 0,377 15,-396 16,-15-17,-110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8.668"/>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1 108,'340'-28,"-239"16,259-21,-178 20,95-2,50 9,-230 19,-80-11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50.907"/>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48,'59'13,"9"-11,0-3,0-2,61-13,-91 12,294-5,-204 11,461-3,-403-15,-35 2,-89 14,-49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53.87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94,'48'-12,"333"9,53 3,-299-16,66 0,-75 1,8 0,6-1,48 17,-81 14,-94-14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37.861"/>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0 31,'741'0,"-361"-29,46 28,-207 10,-90 7,57-1,44-7,-139-10,171 2,-249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3.34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48,'81'-21,"87"4,2 8,112 10,162 30,-335-15,195-2,-231-14,29 0,-1-4,71-13,77 8,-82 8,-35-14,116 15,-236-2,-2-2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8.668"/>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1 108,'340'-28,"-239"16,259-21,-178 20,95-2,50 9,-230 19,-80-11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53.87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94,'48'-12,"333"9,53 3,-299-16,66 0,-75 1,8 0,6-1,48 17,-81 14,-94-14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5T12:42:51.1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7215 1789,'-2'-9,"1"1,-1 0,0 0,-1 0,1 0,-2 0,1 1,-1-1,0 1,-1 0,0 0,-4-5,-15-25,-40-49,-10-14,-31-34,-35-79,58 98,78 102,-62-120,-5 33,-58-85,-28-19,91 104,-67-102,91 153,35 36</inkml:trace>
  <inkml:trace contextRef="#ctx0" brushRef="#br0" timeOffset="46456.93">6001 18,'-1'4,"-1"-1,0 1,0-1,0 1,-1-1,1 0,-1 0,0 0,0-1,0 1,0 0,0-1,0 0,-1 0,1 0,-1 0,-2 0,2 1,-74 46,-78 119,-117 48,85-88,15-13,-4 13,73-62,-147 106,122-79,13-12,-3 6,-6 13,26-17,-16 3,-35 8,86-39,52-46</inkml:trace>
  <inkml:trace contextRef="#ctx0" brushRef="#br0" timeOffset="53800.11">6001 57,'-44'3,"0"2,1 2,-1 2,1 2,-5 3,-33 8,-70 26,-290 113,303-121,-138 50,-2 23,-172 38,403-132,-33 14,0-4,-2-3,-84 15,2 2,108-32,0 3,1 2,0 3,-17 11,-111 29,-16-35,-23 39,54-18,8-24,-21 18,16-6,-103 17,93-29,-63 51,32 1,43-4,-58 18,49-41,18-1,39-4,98-36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31.0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186 17,'277'0,"-145"-16,39 16,-163 2,0 1,0 0,0 1,0 0,-1 0,0 0,1 1,-2 0,1 1,-1-1,1 1,-2 1,1-1,-1 1,0 0,0 0,-1 0,0 1,0-1,0 1,-1 0,-1 0,1 1,-1-1,-1 0,1 5,16 137,-12 23,-9-158,-1 0,-1 0,0-1,-1 0,0 0,-1 0,-1-1,0 0,-9 11,4-4,10-16,1 0,-1 0,0 0,0-1,0 0,-1 1,1-1,-1 0,0 0,0-1,0 1,0-1,0 0,-1 0,1 0,0-1,-1 0,0 1,1-2,-1 1,0 0,1-1,-1 0,0 0,-4-1,-105 5,55 2,0-1,0-3,-23-4,-3 1,74-2,0 1,0-1,1-1,-1 0,0-1,1 0,0 0,0-1,1 0,0-1,0 0,0-1,1 0,0 0,1 0,-1-1,2 0,-1-1,1 0,1 0,-4-7,-11-14,14 23,-1-1,2 0,-1-1,1 1,1-1,0 0,0 0,1-1,0 1,1-1,0 0,0-4,-12-173,13 160,0 19,0 0,1 1,0-1,1 0,0 1,0-1,1 1,0-1,0 1,1 0,1-3,-2 6,1 0,-1 0,1 0,0 0,1 1,-1 0,1-1,0 1,0 0,0 1,0-1,1 1,-1 0,1 0,0 0,0 1,0 0,0 0,1 0,-1 0,0 1,1 0,2 0,11 1,-1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46.121"/>
    </inkml:context>
    <inkml:brush xml:id="br0">
      <inkml:brushProperty name="width" value="0.05" units="cm"/>
      <inkml:brushProperty name="height" value="0.05" units="cm"/>
      <inkml:brushProperty name="color" value="#E71224"/>
      <inkml:brushProperty name="ignorePressure" value="1"/>
    </inkml:brush>
  </inkml:definitions>
  <inkml:trace contextRef="#ctx0" brushRef="#br0">70 0,'1'2,"0"-1,1 0,-1 1,1-1,-1 0,1 0,0 0,-1 0,1 0,0 0,-1-1,1 1,0-1,0 1,0-1,0 0,0 1,0-1,-1 0,1 0,0 0,1-1,0 2,303 0,-293-1,24-1,0 2,0 1,-1 2,1 2,13 4,-45-9,94 37,-95-35,0-1,0 1,-1 0,1 0,-1 0,0 1,0-1,0 1,-1-1,1 1,-1 0,0 0,0 0,0 1,0-1,-1 0,0 1,0-1,0 1,0-1,-1 1,0-1,-4 149,4-144,-1 1,1-1,-2 1,1-1,-2 1,1-1,-1 0,0 0,-1 0,0 0,-1-1,0 0,0 1,0-2,-1 1,-27 39,28-38,-1 1,0-1,0-1,-1 1,0-1,-1-1,0 1,0-1,0 0,-1-1,-3 2,-83 35,84-39,-1 0,0 0,0-1,0-1,0 0,-1 0,1-1,-1-1,1 0,0-1,-1 0,1-1,0-1,-5-1,-10-4,0 0,1-2,0-2,0 0,-18-13,-68-73,106 92,-1 0,1-1,0 0,0 0,1 0,0 0,0-1,1 0,0 0,0 0,1-1,0 1,0-1,1 0,0 1,1-1,0 0,0 0,1 0,0-2,1-18,-2 9,2-1,0 1,1 0,1-1,6-18,-3 21,-4 8,2-1,-1 1,1 0,1 0,0 0,0 1,1 0,4-6,3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55.3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59.6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43.344"/>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48,'81'-21,"87"4,2 8,112 10,162 30,-335-15,195-2,-231-14,29 0,-1-4,71-13,77 8,-82 8,-35-14,116 15,-236-2,-2-2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4T14:29:53.876"/>
    </inkml:context>
    <inkml:brush xml:id="br0">
      <inkml:brushProperty name="width" value="0.3" units="cm"/>
      <inkml:brushProperty name="height" value="0.6" units="cm"/>
      <inkml:brushProperty name="color" value="#FBAFA7"/>
      <inkml:brushProperty name="tip" value="rectangle"/>
      <inkml:brushProperty name="rasterOp" value="maskPen"/>
      <inkml:brushProperty name="ignorePressure" value="1"/>
    </inkml:brush>
  </inkml:definitions>
  <inkml:trace contextRef="#ctx0" brushRef="#br0">1 94,'48'-12,"333"9,53 3,-299-16,66 0,-75 1,8 0,6-1,48 17,-81 14,-94-14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46.121"/>
    </inkml:context>
    <inkml:brush xml:id="br0">
      <inkml:brushProperty name="width" value="0.05" units="cm"/>
      <inkml:brushProperty name="height" value="0.05" units="cm"/>
      <inkml:brushProperty name="color" value="#E71224"/>
      <inkml:brushProperty name="ignorePressure" value="1"/>
    </inkml:brush>
  </inkml:definitions>
  <inkml:trace contextRef="#ctx0" brushRef="#br0">70 0,'1'2,"0"-1,1 0,-1 1,1-1,-1 0,1 0,0 0,-1 0,1 0,0 0,-1-1,1 1,0-1,0 1,0-1,0 0,0 1,0-1,-1 0,1 0,0 0,1-1,0 2,303 0,-293-1,24-1,0 2,0 1,-1 2,1 2,13 4,-45-9,94 37,-95-35,0-1,0 1,-1 0,1 0,-1 0,0 1,0-1,0 1,-1-1,1 1,-1 0,0 0,0 0,0 1,0-1,-1 0,0 1,0-1,0 1,0-1,-1 1,0-1,-4 149,4-144,-1 1,1-1,-2 1,1-1,-2 1,1-1,-1 0,0 0,-1 0,0 0,-1-1,0 0,0 1,0-2,-1 1,-27 39,28-38,-1 1,0-1,0-1,-1 1,0-1,-1-1,0 1,0-1,0 0,-1-1,-3 2,-83 35,84-39,-1 0,0 0,0-1,0-1,0 0,-1 0,1-1,-1-1,1 0,0-1,-1 0,1-1,0-1,-5-1,-10-4,0 0,1-2,0-2,0 0,-18-13,-68-73,106 92,-1 0,1-1,0 0,0 0,1 0,0 0,0-1,1 0,0 0,0 0,1-1,0 1,0-1,1 0,0 1,1-1,0 0,0 0,1 0,0-2,1-18,-2 9,2-1,0 1,1 0,1-1,6-18,-3 21,-4 8,2-1,-1 1,1 0,1 0,0 0,0 1,1 0,4-6,3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55.3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5T11:48:59.6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525D2-73B7-438F-8423-97CDF1B887E7}" type="datetimeFigureOut">
              <a:rPr lang="en-GB" smtClean="0"/>
              <a:t>15/11/2023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27724-0BD9-434D-BE5D-80C8D6DC87CE}" type="slidenum">
              <a:rPr lang="en-GB" smtClean="0"/>
              <a:t>‹#›</a:t>
            </a:fld>
            <a:endParaRPr lang="en-GB"/>
          </a:p>
        </p:txBody>
      </p:sp>
    </p:spTree>
    <p:extLst>
      <p:ext uri="{BB962C8B-B14F-4D97-AF65-F5344CB8AC3E}">
        <p14:creationId xmlns:p14="http://schemas.microsoft.com/office/powerpoint/2010/main" val="922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PostgreSQ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CAB8F-99C3-4FE0-BF83-82526589268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925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sz="3600" b="0" i="0" dirty="0">
                <a:solidFill>
                  <a:srgbClr val="464646"/>
                </a:solidFill>
                <a:effectLst/>
                <a:latin typeface="Segoe UI" panose="020B0502040204020203" pitchFamily="34" charset="0"/>
              </a:rPr>
              <a:t>The relational model has been around for about half a century. </a:t>
            </a:r>
          </a:p>
          <a:p>
            <a:pPr algn="l"/>
            <a:r>
              <a:rPr lang="en-GB" sz="3600" b="0" i="0" dirty="0">
                <a:solidFill>
                  <a:srgbClr val="464646"/>
                </a:solidFill>
                <a:effectLst/>
                <a:latin typeface="Segoe UI" panose="020B0502040204020203" pitchFamily="34" charset="0"/>
              </a:rPr>
              <a:t>It is used by all major commercial database systems .</a:t>
            </a:r>
          </a:p>
          <a:p>
            <a:pPr algn="l"/>
            <a:endParaRPr lang="en-GB" sz="3600" b="0" i="0" dirty="0">
              <a:solidFill>
                <a:srgbClr val="46464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The relational model was conceived by a mathematician known as Edgar Cod,</a:t>
            </a:r>
            <a:r>
              <a:rPr lang="en-GB" sz="3600" b="0" i="0" dirty="0">
                <a:solidFill>
                  <a:srgbClr val="767676"/>
                </a:solidFill>
                <a:effectLst/>
                <a:latin typeface="Segoe UI" panose="020B0502040204020203" pitchFamily="34" charset="0"/>
              </a:rPr>
              <a:t> </a:t>
            </a:r>
            <a:r>
              <a:rPr lang="en-GB" sz="3600" b="0" i="0" dirty="0">
                <a:solidFill>
                  <a:srgbClr val="464646"/>
                </a:solidFill>
                <a:effectLst/>
                <a:latin typeface="Segoe UI" panose="020B0502040204020203" pitchFamily="34" charset="0"/>
              </a:rPr>
              <a:t>who worked for IBM in 1970 and his mathematical background,</a:t>
            </a:r>
            <a:r>
              <a:rPr lang="en-GB" sz="3600" b="0" i="0" dirty="0">
                <a:solidFill>
                  <a:srgbClr val="767676"/>
                </a:solidFill>
                <a:effectLst/>
                <a:latin typeface="Segoe UI" panose="020B0502040204020203" pitchFamily="34" charset="0"/>
              </a:rPr>
              <a:t> </a:t>
            </a:r>
            <a:r>
              <a:rPr lang="en-GB" sz="3600" b="0" i="0" dirty="0">
                <a:solidFill>
                  <a:srgbClr val="464646"/>
                </a:solidFill>
                <a:effectLst/>
                <a:latin typeface="Segoe UI" panose="020B0502040204020203" pitchFamily="34" charset="0"/>
              </a:rPr>
              <a:t>encouraged him to think about the data in terms of </a:t>
            </a:r>
            <a:r>
              <a:rPr lang="en-GB" sz="3600" b="1" i="0" dirty="0">
                <a:solidFill>
                  <a:srgbClr val="464646"/>
                </a:solidFill>
                <a:effectLst/>
                <a:latin typeface="Segoe UI" panose="020B0502040204020203" pitchFamily="34" charset="0"/>
              </a:rPr>
              <a:t>formal structures </a:t>
            </a:r>
            <a:r>
              <a:rPr lang="en-GB" sz="3600" b="0" i="0" dirty="0">
                <a:solidFill>
                  <a:srgbClr val="464646"/>
                </a:solidFill>
                <a:effectLst/>
                <a:latin typeface="Segoe UI" panose="020B0502040204020203" pitchFamily="34" charset="0"/>
              </a:rPr>
              <a:t>and the </a:t>
            </a:r>
            <a:r>
              <a:rPr lang="en-GB" sz="3600" b="1" i="0" dirty="0">
                <a:solidFill>
                  <a:srgbClr val="464646"/>
                </a:solidFill>
                <a:effectLst/>
                <a:latin typeface="Segoe UI" panose="020B0502040204020203" pitchFamily="34" charset="0"/>
              </a:rPr>
              <a:t>logical operations that could be formed on the structures</a:t>
            </a:r>
            <a:r>
              <a:rPr lang="en-GB" sz="3600" b="0" i="0" dirty="0">
                <a:solidFill>
                  <a:srgbClr val="464646"/>
                </a:solidFill>
                <a:effectLst/>
                <a:latin typeface="Segoe UI" panose="020B0502040204020203" pitchFamily="34" charset="0"/>
              </a:rPr>
              <a:t>.</a:t>
            </a:r>
            <a:endParaRPr lang="en-GB" sz="3600" b="0" i="0" dirty="0">
              <a:solidFill>
                <a:srgbClr val="767676"/>
              </a:solidFill>
              <a:effectLst/>
              <a:latin typeface="Segoe UI" panose="020B0502040204020203" pitchFamily="34" charset="0"/>
            </a:endParaRPr>
          </a:p>
          <a:p>
            <a:pPr algn="r"/>
            <a:r>
              <a:rPr lang="en-GB" sz="3600" b="0" i="0" dirty="0">
                <a:solidFill>
                  <a:srgbClr val="464646"/>
                </a:solidFill>
                <a:effectLst/>
                <a:latin typeface="Segoe UI" panose="020B0502040204020203" pitchFamily="34" charset="0"/>
              </a:rPr>
              <a:t>0:56</a:t>
            </a:r>
          </a:p>
          <a:p>
            <a:pPr algn="l"/>
            <a:r>
              <a:rPr lang="en-GB" sz="3600" b="0" i="0" dirty="0">
                <a:solidFill>
                  <a:srgbClr val="464646"/>
                </a:solidFill>
                <a:effectLst/>
                <a:latin typeface="Segoe UI" panose="020B0502040204020203" pitchFamily="34" charset="0"/>
              </a:rPr>
              <a:t>And the relational model is also a logical model in the sense that the data is </a:t>
            </a:r>
            <a:r>
              <a:rPr lang="en-GB" sz="3600" b="1" i="0" dirty="0">
                <a:solidFill>
                  <a:srgbClr val="464646"/>
                </a:solidFill>
                <a:effectLst/>
                <a:latin typeface="Segoe UI" panose="020B0502040204020203" pitchFamily="34" charset="0"/>
              </a:rPr>
              <a:t>described in detail in a formal way</a:t>
            </a:r>
            <a:r>
              <a:rPr lang="en-GB" sz="3600" b="0" i="0" dirty="0">
                <a:solidFill>
                  <a:srgbClr val="464646"/>
                </a:solidFill>
                <a:effectLst/>
                <a:latin typeface="Segoe UI" panose="020B0502040204020203" pitchFamily="34" charset="0"/>
              </a:rPr>
              <a:t>,</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but </a:t>
            </a:r>
            <a:r>
              <a:rPr lang="en-GB" sz="3600" b="1" i="0" dirty="0">
                <a:solidFill>
                  <a:srgbClr val="464646"/>
                </a:solidFill>
                <a:effectLst/>
                <a:latin typeface="Segoe UI" panose="020B0502040204020203" pitchFamily="34" charset="0"/>
              </a:rPr>
              <a:t>without regard to its physical implementation. If </a:t>
            </a:r>
            <a:r>
              <a:rPr lang="en-GB" sz="3600" b="0" i="0" dirty="0">
                <a:solidFill>
                  <a:srgbClr val="464646"/>
                </a:solidFill>
                <a:effectLst/>
                <a:latin typeface="Segoe UI" panose="020B0502040204020203" pitchFamily="34" charset="0"/>
              </a:rPr>
              <a:t>you recall the concept of data independence that we came across earlier,</a:t>
            </a:r>
            <a:endParaRPr lang="en-GB" sz="3600" b="0" i="0" dirty="0">
              <a:solidFill>
                <a:srgbClr val="767676"/>
              </a:solidFill>
              <a:effectLst/>
              <a:latin typeface="Segoe UI" panose="020B0502040204020203" pitchFamily="34" charset="0"/>
            </a:endParaRPr>
          </a:p>
          <a:p>
            <a:pPr algn="r"/>
            <a:r>
              <a:rPr lang="en-GB" sz="3600" b="0" i="0" dirty="0">
                <a:solidFill>
                  <a:srgbClr val="464646"/>
                </a:solidFill>
                <a:effectLst/>
                <a:latin typeface="Segoe UI" panose="020B0502040204020203" pitchFamily="34" charset="0"/>
              </a:rPr>
              <a:t>1:16</a:t>
            </a:r>
          </a:p>
          <a:p>
            <a:pPr algn="l"/>
            <a:r>
              <a:rPr lang="en-GB" sz="3600" b="0" i="0" dirty="0">
                <a:solidFill>
                  <a:srgbClr val="464646"/>
                </a:solidFill>
                <a:effectLst/>
                <a:latin typeface="Segoe UI" panose="020B0502040204020203" pitchFamily="34" charset="0"/>
              </a:rPr>
              <a:t>it is a collection of relations which are actually tables which store the data</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the integrity rules which enforce the </a:t>
            </a:r>
            <a:r>
              <a:rPr lang="en-GB" sz="3600" b="1" i="0" dirty="0">
                <a:solidFill>
                  <a:srgbClr val="464646"/>
                </a:solidFill>
                <a:effectLst/>
                <a:latin typeface="Segoe UI" panose="020B0502040204020203" pitchFamily="34" charset="0"/>
              </a:rPr>
              <a:t>data integrity </a:t>
            </a:r>
            <a:r>
              <a:rPr lang="en-GB" sz="3600" b="0" i="0" dirty="0">
                <a:solidFill>
                  <a:srgbClr val="464646"/>
                </a:solidFill>
                <a:effectLst/>
                <a:latin typeface="Segoe UI" panose="020B0502040204020203" pitchFamily="34" charset="0"/>
              </a:rPr>
              <a:t>when the data is entered into the database.</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What we mean is that we can basically assure and maintain the </a:t>
            </a:r>
            <a:r>
              <a:rPr lang="en-GB" sz="3600" b="1" i="0" dirty="0">
                <a:solidFill>
                  <a:srgbClr val="464646"/>
                </a:solidFill>
                <a:effectLst/>
                <a:latin typeface="Segoe UI" panose="020B0502040204020203" pitchFamily="34" charset="0"/>
              </a:rPr>
              <a:t>accuracy and consistency </a:t>
            </a:r>
            <a:r>
              <a:rPr lang="en-GB" sz="3600" b="0" i="0" dirty="0">
                <a:solidFill>
                  <a:srgbClr val="464646"/>
                </a:solidFill>
                <a:effectLst/>
                <a:latin typeface="Segoe UI" panose="020B0502040204020203" pitchFamily="34" charset="0"/>
              </a:rPr>
              <a:t>of the </a:t>
            </a:r>
            <a:r>
              <a:rPr lang="en-GB" sz="3600" b="1" i="0" dirty="0">
                <a:solidFill>
                  <a:srgbClr val="464646"/>
                </a:solidFill>
                <a:effectLst/>
                <a:latin typeface="Segoe UI" panose="020B0502040204020203" pitchFamily="34" charset="0"/>
              </a:rPr>
              <a:t>data over its lifecycle</a:t>
            </a:r>
            <a:r>
              <a:rPr lang="en-GB" sz="3600" b="0" i="0" dirty="0">
                <a:solidFill>
                  <a:srgbClr val="464646"/>
                </a:solidFill>
                <a:effectLst/>
                <a:latin typeface="Segoe UI" panose="020B0502040204020203" pitchFamily="34" charset="0"/>
              </a:rPr>
              <a:t>.</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And finally, it provides the operations to manipulate the data.</a:t>
            </a:r>
          </a:p>
          <a:p>
            <a:pPr marL="355600" indent="-342900">
              <a:lnSpc>
                <a:spcPct val="100000"/>
              </a:lnSpc>
              <a:spcBef>
                <a:spcPts val="840"/>
              </a:spcBef>
              <a:buChar char="•"/>
              <a:tabLst>
                <a:tab pos="354965" algn="l"/>
                <a:tab pos="355600" algn="l"/>
              </a:tabLst>
            </a:pPr>
            <a:endParaRPr lang="en-GB" sz="2400" spc="-5" dirty="0">
              <a:solidFill>
                <a:srgbClr val="003366"/>
              </a:solidFill>
              <a:latin typeface="Arial"/>
              <a:cs typeface="Arial"/>
            </a:endParaRPr>
          </a:p>
          <a:p>
            <a:pPr marL="355600" indent="-342900">
              <a:lnSpc>
                <a:spcPct val="100000"/>
              </a:lnSpc>
              <a:spcBef>
                <a:spcPts val="840"/>
              </a:spcBef>
              <a:buChar char="•"/>
              <a:tabLst>
                <a:tab pos="354965" algn="l"/>
                <a:tab pos="355600" algn="l"/>
              </a:tabLst>
            </a:pPr>
            <a:endParaRPr lang="en-GB" sz="2400" spc="-5" dirty="0">
              <a:solidFill>
                <a:srgbClr val="003366"/>
              </a:solidFill>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21</a:t>
            </a:fld>
            <a:endParaRPr lang="en-GB"/>
          </a:p>
        </p:txBody>
      </p:sp>
    </p:spTree>
    <p:extLst>
      <p:ext uri="{BB962C8B-B14F-4D97-AF65-F5344CB8AC3E}">
        <p14:creationId xmlns:p14="http://schemas.microsoft.com/office/powerpoint/2010/main" val="224028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sz="3600" b="0" i="0" dirty="0">
                <a:solidFill>
                  <a:srgbClr val="464646"/>
                </a:solidFill>
                <a:effectLst/>
                <a:latin typeface="Segoe UI" panose="020B0502040204020203" pitchFamily="34" charset="0"/>
              </a:rPr>
              <a:t>Now, in the relational model, a database is basically a set of named relations,</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where a relation is a two dimensional table with attributes and tuples.</a:t>
            </a:r>
          </a:p>
          <a:p>
            <a:pPr algn="r"/>
            <a:r>
              <a:rPr lang="en-GB" sz="3600" b="0" i="0" dirty="0">
                <a:solidFill>
                  <a:srgbClr val="464646"/>
                </a:solidFill>
                <a:effectLst/>
                <a:latin typeface="Segoe UI" panose="020B0502040204020203" pitchFamily="34" charset="0"/>
              </a:rPr>
              <a:t>2:02</a:t>
            </a:r>
          </a:p>
          <a:p>
            <a:pPr algn="l"/>
            <a:r>
              <a:rPr lang="en-GB" sz="3600" b="0" i="0" dirty="0">
                <a:solidFill>
                  <a:srgbClr val="464646"/>
                </a:solidFill>
                <a:effectLst/>
                <a:latin typeface="Segoe UI" panose="020B0502040204020203" pitchFamily="34" charset="0"/>
              </a:rPr>
              <a:t>Let's look at this example below here of a table called Employee.</a:t>
            </a:r>
            <a:endParaRPr lang="en-GB" sz="3600" b="0" i="0" dirty="0">
              <a:solidFill>
                <a:srgbClr val="76767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3600" b="0" i="0" dirty="0">
                <a:solidFill>
                  <a:srgbClr val="464646"/>
                </a:solidFill>
                <a:effectLst/>
                <a:latin typeface="Segoe UI" panose="020B0502040204020203" pitchFamily="34" charset="0"/>
              </a:rPr>
              <a:t>Now, employee is the </a:t>
            </a:r>
            <a:r>
              <a:rPr lang="en-GB" sz="3600" b="1" i="0" dirty="0">
                <a:solidFill>
                  <a:srgbClr val="464646"/>
                </a:solidFill>
                <a:effectLst/>
                <a:latin typeface="Segoe UI" panose="020B0502040204020203" pitchFamily="34" charset="0"/>
              </a:rPr>
              <a:t>name of the relation</a:t>
            </a:r>
            <a:r>
              <a:rPr lang="en-GB" sz="3600" b="0" i="0" dirty="0">
                <a:solidFill>
                  <a:srgbClr val="464646"/>
                </a:solidFill>
                <a:effectLst/>
                <a:latin typeface="Segoe UI" panose="020B0502040204020203" pitchFamily="34" charset="0"/>
              </a:rPr>
              <a:t>, and this name has to be </a:t>
            </a:r>
            <a:r>
              <a:rPr lang="en-GB" sz="3600" b="1" i="0" dirty="0">
                <a:solidFill>
                  <a:srgbClr val="464646"/>
                </a:solidFill>
                <a:effectLst/>
                <a:latin typeface="Segoe UI" panose="020B0502040204020203" pitchFamily="34" charset="0"/>
              </a:rPr>
              <a:t>distinct</a:t>
            </a:r>
            <a:r>
              <a:rPr lang="en-GB" sz="3600" b="0" i="0" dirty="0">
                <a:solidFill>
                  <a:srgbClr val="464646"/>
                </a:solidFill>
                <a:effectLst/>
                <a:latin typeface="Segoe UI" panose="020B0502040204020203" pitchFamily="34" charset="0"/>
              </a:rPr>
              <a:t> in the database. This means that you cannot have 2 relation names that are the same.</a:t>
            </a:r>
            <a:endParaRPr lang="en-GB" sz="3600" b="0" i="0" dirty="0">
              <a:solidFill>
                <a:srgbClr val="76767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3600" b="0" i="0" dirty="0">
              <a:solidFill>
                <a:srgbClr val="76767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3600" b="0" i="0" dirty="0">
                <a:solidFill>
                  <a:srgbClr val="464646"/>
                </a:solidFill>
                <a:effectLst/>
                <a:latin typeface="Segoe UI" panose="020B0502040204020203" pitchFamily="34" charset="0"/>
              </a:rPr>
              <a:t>And if you see these three columns, employee ID, employee name, employee age, these are the </a:t>
            </a:r>
            <a:r>
              <a:rPr lang="en-GB" sz="3600" b="1" i="0" dirty="0">
                <a:solidFill>
                  <a:srgbClr val="464646"/>
                </a:solidFill>
                <a:effectLst/>
                <a:latin typeface="Segoe UI" panose="020B0502040204020203" pitchFamily="34" charset="0"/>
              </a:rPr>
              <a:t>attribute names</a:t>
            </a:r>
            <a:r>
              <a:rPr lang="en-GB" sz="3600" b="0" i="0" dirty="0">
                <a:solidFill>
                  <a:srgbClr val="464646"/>
                </a:solidFill>
                <a:effectLst/>
                <a:latin typeface="Segoe UI" panose="020B0502040204020203" pitchFamily="34" charset="0"/>
              </a:rPr>
              <a:t>.</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And they also have to be </a:t>
            </a:r>
            <a:r>
              <a:rPr lang="en-GB" sz="3600" b="1" i="0" dirty="0">
                <a:solidFill>
                  <a:srgbClr val="464646"/>
                </a:solidFill>
                <a:effectLst/>
                <a:latin typeface="Segoe UI" panose="020B0502040204020203" pitchFamily="34" charset="0"/>
              </a:rPr>
              <a:t>distinct</a:t>
            </a:r>
            <a:r>
              <a:rPr lang="en-GB" sz="3600" b="0" i="0" dirty="0">
                <a:solidFill>
                  <a:srgbClr val="464646"/>
                </a:solidFill>
                <a:effectLst/>
                <a:latin typeface="Segoe UI" panose="020B0502040204020203" pitchFamily="34" charset="0"/>
              </a:rPr>
              <a:t> in the relation. </a:t>
            </a:r>
          </a:p>
          <a:p>
            <a:pPr algn="l"/>
            <a:r>
              <a:rPr lang="en-GB" sz="3600" b="0" i="0" dirty="0">
                <a:solidFill>
                  <a:srgbClr val="464646"/>
                </a:solidFill>
                <a:effectLst/>
                <a:latin typeface="Segoe UI" panose="020B0502040204020203" pitchFamily="34" charset="0"/>
              </a:rPr>
              <a:t>Each intersection of the column and row is where a single data item is basically stored and these are known as attribute values.</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Each row in this table is known as a tuple.</a:t>
            </a:r>
            <a:endParaRPr lang="en-GB" sz="3600" b="0" i="0" dirty="0">
              <a:solidFill>
                <a:srgbClr val="767676"/>
              </a:solidFill>
              <a:effectLst/>
              <a:latin typeface="Segoe UI" panose="020B0502040204020203" pitchFamily="34" charset="0"/>
            </a:endParaRPr>
          </a:p>
          <a:p>
            <a:pPr algn="r"/>
            <a:r>
              <a:rPr lang="en-GB" sz="3600" b="0" i="0" dirty="0">
                <a:solidFill>
                  <a:srgbClr val="464646"/>
                </a:solidFill>
                <a:effectLst/>
                <a:latin typeface="Segoe UI" panose="020B0502040204020203" pitchFamily="34" charset="0"/>
              </a:rPr>
              <a:t>2:51</a:t>
            </a:r>
          </a:p>
          <a:p>
            <a:pPr algn="l"/>
            <a:r>
              <a:rPr lang="en-GB" sz="3600" b="0" i="0" dirty="0">
                <a:solidFill>
                  <a:srgbClr val="464646"/>
                </a:solidFill>
                <a:effectLst/>
                <a:latin typeface="Segoe UI" panose="020B0502040204020203" pitchFamily="34" charset="0"/>
              </a:rPr>
              <a:t>An important thing to remember here is that each </a:t>
            </a:r>
            <a:r>
              <a:rPr lang="en-GB" sz="3600" b="1" i="0" dirty="0">
                <a:solidFill>
                  <a:srgbClr val="464646"/>
                </a:solidFill>
                <a:effectLst/>
                <a:latin typeface="Segoe UI" panose="020B0502040204020203" pitchFamily="34" charset="0"/>
              </a:rPr>
              <a:t>row, tuple, record </a:t>
            </a:r>
            <a:r>
              <a:rPr lang="en-GB" sz="3600" b="0" i="0" dirty="0">
                <a:solidFill>
                  <a:srgbClr val="464646"/>
                </a:solidFill>
                <a:effectLst/>
                <a:latin typeface="Segoe UI" panose="020B0502040204020203" pitchFamily="34" charset="0"/>
              </a:rPr>
              <a:t>represents </a:t>
            </a:r>
            <a:r>
              <a:rPr lang="en-GB" sz="3600" b="1" i="0" dirty="0">
                <a:solidFill>
                  <a:srgbClr val="464646"/>
                </a:solidFill>
                <a:effectLst/>
                <a:latin typeface="Segoe UI" panose="020B0502040204020203" pitchFamily="34" charset="0"/>
              </a:rPr>
              <a:t>a single occurrence of an entity</a:t>
            </a:r>
            <a:r>
              <a:rPr lang="en-GB" sz="3600" b="0" i="0" dirty="0">
                <a:solidFill>
                  <a:srgbClr val="464646"/>
                </a:solidFill>
                <a:effectLst/>
                <a:latin typeface="Segoe UI" panose="020B0502040204020203" pitchFamily="34" charset="0"/>
              </a:rPr>
              <a:t>. </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For example, the first row here is about an employee called Sam Smith.</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And all the data there is basically about that particular employee and the same about the second tuple.</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All the data in that tuple is about Joe book, </a:t>
            </a:r>
          </a:p>
          <a:p>
            <a:pPr algn="l"/>
            <a:r>
              <a:rPr lang="en-GB" sz="3600" b="1" i="0" dirty="0">
                <a:solidFill>
                  <a:srgbClr val="464646"/>
                </a:solidFill>
                <a:effectLst/>
                <a:latin typeface="Segoe UI" panose="020B0502040204020203" pitchFamily="34" charset="0"/>
              </a:rPr>
              <a:t>AND NO TWO ROWS CAN BE IDENTICAL.</a:t>
            </a:r>
          </a:p>
          <a:p>
            <a:pPr algn="l"/>
            <a:r>
              <a:rPr lang="en-GB" sz="3600" b="0" i="0" dirty="0">
                <a:solidFill>
                  <a:srgbClr val="464646"/>
                </a:solidFill>
                <a:effectLst/>
                <a:latin typeface="Segoe UI" panose="020B0502040204020203" pitchFamily="34" charset="0"/>
              </a:rPr>
              <a:t>the degree of a relation is the number of attributes, columns in that relationship.</a:t>
            </a:r>
            <a:endParaRPr lang="en-GB" sz="3600" b="0" i="0" dirty="0">
              <a:solidFill>
                <a:srgbClr val="76767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For example, here that would be three. </a:t>
            </a:r>
          </a:p>
          <a:p>
            <a:pPr algn="l"/>
            <a:endParaRPr lang="en-GB" sz="3600" b="0" i="0" dirty="0">
              <a:solidFill>
                <a:srgbClr val="46464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And a cardinality of the relation is the number of tuples at a given time, which in our example is two.</a:t>
            </a:r>
            <a:endParaRPr lang="en-GB" sz="3600" b="0" i="0" dirty="0">
              <a:solidFill>
                <a:srgbClr val="76767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3600" b="1" u="sng" dirty="0">
                <a:latin typeface="Arial"/>
                <a:cs typeface="Arial"/>
              </a:rPr>
              <a:t>Why “at a </a:t>
            </a:r>
            <a:r>
              <a:rPr lang="en-GB" sz="3600" b="1" u="sng" spc="-5" dirty="0">
                <a:latin typeface="Arial"/>
                <a:cs typeface="Arial"/>
              </a:rPr>
              <a:t>given time</a:t>
            </a:r>
            <a:r>
              <a:rPr lang="en-GB" sz="3600" spc="-5" dirty="0">
                <a:latin typeface="Arial"/>
                <a:cs typeface="Arial"/>
              </a:rPr>
              <a:t>”? </a:t>
            </a:r>
            <a:r>
              <a:rPr lang="en-GB" sz="3600" dirty="0">
                <a:latin typeface="Arial"/>
                <a:cs typeface="Arial"/>
              </a:rPr>
              <a:t>– Tuples can change over</a:t>
            </a:r>
            <a:r>
              <a:rPr lang="en-GB" sz="3600" spc="-160" dirty="0">
                <a:latin typeface="Arial"/>
                <a:cs typeface="Arial"/>
              </a:rPr>
              <a:t> </a:t>
            </a:r>
            <a:r>
              <a:rPr lang="en-GB" sz="3600" spc="-5" dirty="0">
                <a:latin typeface="Arial"/>
                <a:cs typeface="Arial"/>
              </a:rPr>
              <a:t>time!</a:t>
            </a:r>
            <a:endParaRPr lang="en-GB" sz="3600" dirty="0">
              <a:latin typeface="Arial"/>
              <a:cs typeface="Arial"/>
            </a:endParaRPr>
          </a:p>
          <a:p>
            <a:pPr algn="l"/>
            <a:endParaRPr lang="en-GB" sz="3600" b="0" i="0" dirty="0">
              <a:solidFill>
                <a:srgbClr val="464646"/>
              </a:solidFill>
              <a:effectLst/>
              <a:latin typeface="Segoe UI" panose="020B0502040204020203" pitchFamily="34" charset="0"/>
            </a:endParaRPr>
          </a:p>
          <a:p>
            <a:pPr algn="l"/>
            <a:r>
              <a:rPr lang="en-GB" sz="3600" b="0" i="0" dirty="0">
                <a:solidFill>
                  <a:srgbClr val="464646"/>
                </a:solidFill>
                <a:effectLst/>
                <a:latin typeface="Segoe UI" panose="020B0502040204020203" pitchFamily="34" charset="0"/>
              </a:rPr>
              <a:t>the cardinality keeps changing because we will be adding more data - adding more rows to the table or deleting rows from the table.</a:t>
            </a:r>
          </a:p>
          <a:p>
            <a:pPr marL="355600" indent="-342900">
              <a:lnSpc>
                <a:spcPct val="100000"/>
              </a:lnSpc>
              <a:spcBef>
                <a:spcPts val="1225"/>
              </a:spcBef>
              <a:buChar char="•"/>
              <a:tabLst>
                <a:tab pos="354965" algn="l"/>
                <a:tab pos="355600" algn="l"/>
              </a:tabLst>
            </a:pPr>
            <a:endParaRPr lang="en-GB" sz="2400" dirty="0">
              <a:latin typeface="Arial"/>
              <a:cs typeface="Arial"/>
            </a:endParaRPr>
          </a:p>
          <a:p>
            <a:pPr marL="755650" lvl="1" indent="-285750">
              <a:lnSpc>
                <a:spcPct val="100000"/>
              </a:lnSpc>
              <a:spcBef>
                <a:spcPts val="640"/>
              </a:spcBef>
              <a:buChar char="–"/>
              <a:tabLst>
                <a:tab pos="755015" algn="l"/>
                <a:tab pos="755650" algn="l"/>
              </a:tabLst>
            </a:pPr>
            <a:endParaRPr lang="en-GB" sz="2000" dirty="0">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22</a:t>
            </a:fld>
            <a:endParaRPr lang="en-GB"/>
          </a:p>
        </p:txBody>
      </p:sp>
    </p:spTree>
    <p:extLst>
      <p:ext uri="{BB962C8B-B14F-4D97-AF65-F5344CB8AC3E}">
        <p14:creationId xmlns:p14="http://schemas.microsoft.com/office/powerpoint/2010/main" val="383726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The mathematical foundations and the intricacies of relational theory can be very complex and they're beyond the scope of this module.</a:t>
            </a:r>
          </a:p>
          <a:p>
            <a:pPr algn="l"/>
            <a:r>
              <a:rPr lang="en-GB" b="0" i="0" dirty="0">
                <a:solidFill>
                  <a:srgbClr val="464646"/>
                </a:solidFill>
                <a:effectLst/>
                <a:latin typeface="Segoe UI" panose="020B0502040204020203" pitchFamily="34" charset="0"/>
              </a:rPr>
              <a:t>The most important thing for you to know is that a relation is a mathematical set.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the properties of that is that there can be no duplicate attributes or tuples and both are inherently unordered.</a:t>
            </a:r>
          </a:p>
          <a:p>
            <a:pPr algn="l"/>
            <a:r>
              <a:rPr lang="en-GB" b="0" i="0" dirty="0">
                <a:solidFill>
                  <a:srgbClr val="464646"/>
                </a:solidFill>
                <a:effectLst/>
                <a:latin typeface="Segoe UI" panose="020B0502040204020203" pitchFamily="34" charset="0"/>
              </a:rPr>
              <a:t>For example, we could not have another column.</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With the same attribute name in the same table, so this would not be possible and similarly,</a:t>
            </a:r>
            <a:r>
              <a:rPr lang="en-GB" b="0" i="0" dirty="0">
                <a:solidFill>
                  <a:srgbClr val="767676"/>
                </a:solidFill>
                <a:effectLst/>
                <a:latin typeface="Segoe UI" panose="020B0502040204020203" pitchFamily="34" charset="0"/>
              </a:rPr>
              <a:t> </a:t>
            </a:r>
          </a:p>
          <a:p>
            <a:pPr algn="l"/>
            <a:r>
              <a:rPr lang="en-GB" b="0" i="0" dirty="0">
                <a:solidFill>
                  <a:srgbClr val="464646"/>
                </a:solidFill>
                <a:effectLst/>
                <a:latin typeface="Segoe UI" panose="020B0502040204020203" pitchFamily="34" charset="0"/>
              </a:rPr>
              <a:t>we cannot have a duplicate row or tuple in the table that would not be possible.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4:51</a:t>
            </a:r>
          </a:p>
          <a:p>
            <a:pPr algn="l"/>
            <a:r>
              <a:rPr lang="en-GB" b="0" i="0" dirty="0">
                <a:solidFill>
                  <a:srgbClr val="464646"/>
                </a:solidFill>
                <a:effectLst/>
                <a:latin typeface="Segoe UI" panose="020B0502040204020203" pitchFamily="34" charset="0"/>
              </a:rPr>
              <a:t>And what we mean by attributes that are inherently unordered.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That means that at the moment, if you see the order of the attribute names is employee ID, employee name,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employee age, they could easily be employee age, employee name, employee ID etc</a:t>
            </a:r>
          </a:p>
          <a:p>
            <a:pPr algn="l"/>
            <a:r>
              <a:rPr lang="en-GB" b="0" i="0" dirty="0">
                <a:solidFill>
                  <a:srgbClr val="464646"/>
                </a:solidFill>
                <a:effectLst/>
                <a:latin typeface="Segoe UI" panose="020B0502040204020203" pitchFamily="34" charset="0"/>
              </a:rPr>
              <a:t>That is completely irrelevant. And similarly, the order of the rows is not relevant.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5:15</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23</a:t>
            </a:fld>
            <a:endParaRPr lang="en-GB"/>
          </a:p>
        </p:txBody>
      </p:sp>
    </p:spTree>
    <p:extLst>
      <p:ext uri="{BB962C8B-B14F-4D97-AF65-F5344CB8AC3E}">
        <p14:creationId xmlns:p14="http://schemas.microsoft.com/office/powerpoint/2010/main" val="1952831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The mathematical foundations and the intricacies of relational theory can be very complex and they're beyond the scope of this module.</a:t>
            </a:r>
          </a:p>
          <a:p>
            <a:pPr algn="l"/>
            <a:r>
              <a:rPr lang="en-GB" b="0" i="0" dirty="0">
                <a:solidFill>
                  <a:srgbClr val="464646"/>
                </a:solidFill>
                <a:effectLst/>
                <a:latin typeface="Segoe UI" panose="020B0502040204020203" pitchFamily="34" charset="0"/>
              </a:rPr>
              <a:t>The most important thing for you to know is that a relation is a mathematical set.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the properties of that is that there can be no duplicate attributes or tuples and both are inherently unordered.</a:t>
            </a:r>
          </a:p>
          <a:p>
            <a:pPr algn="l"/>
            <a:r>
              <a:rPr lang="en-GB" b="0" i="0" dirty="0">
                <a:solidFill>
                  <a:srgbClr val="464646"/>
                </a:solidFill>
                <a:effectLst/>
                <a:latin typeface="Segoe UI" panose="020B0502040204020203" pitchFamily="34" charset="0"/>
              </a:rPr>
              <a:t>For example, we could not have another column.</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With the same attribute name in the same table, so this would not be possible and similarly,</a:t>
            </a:r>
            <a:r>
              <a:rPr lang="en-GB" b="0" i="0" dirty="0">
                <a:solidFill>
                  <a:srgbClr val="767676"/>
                </a:solidFill>
                <a:effectLst/>
                <a:latin typeface="Segoe UI" panose="020B0502040204020203" pitchFamily="34" charset="0"/>
              </a:rPr>
              <a:t> </a:t>
            </a:r>
          </a:p>
          <a:p>
            <a:pPr algn="l"/>
            <a:r>
              <a:rPr lang="en-GB" b="0" i="0" dirty="0">
                <a:solidFill>
                  <a:srgbClr val="464646"/>
                </a:solidFill>
                <a:effectLst/>
                <a:latin typeface="Segoe UI" panose="020B0502040204020203" pitchFamily="34" charset="0"/>
              </a:rPr>
              <a:t>we cannot have a duplicate row or tuple in the table that would not be possible.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4:51</a:t>
            </a:r>
          </a:p>
          <a:p>
            <a:pPr algn="l"/>
            <a:r>
              <a:rPr lang="en-GB" b="0" i="0" dirty="0">
                <a:solidFill>
                  <a:srgbClr val="464646"/>
                </a:solidFill>
                <a:effectLst/>
                <a:latin typeface="Segoe UI" panose="020B0502040204020203" pitchFamily="34" charset="0"/>
              </a:rPr>
              <a:t>And what we mean by attributes that are inherently unordered.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That means that at the moment, if you see the order of the attribute names is employee ID, employee name,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employee age, they could easily be employee age, employee name, employee ID etc</a:t>
            </a:r>
          </a:p>
          <a:p>
            <a:pPr algn="l"/>
            <a:r>
              <a:rPr lang="en-GB" b="0" i="0" dirty="0">
                <a:solidFill>
                  <a:srgbClr val="464646"/>
                </a:solidFill>
                <a:effectLst/>
                <a:latin typeface="Segoe UI" panose="020B0502040204020203" pitchFamily="34" charset="0"/>
              </a:rPr>
              <a:t>That is completely irrelevant. And similarly, the order of the rows is not relevant.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5:15</a:t>
            </a:r>
          </a:p>
          <a:p>
            <a:pPr algn="l"/>
            <a:r>
              <a:rPr lang="en-GB" b="0" i="0" dirty="0">
                <a:solidFill>
                  <a:srgbClr val="464646"/>
                </a:solidFill>
                <a:effectLst/>
                <a:latin typeface="Segoe UI" panose="020B0502040204020203" pitchFamily="34" charset="0"/>
              </a:rPr>
              <a:t>It could be in any order. And relations schema can be represented like this, so you have the employee that's the name of the relation,</a:t>
            </a:r>
            <a:r>
              <a:rPr lang="en-GB" b="0" i="0" dirty="0">
                <a:solidFill>
                  <a:srgbClr val="767676"/>
                </a:solidFill>
                <a:effectLst/>
                <a:latin typeface="Segoe UI" panose="020B0502040204020203" pitchFamily="34" charset="0"/>
              </a:rPr>
              <a:t> </a:t>
            </a:r>
            <a:r>
              <a:rPr lang="en-GB" b="0" i="0" dirty="0">
                <a:solidFill>
                  <a:srgbClr val="464646"/>
                </a:solidFill>
                <a:effectLst/>
                <a:latin typeface="Segoe UI" panose="020B0502040204020203" pitchFamily="34" charset="0"/>
              </a:rPr>
              <a:t>and then you have the basically the attribute list within brackets.</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24</a:t>
            </a:fld>
            <a:endParaRPr lang="en-GB"/>
          </a:p>
        </p:txBody>
      </p:sp>
    </p:spTree>
    <p:extLst>
      <p:ext uri="{BB962C8B-B14F-4D97-AF65-F5344CB8AC3E}">
        <p14:creationId xmlns:p14="http://schemas.microsoft.com/office/powerpoint/2010/main" val="581045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Here, we're going to just quickly look at how we can represent A RELATION as a set now we can say relation</a:t>
            </a:r>
          </a:p>
          <a:p>
            <a:pPr algn="l"/>
            <a:r>
              <a:rPr lang="en-GB" b="0" i="0" dirty="0">
                <a:solidFill>
                  <a:srgbClr val="464646"/>
                </a:solidFill>
                <a:effectLst/>
                <a:latin typeface="Segoe UI" panose="020B0502040204020203" pitchFamily="34" charset="0"/>
              </a:rPr>
              <a:t>is a set we are is the name of the relation and each of I is the I attribute in the relation.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5:49</a:t>
            </a:r>
          </a:p>
          <a:p>
            <a:pPr algn="l"/>
            <a:r>
              <a:rPr lang="en-GB" b="0" i="0" dirty="0">
                <a:solidFill>
                  <a:srgbClr val="464646"/>
                </a:solidFill>
                <a:effectLst/>
                <a:latin typeface="Segoe UI" panose="020B0502040204020203" pitchFamily="34" charset="0"/>
              </a:rPr>
              <a:t>And this is an example that we saw earlier of a religion called employee and its list of attributes names.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5:59</a:t>
            </a:r>
          </a:p>
          <a:p>
            <a:pPr algn="l"/>
            <a:r>
              <a:rPr lang="en-GB" b="0" i="0" dirty="0">
                <a:solidFill>
                  <a:srgbClr val="464646"/>
                </a:solidFill>
                <a:effectLst/>
                <a:latin typeface="Segoe UI" panose="020B0502040204020203" pitchFamily="34" charset="0"/>
              </a:rPr>
              <a:t>The very important thing here is the attribute </a:t>
            </a:r>
            <a:r>
              <a:rPr lang="en-GB" b="0" i="0" dirty="0" err="1">
                <a:solidFill>
                  <a:srgbClr val="464646"/>
                </a:solidFill>
                <a:effectLst/>
                <a:latin typeface="Segoe UI" panose="020B0502040204020203" pitchFamily="34" charset="0"/>
              </a:rPr>
              <a:t>Dumain</a:t>
            </a:r>
            <a:r>
              <a:rPr lang="en-GB" b="0" i="0" dirty="0">
                <a:solidFill>
                  <a:srgbClr val="464646"/>
                </a:solidFill>
                <a:effectLst/>
                <a:latin typeface="Segoe UI" panose="020B0502040204020203" pitchFamily="34" charset="0"/>
              </a:rPr>
              <a:t>. The attribute domain is the set of all permissible values for an attribute to column.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6:05</a:t>
            </a:r>
          </a:p>
          <a:p>
            <a:pPr algn="l"/>
            <a:r>
              <a:rPr lang="en-GB" b="0" i="0" dirty="0">
                <a:solidFill>
                  <a:srgbClr val="464646"/>
                </a:solidFill>
                <a:effectLst/>
                <a:latin typeface="Segoe UI" panose="020B0502040204020203" pitchFamily="34" charset="0"/>
              </a:rPr>
              <a:t>And for example, this is how you would represent that.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6:16</a:t>
            </a:r>
          </a:p>
          <a:p>
            <a:pPr algn="l"/>
            <a:r>
              <a:rPr lang="en-GB" b="0" i="0" dirty="0">
                <a:solidFill>
                  <a:srgbClr val="464646"/>
                </a:solidFill>
                <a:effectLst/>
                <a:latin typeface="Segoe UI" panose="020B0502040204020203" pitchFamily="34" charset="0"/>
              </a:rPr>
              <a:t>So each attribute A is basically has a domain deed, which is the name of the set of all the permissible values for that attribute.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6:20</a:t>
            </a:r>
          </a:p>
          <a:p>
            <a:pPr algn="l"/>
            <a:r>
              <a:rPr lang="en-GB" b="0" i="0" dirty="0">
                <a:solidFill>
                  <a:srgbClr val="464646"/>
                </a:solidFill>
                <a:effectLst/>
                <a:latin typeface="Segoe UI" panose="020B0502040204020203" pitchFamily="34" charset="0"/>
              </a:rPr>
              <a:t>For example, let's say for this example of a staff employee, the employee I.D. could be a value within a thousand then let's say 1999,</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6:35</a:t>
            </a:r>
          </a:p>
          <a:p>
            <a:pPr algn="l"/>
            <a:r>
              <a:rPr lang="en-GB" b="0" i="0" dirty="0">
                <a:solidFill>
                  <a:srgbClr val="464646"/>
                </a:solidFill>
                <a:effectLst/>
                <a:latin typeface="Segoe UI" panose="020B0502040204020203" pitchFamily="34" charset="0"/>
              </a:rPr>
              <a:t>the name of the staff could be represented as a string and could be any basically characters within the string set.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6:49</a:t>
            </a:r>
          </a:p>
          <a:p>
            <a:pPr algn="l"/>
            <a:r>
              <a:rPr lang="en-GB" b="0" i="0" dirty="0">
                <a:solidFill>
                  <a:srgbClr val="464646"/>
                </a:solidFill>
                <a:effectLst/>
                <a:latin typeface="Segoe UI" panose="020B0502040204020203" pitchFamily="34" charset="0"/>
              </a:rPr>
              <a:t>And the roll could also be a string.</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7:01</a:t>
            </a:r>
          </a:p>
          <a:p>
            <a:pPr algn="l"/>
            <a:r>
              <a:rPr lang="en-GB" b="0" i="0" dirty="0">
                <a:solidFill>
                  <a:srgbClr val="464646"/>
                </a:solidFill>
                <a:effectLst/>
                <a:latin typeface="Segoe UI" panose="020B0502040204020203" pitchFamily="34" charset="0"/>
              </a:rPr>
              <a:t>And the telephone number, let's say, has been specified from starting with 014 three and then the code 55 from zero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a:t>
            </a:r>
          </a:p>
          <a:p>
            <a:pPr algn="r"/>
            <a:r>
              <a:rPr lang="en-GB" b="0" i="0" dirty="0">
                <a:solidFill>
                  <a:srgbClr val="464646"/>
                </a:solidFill>
                <a:effectLst/>
                <a:latin typeface="Segoe UI" panose="020B0502040204020203" pitchFamily="34" charset="0"/>
              </a:rPr>
              <a:t>7:03</a:t>
            </a:r>
          </a:p>
          <a:p>
            <a:pPr algn="l"/>
            <a:r>
              <a:rPr lang="en-GB" b="0" i="0" dirty="0">
                <a:solidFill>
                  <a:srgbClr val="464646"/>
                </a:solidFill>
                <a:effectLst/>
                <a:latin typeface="Segoe UI" panose="020B0502040204020203" pitchFamily="34" charset="0"/>
              </a:rPr>
              <a:t>all the way to nine </a:t>
            </a:r>
            <a:r>
              <a:rPr lang="en-GB" b="0" i="0" dirty="0" err="1">
                <a:solidFill>
                  <a:srgbClr val="464646"/>
                </a:solidFill>
                <a:effectLst/>
                <a:latin typeface="Segoe UI" panose="020B0502040204020203" pitchFamily="34" charset="0"/>
              </a:rPr>
              <a:t>nine</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nine</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nine</a:t>
            </a:r>
            <a:r>
              <a:rPr lang="en-GB" b="0" i="0" dirty="0">
                <a:solidFill>
                  <a:srgbClr val="464646"/>
                </a:solidFill>
                <a:effectLst/>
                <a:latin typeface="Segoe UI" panose="020B0502040204020203" pitchFamily="34" charset="0"/>
              </a:rPr>
              <a:t>. And last important thing for you to know is that NUL is a special value for an unknown or undefined domain.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7:14</a:t>
            </a:r>
          </a:p>
          <a:p>
            <a:pPr algn="l"/>
            <a:r>
              <a:rPr lang="en-GB" b="0" i="0" dirty="0">
                <a:solidFill>
                  <a:srgbClr val="464646"/>
                </a:solidFill>
                <a:effectLst/>
                <a:latin typeface="Segoe UI" panose="020B0502040204020203" pitchFamily="34" charset="0"/>
              </a:rPr>
              <a:t>Now, since relations are Sade's, then there are certain operations,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7:29</a:t>
            </a:r>
          </a:p>
          <a:p>
            <a:pPr algn="l"/>
            <a:r>
              <a:rPr lang="en-GB" b="0" i="0" dirty="0">
                <a:solidFill>
                  <a:srgbClr val="464646"/>
                </a:solidFill>
                <a:effectLst/>
                <a:latin typeface="Segoe UI" panose="020B0502040204020203" pitchFamily="34" charset="0"/>
              </a:rPr>
              <a:t>set operations that can be basically performed on these relations and there's a whole mathematical theory behind it,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7:36</a:t>
            </a:r>
          </a:p>
          <a:p>
            <a:pPr algn="l"/>
            <a:r>
              <a:rPr lang="en-GB" b="0" i="0" dirty="0">
                <a:solidFill>
                  <a:srgbClr val="464646"/>
                </a:solidFill>
                <a:effectLst/>
                <a:latin typeface="Segoe UI" panose="020B0502040204020203" pitchFamily="34" charset="0"/>
              </a:rPr>
              <a:t>which is known as relational algebra. We won't go into that.</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25</a:t>
            </a:fld>
            <a:endParaRPr lang="en-GB"/>
          </a:p>
        </p:txBody>
      </p:sp>
    </p:spTree>
    <p:extLst>
      <p:ext uri="{BB962C8B-B14F-4D97-AF65-F5344CB8AC3E}">
        <p14:creationId xmlns:p14="http://schemas.microsoft.com/office/powerpoint/2010/main" val="225763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64646"/>
                </a:solidFill>
                <a:effectLst/>
                <a:latin typeface="Segoe UI" panose="020B0502040204020203" pitchFamily="34" charset="0"/>
              </a:rPr>
              <a:t>Now, relations relate to each other through the sharing of a column,</a:t>
            </a:r>
          </a:p>
          <a:p>
            <a:pPr algn="l"/>
            <a:r>
              <a:rPr lang="en-GB" b="0" i="0" dirty="0">
                <a:solidFill>
                  <a:srgbClr val="464646"/>
                </a:solidFill>
                <a:effectLst/>
                <a:latin typeface="Segoe UI" panose="020B0502040204020203" pitchFamily="34" charset="0"/>
              </a:rPr>
              <a:t>and the primary key is basically is an attribute or a set of attributes that </a:t>
            </a:r>
            <a:r>
              <a:rPr lang="en-GB" b="1" i="0" dirty="0">
                <a:solidFill>
                  <a:srgbClr val="464646"/>
                </a:solidFill>
                <a:effectLst/>
                <a:latin typeface="Segoe UI" panose="020B0502040204020203" pitchFamily="34" charset="0"/>
              </a:rPr>
              <a:t>uniquely identifies </a:t>
            </a:r>
            <a:r>
              <a:rPr lang="en-GB" b="0" i="0" dirty="0">
                <a:solidFill>
                  <a:srgbClr val="464646"/>
                </a:solidFill>
                <a:effectLst/>
                <a:latin typeface="Segoe UI" panose="020B0502040204020203" pitchFamily="34" charset="0"/>
              </a:rPr>
              <a:t>a tuple, </a:t>
            </a:r>
            <a:r>
              <a:rPr lang="en-GB" b="1" i="0" dirty="0">
                <a:solidFill>
                  <a:srgbClr val="464646"/>
                </a:solidFill>
                <a:effectLst/>
                <a:latin typeface="Segoe UI" panose="020B0502040204020203" pitchFamily="34" charset="0"/>
              </a:rPr>
              <a:t>unchanging</a:t>
            </a:r>
            <a:r>
              <a:rPr lang="en-GB" b="0" i="0" dirty="0">
                <a:solidFill>
                  <a:srgbClr val="464646"/>
                </a:solidFill>
                <a:effectLst/>
                <a:latin typeface="Segoe UI" panose="020B0502040204020203" pitchFamily="34" charset="0"/>
              </a:rPr>
              <a:t> &amp; </a:t>
            </a:r>
            <a:r>
              <a:rPr lang="en-GB" b="1" i="0" dirty="0">
                <a:solidFill>
                  <a:srgbClr val="464646"/>
                </a:solidFill>
                <a:effectLst/>
                <a:latin typeface="Segoe UI" panose="020B0502040204020203" pitchFamily="34" charset="0"/>
              </a:rPr>
              <a:t>not null </a:t>
            </a:r>
            <a:r>
              <a:rPr lang="en-GB" b="0" i="0" dirty="0">
                <a:solidFill>
                  <a:srgbClr val="464646"/>
                </a:solidFill>
                <a:effectLst/>
                <a:latin typeface="Segoe UI" panose="020B0502040204020203" pitchFamily="34" charset="0"/>
              </a:rPr>
              <a:t>– has to be given a value</a:t>
            </a:r>
          </a:p>
          <a:p>
            <a:pPr algn="l"/>
            <a:endParaRPr lang="en-GB" b="0" i="0" dirty="0">
              <a:solidFill>
                <a:srgbClr val="46464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a foreign key is basically an attribute, a set of attributes in one table, which </a:t>
            </a:r>
            <a:r>
              <a:rPr lang="en-GB" b="1" i="0" dirty="0">
                <a:solidFill>
                  <a:srgbClr val="464646"/>
                </a:solidFill>
                <a:effectLst/>
                <a:latin typeface="Segoe UI" panose="020B0502040204020203" pitchFamily="34" charset="0"/>
              </a:rPr>
              <a:t>matches the primary key of another table</a:t>
            </a:r>
            <a:r>
              <a:rPr lang="en-GB" b="0" i="0" dirty="0">
                <a:solidFill>
                  <a:srgbClr val="464646"/>
                </a:solidFill>
                <a:effectLst/>
                <a:latin typeface="Segoe UI" panose="020B0502040204020203" pitchFamily="34" charset="0"/>
              </a:rPr>
              <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8:50</a:t>
            </a:r>
          </a:p>
          <a:p>
            <a:pPr algn="l"/>
            <a:r>
              <a:rPr lang="en-GB" b="0" i="0" dirty="0">
                <a:solidFill>
                  <a:srgbClr val="464646"/>
                </a:solidFill>
                <a:effectLst/>
                <a:latin typeface="Segoe UI" panose="020B0502040204020203" pitchFamily="34" charset="0"/>
              </a:rPr>
              <a:t>And basically these matching keys are what are used to relate the tables to each other.</a:t>
            </a:r>
          </a:p>
          <a:p>
            <a:pPr algn="l"/>
            <a:r>
              <a:rPr lang="en-GB" b="0" i="0" dirty="0">
                <a:solidFill>
                  <a:srgbClr val="464646"/>
                </a:solidFill>
                <a:effectLst/>
                <a:latin typeface="Segoe UI" panose="020B0502040204020203" pitchFamily="34" charset="0"/>
              </a:rPr>
              <a:t>For example, employee ID is the primary key of the employee table, and you can see it in the works on table.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basically now you can relate these two tables together. Similarly,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project number is the primary key of the project table and you can see it in</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 works on table so you can relate the project and works on tables together.</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9:26</a:t>
            </a:r>
          </a:p>
          <a:p>
            <a:pPr algn="l"/>
            <a:r>
              <a:rPr lang="en-GB" b="0" i="0" dirty="0">
                <a:solidFill>
                  <a:srgbClr val="464646"/>
                </a:solidFill>
                <a:effectLst/>
                <a:latin typeface="Segoe UI" panose="020B0502040204020203" pitchFamily="34" charset="0"/>
              </a:rPr>
              <a:t>And what we can now glean from here is basically we can find out which employee is working on what project, a project and for how many hours.</a:t>
            </a:r>
          </a:p>
          <a:p>
            <a:r>
              <a:rPr lang="en-GB" b="0" i="0" dirty="0">
                <a:solidFill>
                  <a:srgbClr val="464646"/>
                </a:solidFill>
                <a:effectLst/>
                <a:latin typeface="Segoe UI" panose="020B0502040204020203" pitchFamily="34" charset="0"/>
              </a:rPr>
              <a:t>So this is basically a very simple way of linking these tables together.</a:t>
            </a:r>
            <a:endParaRPr lang="en-GB" sz="1200" dirty="0">
              <a:solidFill>
                <a:srgbClr val="003366"/>
              </a:solidFill>
              <a:latin typeface="Arial"/>
              <a:cs typeface="Arial"/>
            </a:endParaRPr>
          </a:p>
          <a:p>
            <a:endParaRPr lang="en-GB" sz="1200" dirty="0">
              <a:solidFill>
                <a:srgbClr val="003366"/>
              </a:solidFill>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26</a:t>
            </a:fld>
            <a:endParaRPr lang="en-GB"/>
          </a:p>
        </p:txBody>
      </p:sp>
    </p:spTree>
    <p:extLst>
      <p:ext uri="{BB962C8B-B14F-4D97-AF65-F5344CB8AC3E}">
        <p14:creationId xmlns:p14="http://schemas.microsoft.com/office/powerpoint/2010/main" val="1835935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the relational model also provides basically constraints on the relations and these concrete constraints enforce consistency.</a:t>
            </a:r>
          </a:p>
          <a:p>
            <a:pPr algn="r"/>
            <a:r>
              <a:rPr lang="en-GB" b="0" i="0" dirty="0">
                <a:solidFill>
                  <a:srgbClr val="464646"/>
                </a:solidFill>
                <a:effectLst/>
                <a:latin typeface="Segoe UI" panose="020B0502040204020203" pitchFamily="34" charset="0"/>
              </a:rPr>
              <a:t>9:51</a:t>
            </a:r>
          </a:p>
          <a:p>
            <a:pPr algn="l"/>
            <a:r>
              <a:rPr lang="en-GB" b="0" i="0" dirty="0">
                <a:solidFill>
                  <a:srgbClr val="464646"/>
                </a:solidFill>
                <a:effectLst/>
                <a:latin typeface="Segoe UI" panose="020B0502040204020203" pitchFamily="34" charset="0"/>
              </a:rPr>
              <a:t>For example, let's look at the project table. It has a department number.</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what we can do is we can put a constraint on that, such that the </a:t>
            </a:r>
            <a:r>
              <a:rPr lang="en-GB" b="1" i="0" dirty="0">
                <a:solidFill>
                  <a:srgbClr val="464646"/>
                </a:solidFill>
                <a:effectLst/>
                <a:latin typeface="Segoe UI" panose="020B0502040204020203" pitchFamily="34" charset="0"/>
              </a:rPr>
              <a:t>department number cannot be null.</a:t>
            </a:r>
            <a:endParaRPr lang="en-GB" b="1" i="0" dirty="0">
              <a:solidFill>
                <a:srgbClr val="767676"/>
              </a:solidFill>
              <a:effectLst/>
              <a:latin typeface="Segoe UI" panose="020B0502040204020203" pitchFamily="34" charset="0"/>
            </a:endParaRPr>
          </a:p>
          <a:p>
            <a:pPr algn="l"/>
            <a:r>
              <a:rPr lang="en-GB" b="1" i="0" dirty="0">
                <a:solidFill>
                  <a:srgbClr val="464646"/>
                </a:solidFill>
                <a:effectLst/>
                <a:latin typeface="Segoe UI" panose="020B0502040204020203" pitchFamily="34" charset="0"/>
              </a:rPr>
              <a:t>It's always of value has to be provided because a project cannot exist without a department.</a:t>
            </a:r>
            <a:endParaRPr lang="en-GB" b="1"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secondly, we can basically give a </a:t>
            </a:r>
            <a:r>
              <a:rPr lang="en-GB" b="1" i="0" dirty="0">
                <a:solidFill>
                  <a:srgbClr val="464646"/>
                </a:solidFill>
                <a:effectLst/>
                <a:latin typeface="Segoe UI" panose="020B0502040204020203" pitchFamily="34" charset="0"/>
              </a:rPr>
              <a:t>list of valid department numbers </a:t>
            </a:r>
            <a:r>
              <a:rPr lang="en-GB" b="0" i="0" dirty="0">
                <a:solidFill>
                  <a:srgbClr val="464646"/>
                </a:solidFill>
                <a:effectLst/>
                <a:latin typeface="Segoe UI" panose="020B0502040204020203" pitchFamily="34" charset="0"/>
              </a:rPr>
              <a:t>and the department number has to be provided from that list.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Will we ensure that you cannot have a wrong department number there?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10:32</a:t>
            </a:r>
          </a:p>
          <a:p>
            <a:pPr algn="l"/>
            <a:r>
              <a:rPr lang="en-GB" b="0" i="0" dirty="0">
                <a:solidFill>
                  <a:srgbClr val="464646"/>
                </a:solidFill>
                <a:effectLst/>
                <a:latin typeface="Segoe UI" panose="020B0502040204020203" pitchFamily="34" charset="0"/>
              </a:rPr>
              <a:t>It also can restrict the values of data, basically.</a:t>
            </a:r>
          </a:p>
          <a:p>
            <a:pPr marL="355600" indent="-342900">
              <a:lnSpc>
                <a:spcPct val="100000"/>
              </a:lnSpc>
              <a:spcBef>
                <a:spcPts val="1225"/>
              </a:spcBef>
              <a:buChar char="•"/>
              <a:tabLst>
                <a:tab pos="354965" algn="l"/>
                <a:tab pos="355600" algn="l"/>
              </a:tabLst>
            </a:pPr>
            <a:r>
              <a:rPr lang="en-GB" sz="1200" spc="-5" dirty="0">
                <a:solidFill>
                  <a:srgbClr val="003366"/>
                </a:solidFill>
                <a:latin typeface="Arial"/>
                <a:cs typeface="Arial"/>
              </a:rPr>
              <a:t>Each </a:t>
            </a:r>
            <a:r>
              <a:rPr lang="en-GB" sz="1200" dirty="0">
                <a:solidFill>
                  <a:srgbClr val="003366"/>
                </a:solidFill>
                <a:latin typeface="Arial"/>
                <a:cs typeface="Arial"/>
              </a:rPr>
              <a:t>column has a </a:t>
            </a:r>
            <a:r>
              <a:rPr lang="en-GB" sz="1200" spc="-5" dirty="0">
                <a:solidFill>
                  <a:srgbClr val="003366"/>
                </a:solidFill>
                <a:latin typeface="Arial"/>
                <a:cs typeface="Arial"/>
              </a:rPr>
              <a:t>specific </a:t>
            </a:r>
            <a:r>
              <a:rPr lang="en-GB" sz="1200" dirty="0">
                <a:solidFill>
                  <a:srgbClr val="003366"/>
                </a:solidFill>
                <a:latin typeface="Arial"/>
                <a:cs typeface="Arial"/>
              </a:rPr>
              <a:t>range of</a:t>
            </a:r>
            <a:r>
              <a:rPr lang="en-GB" sz="1200" spc="-45" dirty="0">
                <a:solidFill>
                  <a:srgbClr val="003366"/>
                </a:solidFill>
                <a:latin typeface="Arial"/>
                <a:cs typeface="Arial"/>
              </a:rPr>
              <a:t> </a:t>
            </a:r>
            <a:r>
              <a:rPr lang="en-GB" sz="1200" dirty="0">
                <a:solidFill>
                  <a:srgbClr val="003366"/>
                </a:solidFill>
                <a:latin typeface="Arial"/>
                <a:cs typeface="Arial"/>
              </a:rPr>
              <a:t>values</a:t>
            </a:r>
            <a:endParaRPr lang="en-GB" sz="1200" dirty="0">
              <a:latin typeface="Arial"/>
              <a:cs typeface="Arial"/>
            </a:endParaRPr>
          </a:p>
          <a:p>
            <a:pPr marL="355600" indent="-342900">
              <a:lnSpc>
                <a:spcPct val="100000"/>
              </a:lnSpc>
              <a:spcBef>
                <a:spcPts val="1225"/>
              </a:spcBef>
              <a:buChar char="•"/>
              <a:tabLst>
                <a:tab pos="354965" algn="l"/>
                <a:tab pos="355600" algn="l"/>
              </a:tabLst>
            </a:pPr>
            <a:r>
              <a:rPr lang="en-GB" sz="1200" b="1" spc="-5" dirty="0">
                <a:solidFill>
                  <a:srgbClr val="003366"/>
                </a:solidFill>
                <a:latin typeface="Arial"/>
                <a:cs typeface="Arial"/>
              </a:rPr>
              <a:t>All </a:t>
            </a:r>
            <a:r>
              <a:rPr lang="en-GB" sz="1200" b="1" dirty="0">
                <a:solidFill>
                  <a:srgbClr val="003366"/>
                </a:solidFill>
                <a:latin typeface="Arial"/>
                <a:cs typeface="Arial"/>
              </a:rPr>
              <a:t>values in a column must have </a:t>
            </a:r>
            <a:r>
              <a:rPr lang="en-GB" sz="1200" b="1" spc="-5" dirty="0">
                <a:solidFill>
                  <a:srgbClr val="003366"/>
                </a:solidFill>
                <a:latin typeface="Arial"/>
                <a:cs typeface="Arial"/>
              </a:rPr>
              <a:t>the </a:t>
            </a:r>
            <a:r>
              <a:rPr lang="en-GB" sz="1200" b="1" dirty="0">
                <a:solidFill>
                  <a:srgbClr val="003366"/>
                </a:solidFill>
                <a:latin typeface="Arial"/>
                <a:cs typeface="Arial"/>
              </a:rPr>
              <a:t>same </a:t>
            </a:r>
            <a:r>
              <a:rPr lang="en-GB" sz="1200" b="1" spc="-5" dirty="0">
                <a:solidFill>
                  <a:srgbClr val="003366"/>
                </a:solidFill>
                <a:latin typeface="Arial"/>
                <a:cs typeface="Arial"/>
              </a:rPr>
              <a:t>data</a:t>
            </a:r>
            <a:r>
              <a:rPr lang="en-GB" sz="1200" b="1" spc="-65" dirty="0">
                <a:solidFill>
                  <a:srgbClr val="003366"/>
                </a:solidFill>
                <a:latin typeface="Arial"/>
                <a:cs typeface="Arial"/>
              </a:rPr>
              <a:t> </a:t>
            </a:r>
            <a:r>
              <a:rPr lang="en-GB" sz="1200" b="1" spc="-5" dirty="0">
                <a:solidFill>
                  <a:srgbClr val="003366"/>
                </a:solidFill>
                <a:latin typeface="Arial"/>
                <a:cs typeface="Arial"/>
              </a:rPr>
              <a:t>type</a:t>
            </a:r>
            <a:endParaRPr lang="en-GB" b="1"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if its employee hours, we can say that the </a:t>
            </a:r>
            <a:r>
              <a:rPr lang="en-GB" b="1" i="0" dirty="0">
                <a:solidFill>
                  <a:srgbClr val="464646"/>
                </a:solidFill>
                <a:effectLst/>
                <a:latin typeface="Segoe UI" panose="020B0502040204020203" pitchFamily="34" charset="0"/>
              </a:rPr>
              <a:t>maximum hours worked </a:t>
            </a:r>
            <a:r>
              <a:rPr lang="en-GB" b="0" i="0" dirty="0">
                <a:solidFill>
                  <a:srgbClr val="464646"/>
                </a:solidFill>
                <a:effectLst/>
                <a:latin typeface="Segoe UI" panose="020B0502040204020203" pitchFamily="34" charset="0"/>
              </a:rPr>
              <a:t>have to be,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let's say, 40 and actually a null can be provided when a project hasn't started yet.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we're not exactly sure how many hours that employee will be working on it.</a:t>
            </a:r>
          </a:p>
          <a:p>
            <a:endParaRPr lang="en-GB" dirty="0"/>
          </a:p>
          <a:p>
            <a:pPr algn="l"/>
            <a:r>
              <a:rPr lang="en-GB" b="0" i="0" dirty="0">
                <a:solidFill>
                  <a:srgbClr val="464646"/>
                </a:solidFill>
                <a:effectLst/>
                <a:latin typeface="Segoe UI" panose="020B0502040204020203" pitchFamily="34" charset="0"/>
              </a:rPr>
              <a:t>Now, the relational model also provides key constraints, basically,</a:t>
            </a:r>
          </a:p>
          <a:p>
            <a:pPr algn="l"/>
            <a:r>
              <a:rPr lang="en-GB" b="0" i="0" dirty="0">
                <a:solidFill>
                  <a:srgbClr val="464646"/>
                </a:solidFill>
                <a:effectLst/>
                <a:latin typeface="Segoe UI" panose="020B0502040204020203" pitchFamily="34" charset="0"/>
              </a:rPr>
              <a:t>which means that each key is basically going to </a:t>
            </a:r>
            <a:r>
              <a:rPr lang="en-GB" b="1" i="0" dirty="0">
                <a:solidFill>
                  <a:srgbClr val="464646"/>
                </a:solidFill>
                <a:effectLst/>
                <a:latin typeface="Segoe UI" panose="020B0502040204020203" pitchFamily="34" charset="0"/>
              </a:rPr>
              <a:t>be unique and it has to be not null.</a:t>
            </a:r>
          </a:p>
          <a:p>
            <a:pPr algn="l"/>
            <a:r>
              <a:rPr lang="en-GB" b="0" i="0" dirty="0">
                <a:solidFill>
                  <a:srgbClr val="464646"/>
                </a:solidFill>
                <a:effectLst/>
                <a:latin typeface="Segoe UI" panose="020B0502040204020203" pitchFamily="34" charset="0"/>
              </a:rPr>
              <a:t>And finally, they're also the referential constraints, which are basically that if there is a table, let's say the </a:t>
            </a:r>
            <a:r>
              <a:rPr lang="en-GB" b="0" i="0" dirty="0" err="1">
                <a:solidFill>
                  <a:srgbClr val="464646"/>
                </a:solidFill>
                <a:effectLst/>
                <a:latin typeface="Segoe UI" panose="020B0502040204020203" pitchFamily="34" charset="0"/>
              </a:rPr>
              <a:t>works_on</a:t>
            </a:r>
            <a:r>
              <a:rPr lang="en-GB" b="0" i="0" dirty="0">
                <a:solidFill>
                  <a:srgbClr val="464646"/>
                </a:solidFill>
                <a:effectLst/>
                <a:latin typeface="Segoe UI" panose="020B0502040204020203" pitchFamily="34" charset="0"/>
              </a:rPr>
              <a:t> table, that has got.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 primary keys are for the employee and project table, then basically we make sure that if we delete an employee from the employee table,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then basically the row in the works on table has got to be deleted as well.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11:52</a:t>
            </a:r>
          </a:p>
          <a:p>
            <a:pPr algn="l"/>
            <a:r>
              <a:rPr lang="en-GB" b="1" i="0" dirty="0">
                <a:solidFill>
                  <a:srgbClr val="464646"/>
                </a:solidFill>
                <a:effectLst/>
                <a:latin typeface="Segoe UI" panose="020B0502040204020203" pitchFamily="34" charset="0"/>
              </a:rPr>
              <a:t>Otherwise they'll be inconsistency in the database.</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27</a:t>
            </a:fld>
            <a:endParaRPr lang="en-GB"/>
          </a:p>
        </p:txBody>
      </p:sp>
    </p:spTree>
    <p:extLst>
      <p:ext uri="{BB962C8B-B14F-4D97-AF65-F5344CB8AC3E}">
        <p14:creationId xmlns:p14="http://schemas.microsoft.com/office/powerpoint/2010/main" val="120047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since relations are sets, then there are certain operations,</a:t>
            </a:r>
          </a:p>
          <a:p>
            <a:pPr algn="l"/>
            <a:r>
              <a:rPr lang="en-GB" b="0" i="0" dirty="0">
                <a:solidFill>
                  <a:srgbClr val="464646"/>
                </a:solidFill>
                <a:effectLst/>
                <a:latin typeface="Segoe UI" panose="020B0502040204020203" pitchFamily="34" charset="0"/>
              </a:rPr>
              <a:t>set operations that can be basically performed on these relations and there's a whole mathematical theory behind it,</a:t>
            </a:r>
          </a:p>
          <a:p>
            <a:pPr algn="l"/>
            <a:r>
              <a:rPr lang="en-GB" b="0" i="0" dirty="0">
                <a:solidFill>
                  <a:srgbClr val="464646"/>
                </a:solidFill>
                <a:effectLst/>
                <a:latin typeface="Segoe UI" panose="020B0502040204020203" pitchFamily="34" charset="0"/>
              </a:rPr>
              <a:t>which is known as relational algebra. We won't go into that.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7:44</a:t>
            </a:r>
          </a:p>
          <a:p>
            <a:pPr algn="l"/>
            <a:r>
              <a:rPr lang="en-GB" b="0" i="0" dirty="0">
                <a:solidFill>
                  <a:srgbClr val="464646"/>
                </a:solidFill>
                <a:effectLst/>
                <a:latin typeface="Segoe UI" panose="020B0502040204020203" pitchFamily="34" charset="0"/>
              </a:rPr>
              <a:t>Just important for you to know is that there are these set operations such as selection projection,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7:48</a:t>
            </a:r>
          </a:p>
          <a:p>
            <a:pPr algn="l"/>
            <a:r>
              <a:rPr lang="en-GB" b="0" i="0" dirty="0">
                <a:solidFill>
                  <a:srgbClr val="464646"/>
                </a:solidFill>
                <a:effectLst/>
                <a:latin typeface="Segoe UI" panose="020B0502040204020203" pitchFamily="34" charset="0"/>
              </a:rPr>
              <a:t>union intersection, set difference, Cartesian product.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7:55</a:t>
            </a:r>
          </a:p>
          <a:p>
            <a:pPr algn="l"/>
            <a:r>
              <a:rPr lang="en-GB" b="0" i="0" dirty="0">
                <a:solidFill>
                  <a:srgbClr val="464646"/>
                </a:solidFill>
                <a:effectLst/>
                <a:latin typeface="Segoe UI" panose="020B0502040204020203" pitchFamily="34" charset="0"/>
              </a:rPr>
              <a:t>We will be looking at all of these as we go on in our lecture material.</a:t>
            </a:r>
          </a:p>
          <a:p>
            <a:endParaRPr lang="en-GB" dirty="0"/>
          </a:p>
          <a:p>
            <a:endParaRPr lang="en-GB" dirty="0"/>
          </a:p>
          <a:p>
            <a:r>
              <a:rPr lang="en-US" dirty="0"/>
              <a:t>Select (restrict) </a:t>
            </a:r>
          </a:p>
          <a:p>
            <a:pPr lvl="1"/>
            <a:r>
              <a:rPr lang="en-US" dirty="0"/>
              <a:t>Unary operator that yields a horizontal subset of a table</a:t>
            </a:r>
          </a:p>
          <a:p>
            <a:r>
              <a:rPr lang="en-US" dirty="0"/>
              <a:t>Project </a:t>
            </a:r>
          </a:p>
          <a:p>
            <a:pPr lvl="1"/>
            <a:r>
              <a:rPr lang="en-US" dirty="0"/>
              <a:t>Unary operator that yields a vertical subset of a table  </a:t>
            </a:r>
          </a:p>
          <a:p>
            <a:r>
              <a:rPr lang="en-US" dirty="0"/>
              <a:t>Union </a:t>
            </a:r>
          </a:p>
          <a:p>
            <a:pPr lvl="1"/>
            <a:r>
              <a:rPr lang="en-US" dirty="0"/>
              <a:t>Combines all rows from two tables, excluding duplicate rows</a:t>
            </a:r>
            <a:endParaRPr lang="en-CA" dirty="0"/>
          </a:p>
          <a:p>
            <a:pPr lvl="1"/>
            <a:r>
              <a:rPr lang="en-US" dirty="0"/>
              <a:t>Union-compatible: tables share the same number of columns, and their corresponding columns share compatible domains</a:t>
            </a:r>
            <a:endParaRPr lang="en-CA" dirty="0"/>
          </a:p>
          <a:p>
            <a:r>
              <a:rPr lang="en-US" dirty="0"/>
              <a:t>Intersect</a:t>
            </a:r>
          </a:p>
          <a:p>
            <a:pPr lvl="1"/>
            <a:r>
              <a:rPr lang="en-US" dirty="0"/>
              <a:t>Yields only the rows that appear in both tables</a:t>
            </a:r>
            <a:endParaRPr lang="en-CA" dirty="0"/>
          </a:p>
          <a:p>
            <a:pPr lvl="1"/>
            <a:r>
              <a:rPr lang="en-US" dirty="0"/>
              <a:t>Tables must be union-compatible to yield valid results</a:t>
            </a:r>
            <a:endParaRPr lang="en-CA" dirty="0"/>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28</a:t>
            </a:fld>
            <a:endParaRPr lang="en-GB"/>
          </a:p>
        </p:txBody>
      </p:sp>
    </p:spTree>
    <p:extLst>
      <p:ext uri="{BB962C8B-B14F-4D97-AF65-F5344CB8AC3E}">
        <p14:creationId xmlns:p14="http://schemas.microsoft.com/office/powerpoint/2010/main" val="230795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And a very, very important thing for you to know also is that this builds on the mathematical notion of closure,</a:t>
            </a:r>
          </a:p>
          <a:p>
            <a:pPr algn="r"/>
            <a:r>
              <a:rPr lang="en-GB" b="0" i="0" dirty="0">
                <a:solidFill>
                  <a:srgbClr val="464646"/>
                </a:solidFill>
                <a:effectLst/>
                <a:latin typeface="Segoe UI" panose="020B0502040204020203" pitchFamily="34" charset="0"/>
              </a:rPr>
              <a:t>8:06</a:t>
            </a:r>
          </a:p>
          <a:p>
            <a:pPr algn="l"/>
            <a:r>
              <a:rPr lang="en-GB" b="0" i="0" dirty="0">
                <a:solidFill>
                  <a:srgbClr val="464646"/>
                </a:solidFill>
                <a:effectLst/>
                <a:latin typeface="Segoe UI" panose="020B0502040204020203" pitchFamily="34" charset="0"/>
              </a:rPr>
              <a:t>which means basically that every single operation that is performed on relation or a number of relations together will always return a relation.</a:t>
            </a:r>
          </a:p>
          <a:p>
            <a:pPr algn="l"/>
            <a:r>
              <a:rPr lang="en-GB" b="0" i="0" dirty="0">
                <a:solidFill>
                  <a:srgbClr val="464646"/>
                </a:solidFill>
                <a:effectLst/>
                <a:latin typeface="Segoe UI" panose="020B0502040204020203" pitchFamily="34" charset="0"/>
              </a:rPr>
              <a:t>It's a very important concept for you to remember. </a:t>
            </a:r>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29</a:t>
            </a:fld>
            <a:endParaRPr lang="en-GB"/>
          </a:p>
        </p:txBody>
      </p:sp>
    </p:spTree>
    <p:extLst>
      <p:ext uri="{BB962C8B-B14F-4D97-AF65-F5344CB8AC3E}">
        <p14:creationId xmlns:p14="http://schemas.microsoft.com/office/powerpoint/2010/main" val="359458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understanding of the theory, design, and development of database systems and the key role database systems play in the real world</a:t>
            </a:r>
          </a:p>
          <a:p>
            <a:pPr algn="l">
              <a:buFont typeface="Arial" panose="020B0604020202020204" pitchFamily="34" charset="0"/>
              <a:buChar char="•"/>
            </a:pPr>
            <a:r>
              <a:rPr lang="en-GB" b="0" i="0" dirty="0">
                <a:solidFill>
                  <a:srgbClr val="333333"/>
                </a:solidFill>
                <a:effectLst/>
                <a:latin typeface="Roboto" panose="02000000000000000000" pitchFamily="2" charset="0"/>
              </a:rPr>
              <a:t>Equip students with the basic knowledge of frontend and backend web technologies that can be used to interface a database system</a:t>
            </a:r>
          </a:p>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analytical and problem-solving skills via modelling data of real-world problems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buFont typeface="Arial" panose="020B0604020202020204" pitchFamily="34" charset="0"/>
              <a:buChar char="•"/>
            </a:pPr>
            <a:r>
              <a:rPr lang="en-GB" b="0" i="0" dirty="0">
                <a:solidFill>
                  <a:srgbClr val="333333"/>
                </a:solidFill>
                <a:effectLst/>
                <a:latin typeface="Roboto" panose="02000000000000000000" pitchFamily="2" charset="0"/>
              </a:rPr>
              <a:t>Perspective of the designer and developer of </a:t>
            </a:r>
            <a:r>
              <a:rPr lang="en-GB" b="0" i="0" dirty="0" err="1">
                <a:solidFill>
                  <a:srgbClr val="333333"/>
                </a:solidFill>
                <a:effectLst/>
                <a:latin typeface="Roboto" panose="02000000000000000000" pitchFamily="2" charset="0"/>
              </a:rPr>
              <a:t>db</a:t>
            </a:r>
            <a:r>
              <a:rPr lang="en-GB" b="0" i="0" dirty="0">
                <a:solidFill>
                  <a:srgbClr val="333333"/>
                </a:solidFill>
                <a:effectLst/>
                <a:latin typeface="Roboto" panose="02000000000000000000" pitchFamily="2" charset="0"/>
              </a:rPr>
              <a:t> systems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463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if you recall, the relational model also provides a number of set operations that can be performed on the relations.</a:t>
            </a:r>
          </a:p>
          <a:p>
            <a:pPr algn="l"/>
            <a:r>
              <a:rPr lang="en-GB" b="0" i="0" dirty="0">
                <a:solidFill>
                  <a:srgbClr val="464646"/>
                </a:solidFill>
                <a:effectLst/>
                <a:latin typeface="Segoe UI" panose="020B0502040204020203" pitchFamily="34" charset="0"/>
              </a:rPr>
              <a:t>Now, let's take an example of, let's say, the select operation.</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this is what we want to do. We want to select all the employees that work in the research department.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we have these two tables below employee and department.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let's look at the department table and we see that we do have a department named called Research,</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the department number for research is three. And now we linked that to the employee table.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we actually find the two tuples with the department number three, and we can then select the two employee employees that work in that department.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what we come up with is a new relation, covid research employee.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 very important thing for you to remember again is this </a:t>
            </a:r>
            <a:r>
              <a:rPr lang="en-GB" b="1" i="0" dirty="0">
                <a:solidFill>
                  <a:srgbClr val="464646"/>
                </a:solidFill>
                <a:effectLst/>
                <a:latin typeface="Segoe UI" panose="020B0502040204020203" pitchFamily="34" charset="0"/>
              </a:rPr>
              <a:t>notion of closure</a:t>
            </a:r>
          </a:p>
          <a:p>
            <a:r>
              <a:rPr lang="en-GB" b="0" i="0" u="sng" dirty="0">
                <a:solidFill>
                  <a:srgbClr val="464646"/>
                </a:solidFill>
                <a:effectLst/>
                <a:latin typeface="Segoe UI" panose="020B0502040204020203" pitchFamily="34" charset="0"/>
              </a:rPr>
              <a:t>that any operation this performed in the relation or set of relations will basically result in a new relation</a:t>
            </a:r>
            <a:r>
              <a:rPr lang="en-GB" b="0" i="0" dirty="0">
                <a:solidFill>
                  <a:srgbClr val="464646"/>
                </a:solidFill>
                <a:effectLst/>
                <a:latin typeface="Segoe UI" panose="020B0502040204020203" pitchFamily="34" charset="0"/>
              </a:rPr>
              <a:t>.</a:t>
            </a:r>
            <a:endParaRPr lang="en-GB" dirty="0"/>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30</a:t>
            </a:fld>
            <a:endParaRPr lang="en-GB"/>
          </a:p>
        </p:txBody>
      </p:sp>
    </p:spTree>
    <p:extLst>
      <p:ext uri="{BB962C8B-B14F-4D97-AF65-F5344CB8AC3E}">
        <p14:creationId xmlns:p14="http://schemas.microsoft.com/office/powerpoint/2010/main" val="288398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A relational database is basically a collection of relations,</a:t>
            </a:r>
          </a:p>
          <a:p>
            <a:pPr algn="r"/>
            <a:r>
              <a:rPr lang="en-GB" b="0" i="0" dirty="0">
                <a:solidFill>
                  <a:srgbClr val="464646"/>
                </a:solidFill>
                <a:effectLst/>
                <a:latin typeface="Segoe UI" panose="020B0502040204020203" pitchFamily="34" charset="0"/>
              </a:rPr>
              <a:t>13:14</a:t>
            </a:r>
          </a:p>
          <a:p>
            <a:pPr algn="l"/>
            <a:r>
              <a:rPr lang="en-GB" b="0" i="0" dirty="0">
                <a:solidFill>
                  <a:srgbClr val="464646"/>
                </a:solidFill>
                <a:effectLst/>
                <a:latin typeface="Segoe UI" panose="020B0502040204020203" pitchFamily="34" charset="0"/>
              </a:rPr>
              <a:t>so some of these relations we will see before we can say that's part of the company database</a:t>
            </a:r>
          </a:p>
          <a:p>
            <a:pPr algn="r"/>
            <a:r>
              <a:rPr lang="en-GB" b="0" i="0" dirty="0">
                <a:solidFill>
                  <a:srgbClr val="464646"/>
                </a:solidFill>
                <a:effectLst/>
                <a:latin typeface="Segoe UI" panose="020B0502040204020203" pitchFamily="34" charset="0"/>
              </a:rPr>
              <a:t>13:19</a:t>
            </a:r>
          </a:p>
          <a:p>
            <a:pPr algn="l"/>
            <a:r>
              <a:rPr lang="en-GB" b="0" i="0" dirty="0">
                <a:solidFill>
                  <a:srgbClr val="464646"/>
                </a:solidFill>
                <a:effectLst/>
                <a:latin typeface="Segoe UI" panose="020B0502040204020203" pitchFamily="34" charset="0"/>
              </a:rPr>
              <a:t>schema and then the basically the relations themselves will have the relation schema.</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13:26</a:t>
            </a:r>
          </a:p>
          <a:p>
            <a:pPr algn="l"/>
            <a:r>
              <a:rPr lang="en-GB" b="0" i="0" dirty="0">
                <a:solidFill>
                  <a:srgbClr val="464646"/>
                </a:solidFill>
                <a:effectLst/>
                <a:latin typeface="Segoe UI" panose="020B0502040204020203" pitchFamily="34" charset="0"/>
              </a:rPr>
              <a:t>So basically the database schema is made up of all the relations schemas.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13:34</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31</a:t>
            </a:fld>
            <a:endParaRPr lang="en-GB"/>
          </a:p>
        </p:txBody>
      </p:sp>
    </p:spTree>
    <p:extLst>
      <p:ext uri="{BB962C8B-B14F-4D97-AF65-F5344CB8AC3E}">
        <p14:creationId xmlns:p14="http://schemas.microsoft.com/office/powerpoint/2010/main" val="4269687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a:solidFill>
                  <a:srgbClr val="464646"/>
                </a:solidFill>
                <a:effectLst/>
                <a:latin typeface="Segoe UI" panose="020B0502040204020203" pitchFamily="34" charset="0"/>
              </a:rPr>
              <a:t>A database instance is just basically at a given moment in time, all the data that is present in the database at that particular moment.</a:t>
            </a:r>
            <a:endParaRPr lang="en-GB" b="0" i="0" dirty="0">
              <a:solidFill>
                <a:srgbClr val="46464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32</a:t>
            </a:fld>
            <a:endParaRPr lang="en-GB"/>
          </a:p>
        </p:txBody>
      </p:sp>
    </p:spTree>
    <p:extLst>
      <p:ext uri="{BB962C8B-B14F-4D97-AF65-F5344CB8AC3E}">
        <p14:creationId xmlns:p14="http://schemas.microsoft.com/office/powerpoint/2010/main" val="3425320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Database models have evolved over time based on type of data and application needs</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E-commerce and social networking applications generate a high volume of unstructured data</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Choice of database depends on the type of data and the information needs of an organisation</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Relational databases are still dominant in the market</a:t>
            </a: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r>
              <a:rPr lang="en-GB" dirty="0"/>
              <a:t>Db has data that</a:t>
            </a:r>
          </a:p>
          <a:p>
            <a:endParaRPr lang="en-GB" dirty="0"/>
          </a:p>
          <a:p>
            <a:pPr marL="914400" lvl="1" indent="-457200">
              <a:buFont typeface="Wingdings" panose="05000000000000000000" pitchFamily="2" charset="2"/>
              <a:buChar char="§"/>
            </a:pPr>
            <a:r>
              <a:rPr lang="en-GB" sz="2400" dirty="0"/>
              <a:t>Represents some aspects of the real world</a:t>
            </a:r>
          </a:p>
          <a:p>
            <a:pPr marL="914400" lvl="1" indent="-457200">
              <a:buFont typeface="Wingdings" panose="05000000000000000000" pitchFamily="2" charset="2"/>
              <a:buChar char="§"/>
            </a:pPr>
            <a:r>
              <a:rPr lang="en-GB" sz="2400" dirty="0"/>
              <a:t>Has an intended group of users and application</a:t>
            </a:r>
          </a:p>
          <a:p>
            <a:pPr marL="914400" lvl="1" indent="-457200">
              <a:buFont typeface="Wingdings" panose="05000000000000000000" pitchFamily="2" charset="2"/>
              <a:buChar char="§"/>
            </a:pPr>
            <a:r>
              <a:rPr lang="en-GB" sz="2400" dirty="0"/>
              <a:t>Is logically coherent with inherent meaning a</a:t>
            </a:r>
            <a:r>
              <a:rPr lang="en-GB" dirty="0"/>
              <a:t>nd relationships</a:t>
            </a:r>
          </a:p>
          <a:p>
            <a:pPr marL="914400" lvl="1" indent="-457200">
              <a:buFont typeface="Wingdings" panose="05000000000000000000" pitchFamily="2" charset="2"/>
              <a:buChar char="§"/>
            </a:pPr>
            <a:r>
              <a:rPr lang="en-GB" sz="1200" dirty="0"/>
              <a:t>that exists over a period of time</a:t>
            </a:r>
            <a:endParaRPr lang="en-GB" dirty="0"/>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23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gn="just"/>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city names are contained within the MANAGER_ADDRESS attribute and decomposing this character (string) field at the application level is cumbersome at best. (Queries become much more difficult to write and take longer to execute when internal string searches must be conducted.) If the ability to produce city listings is important, it is best to store the city name as a separate attribute.</a:t>
            </a:r>
          </a:p>
          <a:p>
            <a:pPr marL="228600" algn="just"/>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lvl="0" indent="0" algn="just"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Note that the manager named Holly B. Parker occurs three times, indicating that she manages three projects coded 21-5Z, 25-9T, and 29-2D, respectively. (The occurrences indicate that there is a 1:M relationship between PROJECT and MANAGER: each project is managed by only one manager but, apparently, a manager may manage more than one project.) Ms. Parker's phone number and address also occur three times. If Ms. Parker moves and/or changes her phone number, these changes must be made more than once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and they must all be made correctly... without missing a single occurrence</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If any occurrence is missed during the change, the data are "different" for the same person.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After some time, it may become difficult to determine what the correct data are. In addition,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multiple occurrences invite misspellings and digit transpositions, thus producing the same anomalies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same problems exist for the multiple occurrences of George F.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Dorts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dirty="0">
              <a:effectLst/>
              <a:latin typeface="New York"/>
              <a:ea typeface="Times New Roman" panose="02020603050405020304" pitchFamily="18" charset="0"/>
              <a:cs typeface="Times New Roman" panose="02020603050405020304" pitchFamily="18" charset="0"/>
            </a:endParaRPr>
          </a:p>
          <a:p>
            <a:pPr marL="228600" algn="just"/>
            <a:endParaRPr lang="en-GB" sz="1800" dirty="0">
              <a:effectLst/>
              <a:latin typeface="New York"/>
              <a:ea typeface="Times New Roman" panose="02020603050405020304" pitchFamily="18"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more we divide the address into its component parts, the greater its information capabilities. For example, by dividing MANAGER_ADDRESS into its component parts (MGR_STREET, MGR_CITY, MGR_STATE, and MGR_ZIP), we gain the ability to easily select records on the basis of zip codes, city names, and states. Similarly, by subdividing the MANAGER name into its components MGR_LASTNAME, MGR_FIRSTNAME, and MGR_INITIAL, we gain the ability to produce more efficient searches and listings. For example, creating a phone directory is easy when you can sort by last name, first name, and initial. Finally, separating the area code and the phone number will yield the ability to efficiently group data by area codes. Thus MGR_PHONE might be decomposed into</a:t>
            </a:r>
            <a:r>
              <a:rPr lang="en-US" sz="1800" dirty="0">
                <a:effectLst/>
                <a:latin typeface="New York"/>
                <a:ea typeface="Times New Roman" panose="02020603050405020304" pitchFamily="18" charset="0"/>
                <a:cs typeface="Times New Roman" panose="02020603050405020304" pitchFamily="18" charset="0"/>
              </a:rPr>
              <a:t> MGR_AREA_CODE and MGR_PHONE. </a:t>
            </a:r>
            <a:r>
              <a:rPr lang="en-US" sz="1800" b="1" dirty="0">
                <a:effectLst/>
                <a:latin typeface="New York"/>
                <a:ea typeface="Times New Roman" panose="02020603050405020304" pitchFamily="18" charset="0"/>
                <a:cs typeface="Times New Roman" panose="02020603050405020304" pitchFamily="18" charset="0"/>
              </a:rPr>
              <a:t>The more you decompose the data into their component parts, </a:t>
            </a:r>
            <a:r>
              <a:rPr lang="en-US" sz="1800" dirty="0">
                <a:effectLst/>
                <a:latin typeface="New York"/>
                <a:ea typeface="Times New Roman" panose="02020603050405020304" pitchFamily="18" charset="0"/>
                <a:cs typeface="Times New Roman" panose="02020603050405020304" pitchFamily="18" charset="0"/>
              </a:rPr>
              <a:t>the greater the search flexibility. Data that are decomposed into their most basic components are said to be </a:t>
            </a:r>
            <a:r>
              <a:rPr lang="en-US" sz="1800" b="1" i="1" dirty="0">
                <a:effectLst/>
                <a:latin typeface="New York"/>
                <a:ea typeface="Times New Roman" panose="02020603050405020304" pitchFamily="18" charset="0"/>
                <a:cs typeface="Times New Roman" panose="02020603050405020304" pitchFamily="18" charset="0"/>
              </a:rPr>
              <a:t>atomic</a:t>
            </a:r>
            <a:r>
              <a:rPr lang="en-US" sz="1800" dirty="0">
                <a:effectLst/>
                <a:latin typeface="New York"/>
                <a:ea typeface="Times New Roman" panose="02020603050405020304" pitchFamily="18" charset="0"/>
                <a:cs typeface="Times New Roman" panose="02020603050405020304" pitchFamily="18" charset="0"/>
              </a:rPr>
              <a:t>. </a:t>
            </a:r>
            <a:endParaRPr lang="en-GB" sz="1800" dirty="0">
              <a:effectLst/>
              <a:latin typeface="New York"/>
              <a:ea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553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405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as you will understand, a relational model cannot be easily used as a design tool for the end users to basically be able</a:t>
            </a:r>
          </a:p>
          <a:p>
            <a:pPr algn="l"/>
            <a:r>
              <a:rPr lang="en-GB" b="0" i="0" dirty="0">
                <a:solidFill>
                  <a:srgbClr val="464646"/>
                </a:solidFill>
                <a:effectLst/>
                <a:latin typeface="Segoe UI" panose="020B0502040204020203" pitchFamily="34" charset="0"/>
              </a:rPr>
              <a:t>to understand these database and table schemas and all that is going to be quite difficult.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0:42</a:t>
            </a:r>
          </a:p>
          <a:p>
            <a:pPr algn="l"/>
            <a:r>
              <a:rPr lang="en-GB" b="0" i="0" dirty="0">
                <a:solidFill>
                  <a:srgbClr val="464646"/>
                </a:solidFill>
                <a:effectLst/>
                <a:latin typeface="Segoe UI" panose="020B0502040204020203" pitchFamily="34" charset="0"/>
              </a:rPr>
              <a:t>It's much easier to examine structures if they're represented either visually or graphically.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the entity relationship model, which sits at the conceptual a level of database design,</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became widely popular as a complement to the relational model in the 70s, </a:t>
            </a:r>
          </a:p>
          <a:p>
            <a:pPr algn="l"/>
            <a:endParaRPr lang="en-GB" b="0" i="0" dirty="0">
              <a:solidFill>
                <a:srgbClr val="46464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it is the foundation for database design.</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37</a:t>
            </a:fld>
            <a:endParaRPr lang="en-GB"/>
          </a:p>
        </p:txBody>
      </p:sp>
    </p:spTree>
    <p:extLst>
      <p:ext uri="{BB962C8B-B14F-4D97-AF65-F5344CB8AC3E}">
        <p14:creationId xmlns:p14="http://schemas.microsoft.com/office/powerpoint/2010/main" val="1167744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the entity relationship model provides a detailed representation of the date of interest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to an organisation in such a way that it is understandable to both the users and the experts.</a:t>
            </a:r>
          </a:p>
          <a:p>
            <a:pPr algn="r"/>
            <a:r>
              <a:rPr lang="en-GB" b="0" i="0" dirty="0">
                <a:solidFill>
                  <a:srgbClr val="464646"/>
                </a:solidFill>
                <a:effectLst/>
                <a:latin typeface="Segoe UI" panose="020B0502040204020203" pitchFamily="34" charset="0"/>
              </a:rPr>
              <a:t>1:26</a:t>
            </a:r>
          </a:p>
          <a:p>
            <a:pPr algn="l"/>
            <a:r>
              <a:rPr lang="en-GB" b="0" i="0" dirty="0">
                <a:solidFill>
                  <a:srgbClr val="464646"/>
                </a:solidFill>
                <a:effectLst/>
                <a:latin typeface="Segoe UI" panose="020B0502040204020203" pitchFamily="34" charset="0"/>
              </a:rPr>
              <a:t>And that is basically what is critical for the database design,</a:t>
            </a:r>
            <a:endParaRPr lang="en-GB" b="0" i="0" dirty="0">
              <a:solidFill>
                <a:srgbClr val="767676"/>
              </a:solidFill>
              <a:effectLst/>
              <a:latin typeface="Segoe UI" panose="020B0502040204020203" pitchFamily="34" charset="0"/>
            </a:endParaRPr>
          </a:p>
          <a:p>
            <a:pPr algn="l"/>
            <a:r>
              <a:rPr lang="en-GB" b="0" i="0" u="sng" dirty="0">
                <a:solidFill>
                  <a:srgbClr val="464646"/>
                </a:solidFill>
                <a:effectLst/>
                <a:latin typeface="Segoe UI" panose="020B0502040204020203" pitchFamily="34" charset="0"/>
              </a:rPr>
              <a:t>because the main purpose is to get the complete requirements of the users modelled correctly.</a:t>
            </a:r>
            <a:endParaRPr lang="en-GB" b="0" i="0" u="sng"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1:39</a:t>
            </a:r>
          </a:p>
          <a:p>
            <a:pPr algn="l"/>
            <a:r>
              <a:rPr lang="en-GB" b="0" i="0" dirty="0">
                <a:solidFill>
                  <a:srgbClr val="464646"/>
                </a:solidFill>
                <a:effectLst/>
                <a:latin typeface="Segoe UI" panose="020B0502040204020203" pitchFamily="34" charset="0"/>
              </a:rPr>
              <a:t>So the easier it is to communicate and understand the concept for both the users and the experts,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then the higher the chance to get an accurate data model.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1:55</a:t>
            </a:r>
          </a:p>
          <a:p>
            <a:pPr algn="l"/>
            <a:r>
              <a:rPr lang="en-GB" b="0" i="0" dirty="0">
                <a:solidFill>
                  <a:srgbClr val="464646"/>
                </a:solidFill>
                <a:effectLst/>
                <a:latin typeface="Segoe UI" panose="020B0502040204020203" pitchFamily="34" charset="0"/>
              </a:rPr>
              <a:t>Now they want to do it, can be used because it is a conceptual model to model any data in any application.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2:00</a:t>
            </a:r>
          </a:p>
          <a:p>
            <a:pPr algn="l"/>
            <a:r>
              <a:rPr lang="en-GB" b="0" i="0" dirty="0">
                <a:solidFill>
                  <a:srgbClr val="464646"/>
                </a:solidFill>
                <a:effectLst/>
                <a:latin typeface="Segoe UI" panose="020B0502040204020203" pitchFamily="34" charset="0"/>
              </a:rPr>
              <a:t>It is not restricted to a particular database management system or an operating system or anything.</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It's completely independent of any technology. And because of that, it has become an industry standard for conceptual design of the databases.</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38</a:t>
            </a:fld>
            <a:endParaRPr lang="en-GB"/>
          </a:p>
        </p:txBody>
      </p:sp>
    </p:spTree>
    <p:extLst>
      <p:ext uri="{BB962C8B-B14F-4D97-AF65-F5344CB8AC3E}">
        <p14:creationId xmlns:p14="http://schemas.microsoft.com/office/powerpoint/2010/main" val="1442065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mn-lt"/>
                <a:cs typeface="Calibri"/>
              </a:rPr>
              <a:t>The Entity-Relationship Model is expressed in terms of three principal element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mn-lt"/>
                <a:cs typeface="Calibri"/>
              </a:rPr>
              <a:t>Also comes with ER diagram  - </a:t>
            </a:r>
          </a:p>
          <a:p>
            <a:endParaRPr lang="en-GB" altLang="en-US" b="1" dirty="0">
              <a:latin typeface="Times" panose="02020603050405020304" pitchFamily="18" charset="0"/>
            </a:endParaRPr>
          </a:p>
          <a:p>
            <a:pPr algn="l"/>
            <a:r>
              <a:rPr lang="en-GB" b="0" i="0" dirty="0">
                <a:solidFill>
                  <a:srgbClr val="464646"/>
                </a:solidFill>
                <a:effectLst/>
                <a:latin typeface="Segoe UI" panose="020B0502040204020203" pitchFamily="34" charset="0"/>
              </a:rPr>
              <a:t>Now, let's have a look at the different element types that the entity relationship model provides,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64646"/>
                </a:solidFill>
                <a:effectLst/>
                <a:latin typeface="Segoe UI" panose="020B0502040204020203" pitchFamily="34" charset="0"/>
              </a:rPr>
              <a:t>the first and the most important are the entity types in the business environment. </a:t>
            </a:r>
            <a:r>
              <a:rPr lang="en-AU" altLang="en-US" b="1" dirty="0">
                <a:latin typeface="Times" panose="02020603050405020304" pitchFamily="18" charset="0"/>
                <a:cs typeface="Times New Roman" panose="02020603050405020304" pitchFamily="18" charset="0"/>
              </a:rPr>
              <a:t>Group of objects with same properties,  identified by enterprise as having an independent existence.</a:t>
            </a:r>
            <a:r>
              <a:rPr lang="en-GB" altLang="en-US" b="1" dirty="0">
                <a:latin typeface="Times"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64646"/>
                </a:solidFill>
                <a:effectLst/>
                <a:latin typeface="Segoe UI" panose="020B0502040204020203" pitchFamily="34" charset="0"/>
              </a:rPr>
              <a:t>The entity types can be strong or weak where the weak entities depend on the strong ones.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2:36</a:t>
            </a:r>
          </a:p>
          <a:p>
            <a:pPr algn="l"/>
            <a:r>
              <a:rPr lang="en-GB" b="0" i="0" dirty="0">
                <a:solidFill>
                  <a:srgbClr val="464646"/>
                </a:solidFill>
                <a:effectLst/>
                <a:latin typeface="Segoe UI" panose="020B0502040204020203" pitchFamily="34" charset="0"/>
              </a:rPr>
              <a:t>Each entity type has got some identifying attributes where these values would be unique for each instance of that entity type.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2:43</a:t>
            </a:r>
          </a:p>
          <a:p>
            <a:pPr algn="l"/>
            <a:r>
              <a:rPr lang="en-GB" b="0" i="0" dirty="0">
                <a:solidFill>
                  <a:srgbClr val="464646"/>
                </a:solidFill>
                <a:effectLst/>
                <a:latin typeface="Segoe UI" panose="020B0502040204020203" pitchFamily="34" charset="0"/>
              </a:rPr>
              <a:t>Now they are also associations amongst entities which are known as relationship types,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2:54</a:t>
            </a:r>
          </a:p>
          <a:p>
            <a:pPr algn="l"/>
            <a:r>
              <a:rPr lang="en-GB" b="0" i="0" dirty="0">
                <a:solidFill>
                  <a:srgbClr val="464646"/>
                </a:solidFill>
                <a:effectLst/>
                <a:latin typeface="Segoe UI" panose="020B0502040204020203" pitchFamily="34" charset="0"/>
              </a:rPr>
              <a:t>and they're there can be a different degree to do Reiki, for example.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3:00</a:t>
            </a:r>
          </a:p>
          <a:p>
            <a:pPr algn="l"/>
            <a:r>
              <a:rPr lang="en-GB" b="0" i="0" dirty="0">
                <a:solidFill>
                  <a:srgbClr val="464646"/>
                </a:solidFill>
                <a:effectLst/>
                <a:latin typeface="Segoe UI" panose="020B0502040204020203" pitchFamily="34" charset="0"/>
              </a:rPr>
              <a:t>The most common are binary relationships, which are relationships between two entities.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3:05</a:t>
            </a:r>
          </a:p>
          <a:p>
            <a:pPr algn="l"/>
            <a:r>
              <a:rPr lang="en-GB" b="0" i="0" dirty="0">
                <a:solidFill>
                  <a:srgbClr val="464646"/>
                </a:solidFill>
                <a:effectLst/>
                <a:latin typeface="Segoe UI" panose="020B0502040204020203" pitchFamily="34" charset="0"/>
              </a:rPr>
              <a:t>But you can also have a relationship between the same entity or between three or more entities.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3:11</a:t>
            </a:r>
          </a:p>
          <a:p>
            <a:pPr algn="l"/>
            <a:r>
              <a:rPr lang="en-GB" b="0" i="0" dirty="0">
                <a:solidFill>
                  <a:srgbClr val="464646"/>
                </a:solidFill>
                <a:effectLst/>
                <a:latin typeface="Segoe UI" panose="020B0502040204020203" pitchFamily="34" charset="0"/>
              </a:rPr>
              <a:t>And we study these in more detail further on in the module.</a:t>
            </a:r>
          </a:p>
          <a:p>
            <a:pPr algn="l"/>
            <a:r>
              <a:rPr lang="en-GB" b="0" i="0" dirty="0">
                <a:solidFill>
                  <a:srgbClr val="464646"/>
                </a:solidFill>
                <a:effectLst/>
                <a:latin typeface="Segoe UI" panose="020B0502040204020203" pitchFamily="34" charset="0"/>
              </a:rPr>
              <a:t>Now, the other thing we need to consider in relationships is the participation of the entities which can be either optional or mandatory.</a:t>
            </a:r>
          </a:p>
          <a:p>
            <a:pPr algn="r"/>
            <a:r>
              <a:rPr lang="en-GB" b="0" i="0" dirty="0">
                <a:solidFill>
                  <a:srgbClr val="464646"/>
                </a:solidFill>
                <a:effectLst/>
                <a:latin typeface="Segoe UI" panose="020B0502040204020203" pitchFamily="34" charset="0"/>
              </a:rPr>
              <a:t>3:23</a:t>
            </a:r>
          </a:p>
          <a:p>
            <a:pPr algn="l"/>
            <a:r>
              <a:rPr lang="en-GB" b="0" i="0" dirty="0">
                <a:solidFill>
                  <a:srgbClr val="464646"/>
                </a:solidFill>
                <a:effectLst/>
                <a:latin typeface="Segoe UI" panose="020B0502040204020203" pitchFamily="34" charset="0"/>
              </a:rPr>
              <a:t>So an entity may not enter the instance, actually may not participate in the relationship or it has to participate in the relationship.</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3:31</a:t>
            </a:r>
          </a:p>
          <a:p>
            <a:pPr algn="l"/>
            <a:r>
              <a:rPr lang="en-GB" b="0" i="0" dirty="0">
                <a:solidFill>
                  <a:srgbClr val="464646"/>
                </a:solidFill>
                <a:effectLst/>
                <a:latin typeface="Segoe UI" panose="020B0502040204020203" pitchFamily="34" charset="0"/>
              </a:rPr>
              <a:t>And finally, what we need to look at is the connectivity with the cardinality, which sees whether it should be zero,</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3:40</a:t>
            </a:r>
          </a:p>
          <a:p>
            <a:pPr algn="l"/>
            <a:r>
              <a:rPr lang="en-GB" b="0" i="0" dirty="0">
                <a:solidFill>
                  <a:srgbClr val="464646"/>
                </a:solidFill>
                <a:effectLst/>
                <a:latin typeface="Segoe UI" panose="020B0502040204020203" pitchFamily="34" charset="0"/>
              </a:rPr>
              <a:t>one or many occurrences of the entity that can participate in the relationship,</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3:48</a:t>
            </a:r>
          </a:p>
          <a:p>
            <a:pPr algn="l"/>
            <a:r>
              <a:rPr lang="en-GB" b="0" i="0" dirty="0">
                <a:solidFill>
                  <a:srgbClr val="464646"/>
                </a:solidFill>
                <a:effectLst/>
                <a:latin typeface="Segoe UI" panose="020B0502040204020203" pitchFamily="34" charset="0"/>
              </a:rPr>
              <a:t>the entities and relationships that have attributes which are basically descriptive of the entities and the relationships.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3:55</a:t>
            </a:r>
          </a:p>
          <a:p>
            <a:pPr algn="l"/>
            <a:r>
              <a:rPr lang="en-GB" b="0" i="0" dirty="0">
                <a:solidFill>
                  <a:srgbClr val="464646"/>
                </a:solidFill>
                <a:effectLst/>
                <a:latin typeface="Segoe UI" panose="020B0502040204020203" pitchFamily="34" charset="0"/>
              </a:rPr>
              <a:t>And these can be a single that means can have just one value or they can be multi valued,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4:03</a:t>
            </a:r>
          </a:p>
          <a:p>
            <a:pPr algn="l"/>
            <a:r>
              <a:rPr lang="en-GB" b="0" i="0" dirty="0">
                <a:solidFill>
                  <a:srgbClr val="464646"/>
                </a:solidFill>
                <a:effectLst/>
                <a:latin typeface="Segoe UI" panose="020B0502040204020203" pitchFamily="34" charset="0"/>
              </a:rPr>
              <a:t>they can be a simple or they can be composed where they constitute other attributes.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4:11</a:t>
            </a:r>
          </a:p>
          <a:p>
            <a:pPr algn="l"/>
            <a:r>
              <a:rPr lang="en-GB" b="0" i="0" dirty="0">
                <a:solidFill>
                  <a:srgbClr val="464646"/>
                </a:solidFill>
                <a:effectLst/>
                <a:latin typeface="Segoe UI" panose="020B0502040204020203" pitchFamily="34" charset="0"/>
              </a:rPr>
              <a:t>They can boast of other attributes or they can be derived,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4:19</a:t>
            </a:r>
          </a:p>
          <a:p>
            <a:pPr algn="l"/>
            <a:r>
              <a:rPr lang="en-GB" b="0" i="0" dirty="0">
                <a:solidFill>
                  <a:srgbClr val="464646"/>
                </a:solidFill>
                <a:effectLst/>
                <a:latin typeface="Segoe UI" panose="020B0502040204020203" pitchFamily="34" charset="0"/>
              </a:rPr>
              <a:t>which means that you can use other attributes or some other computation to get to the value of that particular derived attribute.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4:23</a:t>
            </a:r>
          </a:p>
          <a:p>
            <a:pPr algn="l"/>
            <a:r>
              <a:rPr lang="en-GB" b="0" i="0" dirty="0">
                <a:solidFill>
                  <a:srgbClr val="464646"/>
                </a:solidFill>
                <a:effectLst/>
                <a:latin typeface="Segoe UI" panose="020B0502040204020203" pitchFamily="34" charset="0"/>
              </a:rPr>
              <a:t>And the domain of the attributes is the set of allowable values for the attributes.</a:t>
            </a:r>
          </a:p>
          <a:p>
            <a:endParaRPr lang="en-GB" altLang="en-US" b="1" dirty="0">
              <a:latin typeface="Times" panose="02020603050405020304" pitchFamily="18" charset="0"/>
            </a:endParaRPr>
          </a:p>
          <a:p>
            <a:r>
              <a:rPr lang="en-GB" altLang="en-US" b="1" dirty="0">
                <a:latin typeface="Times" panose="02020603050405020304" pitchFamily="18" charset="0"/>
              </a:rPr>
              <a:t>Entity type</a:t>
            </a:r>
          </a:p>
          <a:p>
            <a:pPr lvl="1"/>
            <a:r>
              <a:rPr lang="en-AU" altLang="en-US" b="1" dirty="0">
                <a:latin typeface="Times" panose="02020603050405020304" pitchFamily="18" charset="0"/>
                <a:cs typeface="Times New Roman" panose="02020603050405020304" pitchFamily="18" charset="0"/>
              </a:rPr>
              <a:t>Group of objects with same properties,  identified by enterprise as having an independent existence.</a:t>
            </a:r>
            <a:r>
              <a:rPr lang="en-GB" altLang="en-US" b="1" dirty="0">
                <a:latin typeface="Times" panose="02020603050405020304" pitchFamily="18" charset="0"/>
              </a:rPr>
              <a:t> </a:t>
            </a:r>
          </a:p>
          <a:p>
            <a:pPr lvl="1">
              <a:buFontTx/>
              <a:buNone/>
            </a:pPr>
            <a:endParaRPr lang="en-GB" altLang="en-US" b="1" dirty="0">
              <a:latin typeface="Times" panose="02020603050405020304" pitchFamily="18" charset="0"/>
            </a:endParaRPr>
          </a:p>
          <a:p>
            <a:r>
              <a:rPr lang="en-GB" altLang="en-US" b="1" dirty="0">
                <a:latin typeface="Times" panose="02020603050405020304" pitchFamily="18" charset="0"/>
              </a:rPr>
              <a:t>Entity occurrence</a:t>
            </a:r>
          </a:p>
          <a:p>
            <a:pPr lvl="1"/>
            <a:r>
              <a:rPr lang="en-AU" altLang="en-US" b="1" dirty="0">
                <a:latin typeface="Times" panose="02020603050405020304" pitchFamily="18" charset="0"/>
                <a:cs typeface="Times New Roman" panose="02020603050405020304" pitchFamily="18" charset="0"/>
              </a:rPr>
              <a:t>Uniquely identifiable object of an entity type.</a:t>
            </a:r>
            <a:r>
              <a:rPr lang="en-GB" altLang="en-US" b="1" dirty="0">
                <a:latin typeface="Times" panose="02020603050405020304" pitchFamily="18" charset="0"/>
              </a:rPr>
              <a:t> </a:t>
            </a:r>
          </a:p>
          <a:p>
            <a:pPr lvl="1"/>
            <a:endParaRPr lang="en-GB" altLang="en-US" b="1" dirty="0">
              <a:latin typeface="Times" panose="02020603050405020304" pitchFamily="18" charset="0"/>
            </a:endParaRPr>
          </a:p>
          <a:p>
            <a:r>
              <a:rPr lang="en-GB" altLang="en-US" b="1" dirty="0">
                <a:latin typeface="Times" panose="02020603050405020304" pitchFamily="18" charset="0"/>
              </a:rPr>
              <a:t>Relationship type</a:t>
            </a:r>
          </a:p>
          <a:p>
            <a:pPr lvl="1"/>
            <a:r>
              <a:rPr lang="en-AU" altLang="en-US" b="1" dirty="0">
                <a:latin typeface="Times" panose="02020603050405020304" pitchFamily="18" charset="0"/>
                <a:cs typeface="Times New Roman" panose="02020603050405020304" pitchFamily="18" charset="0"/>
              </a:rPr>
              <a:t>Set of meaningful associations among entity types.</a:t>
            </a:r>
            <a:r>
              <a:rPr lang="en-GB" altLang="en-US" b="1" dirty="0">
                <a:latin typeface="Times" panose="02020603050405020304" pitchFamily="18" charset="0"/>
              </a:rPr>
              <a:t> </a:t>
            </a:r>
          </a:p>
          <a:p>
            <a:pPr lvl="1"/>
            <a:endParaRPr lang="en-GB" altLang="en-US" dirty="0">
              <a:latin typeface="Times" panose="02020603050405020304" pitchFamily="18" charset="0"/>
            </a:endParaRPr>
          </a:p>
          <a:p>
            <a:r>
              <a:rPr lang="en-GB" altLang="en-US" b="1" dirty="0">
                <a:latin typeface="Times" panose="02020603050405020304" pitchFamily="18" charset="0"/>
              </a:rPr>
              <a:t>Relationship occurrence</a:t>
            </a:r>
          </a:p>
          <a:p>
            <a:pPr lvl="1"/>
            <a:r>
              <a:rPr lang="en-AU" altLang="en-US" b="1" dirty="0">
                <a:latin typeface="Times" panose="02020603050405020304" pitchFamily="18" charset="0"/>
                <a:cs typeface="Times New Roman" panose="02020603050405020304" pitchFamily="18" charset="0"/>
              </a:rPr>
              <a:t>Uniquely identifiable association, which includes one occurrence from each participating entity type.</a:t>
            </a:r>
            <a:r>
              <a:rPr lang="en-GB" altLang="en-US" b="1" dirty="0">
                <a:latin typeface="Times" panose="02020603050405020304" pitchFamily="18" charset="0"/>
              </a:rPr>
              <a:t> </a:t>
            </a:r>
          </a:p>
          <a:p>
            <a:pPr lvl="1"/>
            <a:endParaRPr lang="en-GB" altLang="en-US" b="1" dirty="0">
              <a:latin typeface="Times" panose="02020603050405020304" pitchFamily="18" charset="0"/>
            </a:endParaRPr>
          </a:p>
          <a:p>
            <a:r>
              <a:rPr lang="en-GB" altLang="en-US" b="1" dirty="0">
                <a:latin typeface="Times" panose="02020603050405020304" pitchFamily="18" charset="0"/>
              </a:rPr>
              <a:t>Degree of a Relationship</a:t>
            </a:r>
          </a:p>
          <a:p>
            <a:pPr lvl="1"/>
            <a:r>
              <a:rPr lang="en-GB" altLang="en-US" b="1" dirty="0">
                <a:latin typeface="Times" panose="02020603050405020304" pitchFamily="18" charset="0"/>
              </a:rPr>
              <a:t>Number of participating entities in  relationship.</a:t>
            </a:r>
          </a:p>
          <a:p>
            <a:pPr lvl="1">
              <a:lnSpc>
                <a:spcPct val="50000"/>
              </a:lnSpc>
            </a:pPr>
            <a:endParaRPr lang="en-GB" altLang="en-US" b="1" dirty="0">
              <a:latin typeface="Times" panose="02020603050405020304" pitchFamily="18" charset="0"/>
            </a:endParaRPr>
          </a:p>
          <a:p>
            <a:r>
              <a:rPr lang="en-AU" altLang="en-US" b="1" dirty="0">
                <a:latin typeface="Times" panose="02020603050405020304" pitchFamily="18" charset="0"/>
                <a:cs typeface="Times New Roman" panose="02020603050405020304" pitchFamily="18" charset="0"/>
              </a:rPr>
              <a:t>Relationship of degree :</a:t>
            </a:r>
          </a:p>
          <a:p>
            <a:pPr lvl="1"/>
            <a:r>
              <a:rPr lang="en-AU" altLang="en-US" b="1" dirty="0">
                <a:latin typeface="Times" panose="02020603050405020304" pitchFamily="18" charset="0"/>
                <a:cs typeface="Times New Roman" panose="02020603050405020304" pitchFamily="18" charset="0"/>
              </a:rPr>
              <a:t>two is binary </a:t>
            </a:r>
          </a:p>
          <a:p>
            <a:pPr lvl="1"/>
            <a:r>
              <a:rPr lang="en-AU" altLang="en-US" b="1" dirty="0">
                <a:latin typeface="Times" panose="02020603050405020304" pitchFamily="18" charset="0"/>
                <a:cs typeface="Times New Roman" panose="02020603050405020304" pitchFamily="18" charset="0"/>
              </a:rPr>
              <a:t>three is ternary</a:t>
            </a:r>
          </a:p>
          <a:p>
            <a:pPr lvl="1"/>
            <a:r>
              <a:rPr lang="en-AU" altLang="en-US" b="1" dirty="0">
                <a:latin typeface="Times" panose="02020603050405020304" pitchFamily="18" charset="0"/>
                <a:cs typeface="Times New Roman" panose="02020603050405020304" pitchFamily="18" charset="0"/>
              </a:rPr>
              <a:t>four is quaternary.</a:t>
            </a:r>
            <a:endParaRPr lang="en-GB" altLang="en-US" b="1" dirty="0">
              <a:latin typeface="Times"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39</a:t>
            </a:fld>
            <a:endParaRPr lang="en-GB"/>
          </a:p>
        </p:txBody>
      </p:sp>
    </p:spTree>
    <p:extLst>
      <p:ext uri="{BB962C8B-B14F-4D97-AF65-F5344CB8AC3E}">
        <p14:creationId xmlns:p14="http://schemas.microsoft.com/office/powerpoint/2010/main" val="361022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74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sz="2800" b="0" i="0" dirty="0">
                <a:solidFill>
                  <a:srgbClr val="464646"/>
                </a:solidFill>
                <a:effectLst/>
                <a:latin typeface="Segoe UI" panose="020B0502040204020203" pitchFamily="34" charset="0"/>
              </a:rPr>
              <a:t>Now, an entertainment relationship model can be represented in an entity relationship diagram, which is basically graphically represents the model.</a:t>
            </a:r>
          </a:p>
          <a:p>
            <a:pPr algn="r"/>
            <a:r>
              <a:rPr lang="en-GB" sz="2800" b="0" i="0" dirty="0">
                <a:solidFill>
                  <a:srgbClr val="464646"/>
                </a:solidFill>
                <a:effectLst/>
                <a:latin typeface="Segoe UI" panose="020B0502040204020203" pitchFamily="34" charset="0"/>
              </a:rPr>
              <a:t>4:42</a:t>
            </a:r>
          </a:p>
          <a:p>
            <a:pPr algn="l"/>
            <a:r>
              <a:rPr lang="en-GB" sz="2800" b="0" i="0" dirty="0">
                <a:solidFill>
                  <a:srgbClr val="464646"/>
                </a:solidFill>
                <a:effectLst/>
                <a:latin typeface="Segoe UI" panose="020B0502040204020203" pitchFamily="34" charset="0"/>
              </a:rPr>
              <a:t>And here we see an example of the notation, not chain was actually the person who invented the entity relationship model.</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4:53</a:t>
            </a:r>
          </a:p>
          <a:p>
            <a:pPr algn="l"/>
            <a:r>
              <a:rPr lang="en-GB" sz="2800" b="0" i="0" dirty="0">
                <a:solidFill>
                  <a:srgbClr val="464646"/>
                </a:solidFill>
                <a:effectLst/>
                <a:latin typeface="Segoe UI" panose="020B0502040204020203" pitchFamily="34" charset="0"/>
              </a:rPr>
              <a:t>He worked for IBM as well, same as Cod.</a:t>
            </a:r>
            <a:endParaRPr lang="en-GB" sz="2800" b="0" i="0" dirty="0">
              <a:solidFill>
                <a:srgbClr val="767676"/>
              </a:solidFill>
              <a:effectLst/>
              <a:latin typeface="Segoe UI" panose="020B0502040204020203" pitchFamily="34" charset="0"/>
            </a:endParaRPr>
          </a:p>
          <a:p>
            <a:pPr algn="l"/>
            <a:r>
              <a:rPr lang="en-GB" sz="2800" b="0" i="0" dirty="0">
                <a:solidFill>
                  <a:srgbClr val="464646"/>
                </a:solidFill>
                <a:effectLst/>
                <a:latin typeface="Segoe UI" panose="020B0502040204020203" pitchFamily="34" charset="0"/>
              </a:rPr>
              <a:t>And he invented this to address the issues with the relational model to be used as a design tool in about 1976.</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5:05</a:t>
            </a:r>
          </a:p>
          <a:p>
            <a:pPr algn="l"/>
            <a:r>
              <a:rPr lang="en-GB" sz="2800" b="0" i="0" dirty="0">
                <a:solidFill>
                  <a:srgbClr val="464646"/>
                </a:solidFill>
                <a:effectLst/>
                <a:latin typeface="Segoe UI" panose="020B0502040204020203" pitchFamily="34" charset="0"/>
              </a:rPr>
              <a:t>Now, if you see here, we can have a very quick look to we will study this in detail later.</a:t>
            </a:r>
            <a:endParaRPr lang="en-GB" sz="2800" b="0" i="0" dirty="0">
              <a:solidFill>
                <a:srgbClr val="767676"/>
              </a:solidFill>
              <a:effectLst/>
              <a:latin typeface="Segoe UI" panose="020B0502040204020203" pitchFamily="34" charset="0"/>
            </a:endParaRPr>
          </a:p>
          <a:p>
            <a:pPr algn="l"/>
            <a:r>
              <a:rPr lang="en-GB" sz="2800" b="0" i="0" dirty="0">
                <a:solidFill>
                  <a:srgbClr val="464646"/>
                </a:solidFill>
                <a:effectLst/>
                <a:latin typeface="Segoe UI" panose="020B0502040204020203" pitchFamily="34" charset="0"/>
              </a:rPr>
              <a:t>So, for example, the rectangles are the entity types of employee.</a:t>
            </a:r>
          </a:p>
          <a:p>
            <a:pPr algn="r"/>
            <a:r>
              <a:rPr lang="en-GB" sz="2800" b="0" i="0" dirty="0">
                <a:solidFill>
                  <a:srgbClr val="464646"/>
                </a:solidFill>
                <a:effectLst/>
                <a:latin typeface="Segoe UI" panose="020B0502040204020203" pitchFamily="34" charset="0"/>
              </a:rPr>
              <a:t>5:22</a:t>
            </a:r>
          </a:p>
          <a:p>
            <a:pPr algn="l"/>
            <a:r>
              <a:rPr lang="en-GB" sz="2800" b="0" i="0" dirty="0">
                <a:solidFill>
                  <a:srgbClr val="464646"/>
                </a:solidFill>
                <a:effectLst/>
                <a:latin typeface="Segoe UI" panose="020B0502040204020203" pitchFamily="34" charset="0"/>
              </a:rPr>
              <a:t>And if you see the rectangle with two lines, the dependent is what is known as a weak entity time because it depends on the employee.</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5:27</a:t>
            </a:r>
          </a:p>
          <a:p>
            <a:pPr algn="l"/>
            <a:r>
              <a:rPr lang="en-GB" sz="2800" b="0" i="0" dirty="0">
                <a:solidFill>
                  <a:srgbClr val="464646"/>
                </a:solidFill>
                <a:effectLst/>
                <a:latin typeface="Segoe UI" panose="020B0502040204020203" pitchFamily="34" charset="0"/>
              </a:rPr>
              <a:t>If you take the employee out of the database, that particular instance of an employee,</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5:37</a:t>
            </a:r>
          </a:p>
          <a:p>
            <a:pPr algn="l"/>
            <a:r>
              <a:rPr lang="en-GB" sz="2800" b="0" i="0" dirty="0">
                <a:solidFill>
                  <a:srgbClr val="464646"/>
                </a:solidFill>
                <a:effectLst/>
                <a:latin typeface="Segoe UI" panose="020B0502040204020203" pitchFamily="34" charset="0"/>
              </a:rPr>
              <a:t>you have to also delete information about the dependent because there's no need to keep that.</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5:41</a:t>
            </a:r>
          </a:p>
          <a:p>
            <a:pPr algn="l"/>
            <a:r>
              <a:rPr lang="en-GB" sz="2800" b="0" i="0" dirty="0">
                <a:solidFill>
                  <a:srgbClr val="464646"/>
                </a:solidFill>
                <a:effectLst/>
                <a:latin typeface="Segoe UI" panose="020B0502040204020203" pitchFamily="34" charset="0"/>
              </a:rPr>
              <a:t>And if you see the supervision is a relationship that's presented as a diamond.</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5:48</a:t>
            </a:r>
          </a:p>
          <a:p>
            <a:pPr algn="l"/>
            <a:r>
              <a:rPr lang="en-GB" sz="2800" b="0" i="0" dirty="0">
                <a:solidFill>
                  <a:srgbClr val="464646"/>
                </a:solidFill>
                <a:effectLst/>
                <a:latin typeface="Segoe UI" panose="020B0502040204020203" pitchFamily="34" charset="0"/>
              </a:rPr>
              <a:t>And this is a unique relationship because it's between the one entity of employee and an employee who works for a department.</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5:53</a:t>
            </a:r>
          </a:p>
          <a:p>
            <a:pPr algn="l"/>
            <a:r>
              <a:rPr lang="en-GB" sz="2800" b="0" i="0" dirty="0">
                <a:solidFill>
                  <a:srgbClr val="464646"/>
                </a:solidFill>
                <a:effectLst/>
                <a:latin typeface="Segoe UI" panose="020B0502040204020203" pitchFamily="34" charset="0"/>
              </a:rPr>
              <a:t>And that's a one to many relationship between department and employee,</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6:06</a:t>
            </a:r>
          </a:p>
          <a:p>
            <a:pPr algn="l"/>
            <a:r>
              <a:rPr lang="en-GB" sz="2800" b="0" i="0" dirty="0">
                <a:solidFill>
                  <a:srgbClr val="464646"/>
                </a:solidFill>
                <a:effectLst/>
                <a:latin typeface="Segoe UI" panose="020B0502040204020203" pitchFamily="34" charset="0"/>
              </a:rPr>
              <a:t>so many employees could work for one department if Sea Department has a multi valued to build their locations and hold all the keys,</a:t>
            </a:r>
            <a:endParaRPr lang="en-GB" sz="2800" b="0" i="0" dirty="0">
              <a:solidFill>
                <a:srgbClr val="767676"/>
              </a:solidFill>
              <a:effectLst/>
              <a:latin typeface="Segoe UI" panose="020B0502040204020203" pitchFamily="34" charset="0"/>
            </a:endParaRPr>
          </a:p>
          <a:p>
            <a:pPr algn="r"/>
            <a:r>
              <a:rPr lang="en-GB" sz="2800" b="0" i="0" dirty="0">
                <a:solidFill>
                  <a:srgbClr val="464646"/>
                </a:solidFill>
                <a:effectLst/>
                <a:latin typeface="Segoe UI" panose="020B0502040204020203" pitchFamily="34" charset="0"/>
              </a:rPr>
              <a:t>6:11</a:t>
            </a:r>
          </a:p>
          <a:p>
            <a:pPr algn="l"/>
            <a:r>
              <a:rPr lang="en-GB" sz="2800" b="0" i="0" dirty="0">
                <a:solidFill>
                  <a:srgbClr val="464646"/>
                </a:solidFill>
                <a:effectLst/>
                <a:latin typeface="Segoe UI" panose="020B0502040204020203" pitchFamily="34" charset="0"/>
              </a:rPr>
              <a:t>all the sorry attributes that you see are underlined are basically the identifying attributes for those entity types.</a:t>
            </a:r>
          </a:p>
          <a:p>
            <a:pPr marL="355600" indent="-342900">
              <a:lnSpc>
                <a:spcPct val="100000"/>
              </a:lnSpc>
              <a:spcBef>
                <a:spcPts val="440"/>
              </a:spcBef>
              <a:buFont typeface="Wingdings"/>
              <a:buChar char=""/>
              <a:tabLst>
                <a:tab pos="354965" algn="l"/>
                <a:tab pos="355600" algn="l"/>
              </a:tabLst>
            </a:pPr>
            <a:endParaRPr lang="en-GB" sz="1800" dirty="0">
              <a:latin typeface="Arial"/>
              <a:cs typeface="Arial"/>
            </a:endParaRPr>
          </a:p>
          <a:p>
            <a:pPr marL="355600" indent="-342900">
              <a:lnSpc>
                <a:spcPct val="100000"/>
              </a:lnSpc>
              <a:spcBef>
                <a:spcPts val="440"/>
              </a:spcBef>
              <a:buFont typeface="Wingdings"/>
              <a:buChar char=""/>
              <a:tabLst>
                <a:tab pos="354965" algn="l"/>
                <a:tab pos="355600" algn="l"/>
              </a:tabLst>
            </a:pPr>
            <a:endParaRPr lang="en-GB" sz="1800" dirty="0">
              <a:latin typeface="Arial"/>
              <a:cs typeface="Arial"/>
            </a:endParaRPr>
          </a:p>
          <a:p>
            <a:pPr marL="355600" indent="-342900">
              <a:lnSpc>
                <a:spcPct val="100000"/>
              </a:lnSpc>
              <a:spcBef>
                <a:spcPts val="440"/>
              </a:spcBef>
              <a:buFont typeface="Wingdings"/>
              <a:buChar char=""/>
              <a:tabLst>
                <a:tab pos="354965" algn="l"/>
                <a:tab pos="355600" algn="l"/>
              </a:tabLst>
            </a:pPr>
            <a:r>
              <a:rPr lang="en-GB" sz="1800" dirty="0">
                <a:latin typeface="Arial"/>
                <a:cs typeface="Arial"/>
              </a:rPr>
              <a:t>An </a:t>
            </a:r>
            <a:r>
              <a:rPr lang="en-GB" sz="1800" b="1" dirty="0">
                <a:solidFill>
                  <a:srgbClr val="006FC0"/>
                </a:solidFill>
                <a:latin typeface="Arial"/>
                <a:cs typeface="Arial"/>
              </a:rPr>
              <a:t>E/R </a:t>
            </a:r>
            <a:r>
              <a:rPr lang="en-GB" sz="1800" b="1" spc="-5" dirty="0">
                <a:solidFill>
                  <a:srgbClr val="006FC0"/>
                </a:solidFill>
                <a:latin typeface="Arial"/>
                <a:cs typeface="Arial"/>
              </a:rPr>
              <a:t>diagram </a:t>
            </a:r>
            <a:r>
              <a:rPr lang="en-GB" sz="1800" dirty="0">
                <a:latin typeface="Arial"/>
                <a:cs typeface="Arial"/>
              </a:rPr>
              <a:t>is a </a:t>
            </a:r>
            <a:r>
              <a:rPr lang="en-GB" sz="1800" spc="-5" dirty="0">
                <a:latin typeface="Arial"/>
                <a:cs typeface="Arial"/>
              </a:rPr>
              <a:t>graph representing entity sets, attributes, and</a:t>
            </a:r>
            <a:r>
              <a:rPr lang="en-GB" sz="1800" spc="70" dirty="0">
                <a:latin typeface="Arial"/>
                <a:cs typeface="Arial"/>
              </a:rPr>
              <a:t> </a:t>
            </a:r>
            <a:r>
              <a:rPr lang="en-GB" sz="1800" spc="-5" dirty="0">
                <a:latin typeface="Arial"/>
                <a:cs typeface="Arial"/>
              </a:rPr>
              <a:t>relation-</a:t>
            </a:r>
            <a:endParaRPr lang="en-GB" sz="1800" dirty="0">
              <a:latin typeface="Arial"/>
              <a:cs typeface="Arial"/>
            </a:endParaRPr>
          </a:p>
          <a:p>
            <a:pPr marL="355600">
              <a:lnSpc>
                <a:spcPct val="100000"/>
              </a:lnSpc>
              <a:spcBef>
                <a:spcPts val="340"/>
              </a:spcBef>
            </a:pPr>
            <a:r>
              <a:rPr lang="en-GB" sz="1800" spc="-5" dirty="0">
                <a:latin typeface="Arial"/>
                <a:cs typeface="Arial"/>
              </a:rPr>
              <a:t>ships.</a:t>
            </a:r>
            <a:endParaRPr lang="en-GB" sz="1800" dirty="0">
              <a:latin typeface="Arial"/>
              <a:cs typeface="Arial"/>
            </a:endParaRPr>
          </a:p>
          <a:p>
            <a:pPr marL="355600" marR="132080" indent="-342900">
              <a:lnSpc>
                <a:spcPct val="116100"/>
              </a:lnSpc>
              <a:spcBef>
                <a:spcPts val="420"/>
              </a:spcBef>
              <a:buFont typeface="Wingdings"/>
              <a:buChar char=""/>
              <a:tabLst>
                <a:tab pos="354965" algn="l"/>
                <a:tab pos="355600" algn="l"/>
              </a:tabLst>
            </a:pPr>
            <a:r>
              <a:rPr lang="en-GB" sz="1800" spc="-5" dirty="0">
                <a:latin typeface="Arial"/>
                <a:cs typeface="Arial"/>
              </a:rPr>
              <a:t>Elements </a:t>
            </a:r>
            <a:r>
              <a:rPr lang="en-GB" sz="1800" dirty="0">
                <a:latin typeface="Arial"/>
                <a:cs typeface="Arial"/>
              </a:rPr>
              <a:t>of </a:t>
            </a:r>
            <a:r>
              <a:rPr lang="en-GB" sz="1800" spc="-5" dirty="0">
                <a:latin typeface="Arial"/>
                <a:cs typeface="Arial"/>
              </a:rPr>
              <a:t>each </a:t>
            </a:r>
            <a:r>
              <a:rPr lang="en-GB" sz="1800" dirty="0">
                <a:latin typeface="Arial"/>
                <a:cs typeface="Arial"/>
              </a:rPr>
              <a:t>of </a:t>
            </a:r>
            <a:r>
              <a:rPr lang="en-GB" sz="1800" spc="-5" dirty="0">
                <a:latin typeface="Arial"/>
                <a:cs typeface="Arial"/>
              </a:rPr>
              <a:t>these kinds are represented by nodes </a:t>
            </a:r>
            <a:r>
              <a:rPr lang="en-GB" sz="1800" dirty="0">
                <a:latin typeface="Arial"/>
                <a:cs typeface="Arial"/>
              </a:rPr>
              <a:t>of the </a:t>
            </a:r>
            <a:r>
              <a:rPr lang="en-GB" sz="1800" spc="-5" dirty="0">
                <a:latin typeface="Arial"/>
                <a:cs typeface="Arial"/>
              </a:rPr>
              <a:t>graph, and  </a:t>
            </a:r>
            <a:r>
              <a:rPr lang="en-GB" sz="1800" spc="-25" dirty="0">
                <a:latin typeface="Arial"/>
                <a:cs typeface="Arial"/>
              </a:rPr>
              <a:t>we </a:t>
            </a:r>
            <a:r>
              <a:rPr lang="en-GB" sz="1800" spc="-5" dirty="0">
                <a:latin typeface="Arial"/>
                <a:cs typeface="Arial"/>
              </a:rPr>
              <a:t>use a special shape </a:t>
            </a:r>
            <a:r>
              <a:rPr lang="en-GB" sz="1800" dirty="0">
                <a:latin typeface="Arial"/>
                <a:cs typeface="Arial"/>
              </a:rPr>
              <a:t>of </a:t>
            </a:r>
            <a:r>
              <a:rPr lang="en-GB" sz="1800" spc="-5" dirty="0">
                <a:latin typeface="Arial"/>
                <a:cs typeface="Arial"/>
              </a:rPr>
              <a:t>node </a:t>
            </a:r>
            <a:r>
              <a:rPr lang="en-GB" sz="1800" dirty="0">
                <a:latin typeface="Arial"/>
                <a:cs typeface="Arial"/>
              </a:rPr>
              <a:t>to </a:t>
            </a:r>
            <a:r>
              <a:rPr lang="en-GB" sz="1800" spc="-5" dirty="0">
                <a:latin typeface="Arial"/>
                <a:cs typeface="Arial"/>
              </a:rPr>
              <a:t>indicate the</a:t>
            </a:r>
            <a:r>
              <a:rPr lang="en-GB" sz="1800" spc="105" dirty="0">
                <a:latin typeface="Arial"/>
                <a:cs typeface="Arial"/>
              </a:rPr>
              <a:t> </a:t>
            </a:r>
            <a:r>
              <a:rPr lang="en-GB" sz="1800" spc="-5" dirty="0">
                <a:latin typeface="Arial"/>
                <a:cs typeface="Arial"/>
              </a:rPr>
              <a:t>kind.</a:t>
            </a:r>
            <a:endParaRPr lang="en-GB" sz="1800" dirty="0">
              <a:latin typeface="Arial"/>
              <a:cs typeface="Arial"/>
            </a:endParaRPr>
          </a:p>
          <a:p>
            <a:pPr marL="355600" marR="265430" indent="-342900">
              <a:lnSpc>
                <a:spcPct val="115599"/>
              </a:lnSpc>
              <a:spcBef>
                <a:spcPts val="430"/>
              </a:spcBef>
              <a:buFont typeface="Wingdings"/>
              <a:buChar char=""/>
              <a:tabLst>
                <a:tab pos="354965" algn="l"/>
                <a:tab pos="355600" algn="l"/>
              </a:tabLst>
            </a:pPr>
            <a:r>
              <a:rPr lang="en-GB" sz="1800" spc="5" dirty="0">
                <a:latin typeface="Arial"/>
                <a:cs typeface="Arial"/>
              </a:rPr>
              <a:t>To </a:t>
            </a:r>
            <a:r>
              <a:rPr lang="en-GB" sz="1800" spc="-5" dirty="0">
                <a:latin typeface="Arial"/>
                <a:cs typeface="Arial"/>
              </a:rPr>
              <a:t>represent relationships appropriate </a:t>
            </a:r>
            <a:r>
              <a:rPr lang="en-GB" sz="1800" dirty="0">
                <a:latin typeface="Arial"/>
                <a:cs typeface="Arial"/>
              </a:rPr>
              <a:t>for first-class </a:t>
            </a:r>
            <a:r>
              <a:rPr lang="en-GB" sz="1800" spc="-5" dirty="0">
                <a:latin typeface="Arial"/>
                <a:cs typeface="Arial"/>
              </a:rPr>
              <a:t>objects </a:t>
            </a:r>
            <a:r>
              <a:rPr lang="en-GB" sz="1800" spc="-25" dirty="0">
                <a:latin typeface="Arial"/>
                <a:cs typeface="Arial"/>
              </a:rPr>
              <a:t>we </a:t>
            </a:r>
            <a:r>
              <a:rPr lang="en-GB" sz="1800" spc="-5" dirty="0">
                <a:latin typeface="Arial"/>
                <a:cs typeface="Arial"/>
              </a:rPr>
              <a:t>use Chen's  notation </a:t>
            </a:r>
            <a:r>
              <a:rPr lang="en-GB" sz="1800" dirty="0">
                <a:latin typeface="Arial"/>
                <a:cs typeface="Arial"/>
              </a:rPr>
              <a:t>for </a:t>
            </a:r>
            <a:r>
              <a:rPr lang="en-GB" sz="1800" spc="-5" dirty="0">
                <a:latin typeface="Arial"/>
                <a:cs typeface="Arial"/>
              </a:rPr>
              <a:t>entity–relationship</a:t>
            </a:r>
            <a:r>
              <a:rPr lang="en-GB" sz="1800" spc="55" dirty="0">
                <a:latin typeface="Arial"/>
                <a:cs typeface="Arial"/>
              </a:rPr>
              <a:t> </a:t>
            </a:r>
            <a:r>
              <a:rPr lang="en-GB" sz="1800" spc="-5" dirty="0" err="1">
                <a:latin typeface="Arial"/>
                <a:cs typeface="Arial"/>
              </a:rPr>
              <a:t>modeling</a:t>
            </a:r>
            <a:r>
              <a:rPr lang="en-GB" sz="1800" spc="-5" dirty="0">
                <a:latin typeface="Arial"/>
                <a:cs typeface="Arial"/>
              </a:rPr>
              <a:t>:</a:t>
            </a:r>
            <a:endParaRPr lang="en-GB" sz="1800" dirty="0">
              <a:latin typeface="Arial"/>
              <a:cs typeface="Arial"/>
            </a:endParaRPr>
          </a:p>
          <a:p>
            <a:pPr marL="756285" lvl="1" indent="-287020">
              <a:lnSpc>
                <a:spcPct val="100000"/>
              </a:lnSpc>
              <a:spcBef>
                <a:spcPts val="935"/>
              </a:spcBef>
              <a:buFont typeface="Wingdings"/>
              <a:buChar char=""/>
              <a:tabLst>
                <a:tab pos="756285" algn="l"/>
                <a:tab pos="756920" algn="l"/>
              </a:tabLst>
            </a:pPr>
            <a:r>
              <a:rPr lang="en-GB" sz="1600" b="1" spc="-5" dirty="0">
                <a:solidFill>
                  <a:srgbClr val="006FC0"/>
                </a:solidFill>
                <a:latin typeface="Arial"/>
                <a:cs typeface="Arial"/>
              </a:rPr>
              <a:t>Entity sets </a:t>
            </a:r>
            <a:r>
              <a:rPr lang="en-GB" sz="1600" spc="-5" dirty="0">
                <a:latin typeface="Arial"/>
                <a:cs typeface="Arial"/>
              </a:rPr>
              <a:t>are represented by</a:t>
            </a:r>
            <a:r>
              <a:rPr lang="en-GB" sz="1600" spc="90" dirty="0">
                <a:latin typeface="Arial"/>
                <a:cs typeface="Arial"/>
              </a:rPr>
              <a:t> </a:t>
            </a:r>
            <a:r>
              <a:rPr lang="en-GB" sz="1600" b="1" spc="-5" dirty="0">
                <a:solidFill>
                  <a:srgbClr val="006FC0"/>
                </a:solidFill>
                <a:latin typeface="Arial"/>
                <a:cs typeface="Arial"/>
              </a:rPr>
              <a:t>rectangles</a:t>
            </a:r>
            <a:r>
              <a:rPr lang="en-GB" sz="1600" spc="-5" dirty="0">
                <a:latin typeface="Arial"/>
                <a:cs typeface="Arial"/>
              </a:rPr>
              <a:t>.</a:t>
            </a:r>
            <a:endParaRPr lang="en-GB" sz="1600" dirty="0">
              <a:latin typeface="Arial"/>
              <a:cs typeface="Arial"/>
            </a:endParaRPr>
          </a:p>
          <a:p>
            <a:pPr marL="756285" lvl="1" indent="-287020">
              <a:lnSpc>
                <a:spcPct val="100000"/>
              </a:lnSpc>
              <a:spcBef>
                <a:spcPts val="960"/>
              </a:spcBef>
              <a:buFont typeface="Wingdings"/>
              <a:buChar char=""/>
              <a:tabLst>
                <a:tab pos="756285" algn="l"/>
                <a:tab pos="756920" algn="l"/>
              </a:tabLst>
            </a:pPr>
            <a:r>
              <a:rPr lang="en-GB" sz="1600" b="1" spc="-10" dirty="0">
                <a:solidFill>
                  <a:srgbClr val="FF5500"/>
                </a:solidFill>
                <a:latin typeface="Arial"/>
                <a:cs typeface="Arial"/>
              </a:rPr>
              <a:t>Attributes </a:t>
            </a:r>
            <a:r>
              <a:rPr lang="en-GB" sz="1600" spc="-5" dirty="0">
                <a:latin typeface="Arial"/>
                <a:cs typeface="Arial"/>
              </a:rPr>
              <a:t>are represented by</a:t>
            </a:r>
            <a:r>
              <a:rPr lang="en-GB" sz="1600" spc="125" dirty="0">
                <a:latin typeface="Arial"/>
                <a:cs typeface="Arial"/>
              </a:rPr>
              <a:t> </a:t>
            </a:r>
            <a:r>
              <a:rPr lang="en-GB" sz="1600" b="1" spc="-10" dirty="0">
                <a:solidFill>
                  <a:srgbClr val="FF5500"/>
                </a:solidFill>
                <a:latin typeface="Arial"/>
                <a:cs typeface="Arial"/>
              </a:rPr>
              <a:t>ovals</a:t>
            </a:r>
            <a:r>
              <a:rPr lang="en-GB" sz="1600" spc="-10" dirty="0">
                <a:latin typeface="Arial"/>
                <a:cs typeface="Arial"/>
              </a:rPr>
              <a:t>.</a:t>
            </a:r>
            <a:endParaRPr lang="en-GB" sz="1600" dirty="0">
              <a:latin typeface="Arial"/>
              <a:cs typeface="Arial"/>
            </a:endParaRPr>
          </a:p>
          <a:p>
            <a:pPr marL="756285" lvl="1" indent="-287020">
              <a:lnSpc>
                <a:spcPct val="100000"/>
              </a:lnSpc>
              <a:spcBef>
                <a:spcPts val="960"/>
              </a:spcBef>
              <a:buFont typeface="Wingdings"/>
              <a:buChar char=""/>
              <a:tabLst>
                <a:tab pos="756285" algn="l"/>
                <a:tab pos="756920" algn="l"/>
              </a:tabLst>
            </a:pPr>
            <a:r>
              <a:rPr lang="en-GB" sz="1600" b="1" spc="-5" dirty="0">
                <a:solidFill>
                  <a:srgbClr val="3B8B92"/>
                </a:solidFill>
                <a:latin typeface="Arial"/>
                <a:cs typeface="Arial"/>
              </a:rPr>
              <a:t>Relationships </a:t>
            </a:r>
            <a:r>
              <a:rPr lang="en-GB" sz="1600" spc="-5" dirty="0">
                <a:latin typeface="Arial"/>
                <a:cs typeface="Arial"/>
              </a:rPr>
              <a:t>are represented by</a:t>
            </a:r>
            <a:r>
              <a:rPr lang="en-GB" sz="1600" spc="85" dirty="0">
                <a:latin typeface="Arial"/>
                <a:cs typeface="Arial"/>
              </a:rPr>
              <a:t> </a:t>
            </a:r>
            <a:r>
              <a:rPr lang="en-GB" sz="1600" b="1" spc="-5" dirty="0">
                <a:solidFill>
                  <a:srgbClr val="3B8B92"/>
                </a:solidFill>
                <a:latin typeface="Arial"/>
                <a:cs typeface="Arial"/>
              </a:rPr>
              <a:t>diamonds</a:t>
            </a:r>
            <a:r>
              <a:rPr lang="en-GB" sz="1600" spc="-5" dirty="0">
                <a:latin typeface="Arial"/>
                <a:cs typeface="Arial"/>
              </a:rPr>
              <a:t>.</a:t>
            </a:r>
            <a:endParaRPr lang="en-GB" sz="1600" dirty="0">
              <a:latin typeface="Arial"/>
              <a:cs typeface="Arial"/>
            </a:endParaRPr>
          </a:p>
          <a:p>
            <a:pPr marL="355600" marR="5080" indent="-342900">
              <a:lnSpc>
                <a:spcPct val="115599"/>
              </a:lnSpc>
              <a:spcBef>
                <a:spcPts val="484"/>
              </a:spcBef>
              <a:buFont typeface="Wingdings"/>
              <a:buChar char=""/>
              <a:tabLst>
                <a:tab pos="354965" algn="l"/>
                <a:tab pos="355600" algn="l"/>
              </a:tabLst>
            </a:pPr>
            <a:r>
              <a:rPr lang="en-GB" sz="1800" spc="-5" dirty="0">
                <a:latin typeface="Arial"/>
                <a:cs typeface="Arial"/>
              </a:rPr>
              <a:t>Edges connect an entity </a:t>
            </a:r>
            <a:r>
              <a:rPr lang="en-GB" sz="1800" dirty="0">
                <a:latin typeface="Arial"/>
                <a:cs typeface="Arial"/>
              </a:rPr>
              <a:t>set to its </a:t>
            </a:r>
            <a:r>
              <a:rPr lang="en-GB" sz="1800" spc="-5" dirty="0">
                <a:latin typeface="Arial"/>
                <a:cs typeface="Arial"/>
              </a:rPr>
              <a:t>attributes and also connect a relationship </a:t>
            </a:r>
            <a:r>
              <a:rPr lang="en-GB" sz="1800" dirty="0">
                <a:latin typeface="Arial"/>
                <a:cs typeface="Arial"/>
              </a:rPr>
              <a:t>to  its </a:t>
            </a:r>
            <a:r>
              <a:rPr lang="en-GB" sz="1800" spc="-5" dirty="0">
                <a:latin typeface="Arial"/>
                <a:cs typeface="Arial"/>
              </a:rPr>
              <a:t>entity</a:t>
            </a:r>
            <a:r>
              <a:rPr lang="en-GB" sz="1800" dirty="0">
                <a:latin typeface="Arial"/>
                <a:cs typeface="Arial"/>
              </a:rPr>
              <a:t> sets.</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40</a:t>
            </a:fld>
            <a:endParaRPr lang="en-GB"/>
          </a:p>
        </p:txBody>
      </p:sp>
    </p:spTree>
    <p:extLst>
      <p:ext uri="{BB962C8B-B14F-4D97-AF65-F5344CB8AC3E}">
        <p14:creationId xmlns:p14="http://schemas.microsoft.com/office/powerpoint/2010/main" val="1952831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01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endParaRPr lang="en-GB" b="0" i="0" dirty="0">
              <a:solidFill>
                <a:srgbClr val="464646"/>
              </a:solidFill>
              <a:effectLst/>
              <a:latin typeface="Segoe UI" panose="020B0502040204020203" pitchFamily="34" charset="0"/>
            </a:endParaRPr>
          </a:p>
          <a:p>
            <a:pPr algn="l"/>
            <a:endParaRPr lang="en-GB" b="0" i="0" dirty="0">
              <a:solidFill>
                <a:srgbClr val="464646"/>
              </a:solidFill>
              <a:effectLst/>
              <a:latin typeface="Segoe UI" panose="020B0502040204020203" pitchFamily="34" charset="0"/>
            </a:endParaRP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sz="2000" b="0" i="0" dirty="0">
                <a:solidFill>
                  <a:srgbClr val="464646"/>
                </a:solidFill>
                <a:effectLst/>
                <a:latin typeface="Segoe UI" panose="020B0502040204020203" pitchFamily="34" charset="0"/>
              </a:rPr>
              <a:t>Now, Escadrille is a declarative language which has been specially designed for relational databases.</a:t>
            </a:r>
          </a:p>
          <a:p>
            <a:pPr algn="r"/>
            <a:r>
              <a:rPr lang="en-GB" sz="2000" b="0" i="0" dirty="0">
                <a:solidFill>
                  <a:srgbClr val="464646"/>
                </a:solidFill>
                <a:effectLst/>
                <a:latin typeface="Segoe UI" panose="020B0502040204020203" pitchFamily="34" charset="0"/>
              </a:rPr>
              <a:t>0:32</a:t>
            </a:r>
          </a:p>
          <a:p>
            <a:pPr algn="l"/>
            <a:r>
              <a:rPr lang="en-GB" sz="2000" b="0" i="0" dirty="0">
                <a:solidFill>
                  <a:srgbClr val="464646"/>
                </a:solidFill>
                <a:effectLst/>
                <a:latin typeface="Segoe UI" panose="020B0502040204020203" pitchFamily="34" charset="0"/>
              </a:rPr>
              <a:t>Now a declarative language </a:t>
            </a:r>
            <a:r>
              <a:rPr lang="en-GB" sz="2000" b="1" i="0" dirty="0">
                <a:solidFill>
                  <a:srgbClr val="464646"/>
                </a:solidFill>
                <a:effectLst/>
                <a:latin typeface="Segoe UI" panose="020B0502040204020203" pitchFamily="34" charset="0"/>
              </a:rPr>
              <a:t>expresses the logic of a computation, but not the control flow.</a:t>
            </a:r>
            <a:endParaRPr lang="en-GB" sz="2000" b="1" i="0" dirty="0">
              <a:solidFill>
                <a:srgbClr val="767676"/>
              </a:solidFill>
              <a:effectLst/>
              <a:latin typeface="Segoe UI" panose="020B0502040204020203" pitchFamily="34" charset="0"/>
            </a:endParaRPr>
          </a:p>
          <a:p>
            <a:pPr algn="l"/>
            <a:r>
              <a:rPr lang="en-GB" sz="2000" b="1" i="0" dirty="0">
                <a:solidFill>
                  <a:srgbClr val="464646"/>
                </a:solidFill>
                <a:effectLst/>
                <a:latin typeface="Segoe UI" panose="020B0502040204020203" pitchFamily="34" charset="0"/>
              </a:rPr>
              <a:t>For example, you can specify what you want out of the database, but not how to get the data out.</a:t>
            </a:r>
            <a:endParaRPr lang="en-GB" sz="2000" b="1" i="0" dirty="0">
              <a:solidFill>
                <a:srgbClr val="767676"/>
              </a:solidFill>
              <a:effectLst/>
              <a:latin typeface="Segoe UI" panose="020B0502040204020203" pitchFamily="34" charset="0"/>
            </a:endParaRPr>
          </a:p>
          <a:p>
            <a:pPr algn="r"/>
            <a:r>
              <a:rPr lang="en-GB" sz="2000" b="0" i="0" dirty="0">
                <a:solidFill>
                  <a:srgbClr val="464646"/>
                </a:solidFill>
                <a:effectLst/>
                <a:latin typeface="Segoe UI" panose="020B0502040204020203" pitchFamily="34" charset="0"/>
              </a:rPr>
              <a:t>0:45</a:t>
            </a:r>
          </a:p>
          <a:p>
            <a:pPr algn="l"/>
            <a:r>
              <a:rPr lang="en-GB" sz="2000" b="0" i="0" dirty="0">
                <a:solidFill>
                  <a:srgbClr val="464646"/>
                </a:solidFill>
                <a:effectLst/>
                <a:latin typeface="Segoe UI" panose="020B0502040204020203" pitchFamily="34" charset="0"/>
              </a:rPr>
              <a:t>It was originally developed in the mid 70s by IBM to support the relational model.</a:t>
            </a:r>
            <a:endParaRPr lang="en-GB" sz="2000" b="0" i="0" dirty="0">
              <a:solidFill>
                <a:srgbClr val="767676"/>
              </a:solidFill>
              <a:effectLst/>
              <a:latin typeface="Segoe UI" panose="020B0502040204020203" pitchFamily="34" charset="0"/>
            </a:endParaRPr>
          </a:p>
          <a:p>
            <a:pPr algn="r"/>
            <a:r>
              <a:rPr lang="en-GB" sz="2000" b="0" i="0" dirty="0">
                <a:solidFill>
                  <a:srgbClr val="464646"/>
                </a:solidFill>
                <a:effectLst/>
                <a:latin typeface="Segoe UI" panose="020B0502040204020203" pitchFamily="34" charset="0"/>
              </a:rPr>
              <a:t>0:54</a:t>
            </a:r>
          </a:p>
          <a:p>
            <a:pPr algn="l"/>
            <a:r>
              <a:rPr lang="en-GB" sz="2000" b="0" i="0" dirty="0">
                <a:solidFill>
                  <a:srgbClr val="464646"/>
                </a:solidFill>
                <a:effectLst/>
                <a:latin typeface="Segoe UI" panose="020B0502040204020203" pitchFamily="34" charset="0"/>
              </a:rPr>
              <a:t>So it has got the foundation of the relational algebra and calculus.</a:t>
            </a:r>
          </a:p>
          <a:p>
            <a:pPr algn="l"/>
            <a:r>
              <a:rPr lang="en-GB" sz="2000" b="0" i="0" dirty="0">
                <a:solidFill>
                  <a:srgbClr val="464646"/>
                </a:solidFill>
                <a:effectLst/>
                <a:latin typeface="Segoe UI" panose="020B0502040204020203" pitchFamily="34" charset="0"/>
              </a:rPr>
              <a:t>Now, school is supported by most commercial, a relational database management systems, which are basically a billion dollar market,</a:t>
            </a:r>
          </a:p>
          <a:p>
            <a:pPr algn="r"/>
            <a:r>
              <a:rPr lang="en-GB" sz="2000" b="0" i="0" dirty="0">
                <a:solidFill>
                  <a:srgbClr val="464646"/>
                </a:solidFill>
                <a:effectLst/>
                <a:latin typeface="Segoe UI" panose="020B0502040204020203" pitchFamily="34" charset="0"/>
              </a:rPr>
              <a:t>1:10</a:t>
            </a:r>
          </a:p>
          <a:p>
            <a:pPr algn="l"/>
            <a:r>
              <a:rPr lang="en-GB" sz="2000" b="0" i="0" dirty="0">
                <a:solidFill>
                  <a:srgbClr val="464646"/>
                </a:solidFill>
                <a:effectLst/>
                <a:latin typeface="Segoe UI" panose="020B0502040204020203" pitchFamily="34" charset="0"/>
              </a:rPr>
              <a:t>and </a:t>
            </a:r>
            <a:r>
              <a:rPr lang="en-GB" sz="2000" b="0" i="0" dirty="0" err="1">
                <a:solidFill>
                  <a:srgbClr val="464646"/>
                </a:solidFill>
                <a:effectLst/>
                <a:latin typeface="Segoe UI" panose="020B0502040204020203" pitchFamily="34" charset="0"/>
              </a:rPr>
              <a:t>Eskil</a:t>
            </a:r>
            <a:r>
              <a:rPr lang="en-GB" sz="2000" b="0" i="0" dirty="0">
                <a:solidFill>
                  <a:srgbClr val="464646"/>
                </a:solidFill>
                <a:effectLst/>
                <a:latin typeface="Segoe UI" panose="020B0502040204020203" pitchFamily="34" charset="0"/>
              </a:rPr>
              <a:t> has been standardised by the American National Standards Institute and also by the International Standards Organisation in the mid 80s,</a:t>
            </a:r>
          </a:p>
          <a:p>
            <a:pPr algn="l"/>
            <a:r>
              <a:rPr lang="en-GB" sz="2000" b="0" i="0" dirty="0">
                <a:solidFill>
                  <a:srgbClr val="464646"/>
                </a:solidFill>
                <a:effectLst/>
                <a:latin typeface="Segoe UI" panose="020B0502040204020203" pitchFamily="34" charset="0"/>
              </a:rPr>
              <a:t>saying that, however, most of the database vendors do tend to have their own flavours of escarole and don't strictly follow the standards.</a:t>
            </a:r>
          </a:p>
          <a:p>
            <a:pPr algn="l"/>
            <a:r>
              <a:rPr lang="en-GB" sz="2000" b="0" i="0" dirty="0">
                <a:solidFill>
                  <a:srgbClr val="464646"/>
                </a:solidFill>
                <a:effectLst/>
                <a:latin typeface="Segoe UI" panose="020B0502040204020203" pitchFamily="34" charset="0"/>
              </a:rPr>
              <a:t>And many have developed their own extension’s.</a:t>
            </a:r>
          </a:p>
          <a:p>
            <a:pPr algn="l"/>
            <a:r>
              <a:rPr lang="en-GB" sz="2000" b="0" i="0" dirty="0">
                <a:solidFill>
                  <a:srgbClr val="464646"/>
                </a:solidFill>
                <a:effectLst/>
                <a:latin typeface="Segoe UI" panose="020B0502040204020203" pitchFamily="34" charset="0"/>
              </a:rPr>
              <a:t>Now school provides commands that allow users to define the database.</a:t>
            </a:r>
          </a:p>
          <a:p>
            <a:pPr algn="r"/>
            <a:r>
              <a:rPr lang="en-GB" sz="2000" b="0" i="0" dirty="0">
                <a:solidFill>
                  <a:srgbClr val="464646"/>
                </a:solidFill>
                <a:effectLst/>
                <a:latin typeface="Segoe UI" panose="020B0502040204020203" pitchFamily="34" charset="0"/>
              </a:rPr>
              <a:t>1:42</a:t>
            </a:r>
          </a:p>
          <a:p>
            <a:pPr algn="l"/>
            <a:r>
              <a:rPr lang="en-GB" sz="2000" b="0" i="0" dirty="0">
                <a:solidFill>
                  <a:srgbClr val="464646"/>
                </a:solidFill>
                <a:effectLst/>
                <a:latin typeface="Segoe UI" panose="020B0502040204020203" pitchFamily="34" charset="0"/>
              </a:rPr>
              <a:t>Tables and structures is known as the </a:t>
            </a:r>
            <a:r>
              <a:rPr lang="en-GB" sz="2000" b="0" i="0" dirty="0" err="1">
                <a:solidFill>
                  <a:srgbClr val="464646"/>
                </a:solidFill>
                <a:effectLst/>
                <a:latin typeface="Segoe UI" panose="020B0502040204020203" pitchFamily="34" charset="0"/>
              </a:rPr>
              <a:t>detat</a:t>
            </a:r>
            <a:r>
              <a:rPr lang="en-GB" sz="2000" b="0" i="0" dirty="0">
                <a:solidFill>
                  <a:srgbClr val="464646"/>
                </a:solidFill>
                <a:effectLst/>
                <a:latin typeface="Segoe UI" panose="020B0502040204020203" pitchFamily="34" charset="0"/>
              </a:rPr>
              <a:t> definition language abbreviated to a DDL.</a:t>
            </a:r>
          </a:p>
          <a:p>
            <a:pPr algn="l"/>
            <a:r>
              <a:rPr lang="en-GB" sz="2000" b="0" i="0" dirty="0">
                <a:solidFill>
                  <a:srgbClr val="464646"/>
                </a:solidFill>
                <a:effectLst/>
                <a:latin typeface="Segoe UI" panose="020B0502040204020203" pitchFamily="34" charset="0"/>
              </a:rPr>
              <a:t>And it also allows you to query and update the database, which is done through the data manipulation language, which is abbreviated to death metal.</a:t>
            </a:r>
          </a:p>
          <a:p>
            <a:pPr marL="756285" marR="62865" lvl="1" indent="-287020">
              <a:lnSpc>
                <a:spcPct val="100000"/>
              </a:lnSpc>
              <a:spcBef>
                <a:spcPts val="484"/>
              </a:spcBef>
              <a:buFont typeface="Wingdings"/>
              <a:buChar char=""/>
              <a:tabLst>
                <a:tab pos="756285" algn="l"/>
                <a:tab pos="756920" algn="l"/>
              </a:tabLst>
            </a:pPr>
            <a:endParaRPr lang="en-GB" sz="2000" dirty="0">
              <a:latin typeface="Arial"/>
              <a:cs typeface="Arial"/>
            </a:endParaRPr>
          </a:p>
          <a:p>
            <a:pPr marL="756285" marR="62865" lvl="1" indent="-287020">
              <a:lnSpc>
                <a:spcPct val="100000"/>
              </a:lnSpc>
              <a:spcBef>
                <a:spcPts val="484"/>
              </a:spcBef>
              <a:buFont typeface="Wingdings"/>
              <a:buChar char=""/>
              <a:tabLst>
                <a:tab pos="756285" algn="l"/>
                <a:tab pos="756920" algn="l"/>
              </a:tabLst>
            </a:pPr>
            <a:endParaRPr lang="en-GB" sz="2000" dirty="0">
              <a:latin typeface="Arial"/>
              <a:cs typeface="Arial"/>
            </a:endParaRPr>
          </a:p>
          <a:p>
            <a:pPr marL="756285" marR="62865" lvl="1" indent="-287020">
              <a:lnSpc>
                <a:spcPct val="100000"/>
              </a:lnSpc>
              <a:spcBef>
                <a:spcPts val="484"/>
              </a:spcBef>
              <a:buFont typeface="Wingdings"/>
              <a:buChar char=""/>
              <a:tabLst>
                <a:tab pos="756285" algn="l"/>
                <a:tab pos="756920" algn="l"/>
              </a:tabLst>
            </a:pPr>
            <a:r>
              <a:rPr lang="en-GB" sz="2000" dirty="0">
                <a:latin typeface="Arial"/>
                <a:cs typeface="Arial"/>
              </a:rPr>
              <a:t>To build a database and load it with data</a:t>
            </a:r>
          </a:p>
          <a:p>
            <a:pPr marL="756285" marR="62865" lvl="1" indent="-287020">
              <a:lnSpc>
                <a:spcPct val="100000"/>
              </a:lnSpc>
              <a:spcBef>
                <a:spcPts val="484"/>
              </a:spcBef>
              <a:buFont typeface="Wingdings"/>
              <a:buChar char=""/>
              <a:tabLst>
                <a:tab pos="756285" algn="l"/>
                <a:tab pos="756920" algn="l"/>
              </a:tabLst>
            </a:pPr>
            <a:r>
              <a:rPr lang="en-GB" sz="2000" dirty="0">
                <a:latin typeface="Arial"/>
                <a:cs typeface="Arial"/>
              </a:rPr>
              <a:t>declarative language – a paradigm that expresses the logic of</a:t>
            </a:r>
            <a:r>
              <a:rPr lang="en-GB" sz="2000" spc="-200" dirty="0">
                <a:latin typeface="Arial"/>
                <a:cs typeface="Arial"/>
              </a:rPr>
              <a:t> </a:t>
            </a:r>
            <a:r>
              <a:rPr lang="en-GB" sz="2000" dirty="0">
                <a:latin typeface="Arial"/>
                <a:cs typeface="Arial"/>
              </a:rPr>
              <a:t>a  computation </a:t>
            </a:r>
            <a:r>
              <a:rPr lang="en-GB" sz="2000" dirty="0">
                <a:solidFill>
                  <a:srgbClr val="006FC0"/>
                </a:solidFill>
                <a:latin typeface="Arial"/>
                <a:cs typeface="Arial"/>
              </a:rPr>
              <a:t>without describing its control</a:t>
            </a:r>
            <a:r>
              <a:rPr lang="en-GB" sz="2000" spc="-130" dirty="0">
                <a:solidFill>
                  <a:srgbClr val="006FC0"/>
                </a:solidFill>
                <a:latin typeface="Arial"/>
                <a:cs typeface="Arial"/>
              </a:rPr>
              <a:t> </a:t>
            </a:r>
            <a:r>
              <a:rPr lang="en-GB" sz="2000" dirty="0">
                <a:solidFill>
                  <a:srgbClr val="006FC0"/>
                </a:solidFill>
                <a:latin typeface="Arial"/>
                <a:cs typeface="Arial"/>
              </a:rPr>
              <a:t>flow</a:t>
            </a:r>
            <a:r>
              <a:rPr lang="en-GB" sz="2000" dirty="0">
                <a:latin typeface="Arial"/>
                <a:cs typeface="Arial"/>
              </a:rPr>
              <a:t>.</a:t>
            </a:r>
          </a:p>
          <a:p>
            <a:pPr marL="756285" lvl="1" indent="-287020">
              <a:lnSpc>
                <a:spcPct val="100000"/>
              </a:lnSpc>
              <a:spcBef>
                <a:spcPts val="480"/>
              </a:spcBef>
              <a:buFont typeface="Wingdings"/>
              <a:buChar char=""/>
              <a:tabLst>
                <a:tab pos="756285" algn="l"/>
                <a:tab pos="756920" algn="l"/>
              </a:tabLst>
            </a:pPr>
            <a:r>
              <a:rPr lang="en-GB" sz="2000" dirty="0">
                <a:latin typeface="Arial"/>
                <a:cs typeface="Arial"/>
              </a:rPr>
              <a:t>just declares </a:t>
            </a:r>
            <a:r>
              <a:rPr lang="en-GB" sz="2000" b="1" u="sng" spc="5" dirty="0">
                <a:uFill>
                  <a:solidFill>
                    <a:srgbClr val="000000"/>
                  </a:solidFill>
                </a:uFill>
                <a:latin typeface="Arial"/>
                <a:cs typeface="Arial"/>
              </a:rPr>
              <a:t>what</a:t>
            </a:r>
            <a:r>
              <a:rPr lang="en-GB" sz="2000" b="1" spc="5" dirty="0">
                <a:latin typeface="Arial"/>
                <a:cs typeface="Arial"/>
              </a:rPr>
              <a:t> </a:t>
            </a:r>
            <a:r>
              <a:rPr lang="en-GB" sz="2000" dirty="0">
                <a:latin typeface="Arial"/>
                <a:cs typeface="Arial"/>
              </a:rPr>
              <a:t>to achieve, but </a:t>
            </a:r>
            <a:r>
              <a:rPr lang="en-GB" sz="2000" b="1" u="sng" dirty="0">
                <a:uFill>
                  <a:solidFill>
                    <a:srgbClr val="000000"/>
                  </a:solidFill>
                </a:uFill>
                <a:latin typeface="Arial"/>
                <a:cs typeface="Arial"/>
              </a:rPr>
              <a:t>not </a:t>
            </a:r>
            <a:r>
              <a:rPr lang="en-GB" sz="2000" b="1" u="sng" spc="-5" dirty="0">
                <a:uFill>
                  <a:solidFill>
                    <a:srgbClr val="000000"/>
                  </a:solidFill>
                </a:uFill>
                <a:latin typeface="Arial"/>
                <a:cs typeface="Arial"/>
              </a:rPr>
              <a:t>how</a:t>
            </a:r>
            <a:r>
              <a:rPr lang="en-GB" sz="2000" b="1" spc="-5" dirty="0">
                <a:latin typeface="Arial"/>
                <a:cs typeface="Arial"/>
              </a:rPr>
              <a:t> </a:t>
            </a:r>
            <a:r>
              <a:rPr lang="en-GB" sz="2000" dirty="0">
                <a:latin typeface="Arial"/>
                <a:cs typeface="Arial"/>
              </a:rPr>
              <a:t>to do</a:t>
            </a:r>
            <a:r>
              <a:rPr lang="en-GB" sz="2000" spc="-210" dirty="0">
                <a:latin typeface="Arial"/>
                <a:cs typeface="Arial"/>
              </a:rPr>
              <a:t> </a:t>
            </a:r>
            <a:r>
              <a:rPr lang="en-GB" sz="2000" spc="-5" dirty="0">
                <a:latin typeface="Arial"/>
                <a:cs typeface="Arial"/>
              </a:rPr>
              <a:t>it.</a:t>
            </a:r>
          </a:p>
          <a:p>
            <a:pPr marL="756285" lvl="1" indent="-287020">
              <a:lnSpc>
                <a:spcPct val="100000"/>
              </a:lnSpc>
              <a:spcBef>
                <a:spcPts val="480"/>
              </a:spcBef>
              <a:buFont typeface="Wingdings"/>
              <a:buChar char=""/>
              <a:tabLst>
                <a:tab pos="756285" algn="l"/>
                <a:tab pos="756920" algn="l"/>
              </a:tabLst>
            </a:pPr>
            <a:r>
              <a:rPr lang="en-GB" sz="1200" b="1" i="0" kern="1200" dirty="0">
                <a:solidFill>
                  <a:schemeClr val="tx1"/>
                </a:solidFill>
                <a:effectLst/>
                <a:latin typeface="+mn-lt"/>
                <a:ea typeface="+mn-ea"/>
                <a:cs typeface="+mn-cs"/>
              </a:rPr>
              <a:t>SQL</a:t>
            </a:r>
            <a:r>
              <a:rPr lang="en-GB" sz="1200" b="0" i="0" kern="1200" dirty="0">
                <a:solidFill>
                  <a:schemeClr val="tx1"/>
                </a:solidFill>
                <a:effectLst/>
                <a:latin typeface="+mn-lt"/>
                <a:ea typeface="+mn-ea"/>
                <a:cs typeface="+mn-cs"/>
              </a:rPr>
              <a:t> became a </a:t>
            </a:r>
            <a:r>
              <a:rPr lang="en-GB" sz="1200" b="1" i="0" kern="1200" dirty="0">
                <a:solidFill>
                  <a:schemeClr val="tx1"/>
                </a:solidFill>
                <a:effectLst/>
                <a:latin typeface="+mn-lt"/>
                <a:ea typeface="+mn-ea"/>
                <a:cs typeface="+mn-cs"/>
              </a:rPr>
              <a:t>standard</a:t>
            </a:r>
            <a:r>
              <a:rPr lang="en-GB" sz="1200" b="0" i="0" kern="1200" dirty="0">
                <a:solidFill>
                  <a:schemeClr val="tx1"/>
                </a:solidFill>
                <a:effectLst/>
                <a:latin typeface="+mn-lt"/>
                <a:ea typeface="+mn-ea"/>
                <a:cs typeface="+mn-cs"/>
              </a:rPr>
              <a:t> of the American National </a:t>
            </a:r>
            <a:r>
              <a:rPr lang="en-GB" sz="1200" b="1" i="0" kern="1200" dirty="0">
                <a:solidFill>
                  <a:schemeClr val="tx1"/>
                </a:solidFill>
                <a:effectLst/>
                <a:latin typeface="+mn-lt"/>
                <a:ea typeface="+mn-ea"/>
                <a:cs typeface="+mn-cs"/>
              </a:rPr>
              <a:t>Standards</a:t>
            </a:r>
            <a:r>
              <a:rPr lang="en-GB" sz="1200" b="0" i="0" kern="1200" dirty="0">
                <a:solidFill>
                  <a:schemeClr val="tx1"/>
                </a:solidFill>
                <a:effectLst/>
                <a:latin typeface="+mn-lt"/>
                <a:ea typeface="+mn-ea"/>
                <a:cs typeface="+mn-cs"/>
              </a:rPr>
              <a:t> Institute (</a:t>
            </a:r>
            <a:r>
              <a:rPr lang="en-GB" sz="1200" b="1" i="0" kern="1200" dirty="0">
                <a:solidFill>
                  <a:schemeClr val="tx1"/>
                </a:solidFill>
                <a:effectLst/>
                <a:latin typeface="+mn-lt"/>
                <a:ea typeface="+mn-ea"/>
                <a:cs typeface="+mn-cs"/>
              </a:rPr>
              <a:t>ANSI</a:t>
            </a:r>
            <a:r>
              <a:rPr lang="en-GB" sz="1200" b="0" i="0" kern="1200" dirty="0">
                <a:solidFill>
                  <a:schemeClr val="tx1"/>
                </a:solidFill>
                <a:effectLst/>
                <a:latin typeface="+mn-lt"/>
                <a:ea typeface="+mn-ea"/>
                <a:cs typeface="+mn-cs"/>
              </a:rPr>
              <a:t>) in 1986, and of the International Organization for Standardization (ISO) in 1987.</a:t>
            </a:r>
            <a:endParaRPr lang="en-GB" sz="2000" spc="-5" dirty="0">
              <a:latin typeface="Arial"/>
              <a:cs typeface="Arial"/>
            </a:endParaRPr>
          </a:p>
          <a:p>
            <a:pPr marL="756285" lvl="1" indent="-287020">
              <a:lnSpc>
                <a:spcPct val="100000"/>
              </a:lnSpc>
              <a:spcBef>
                <a:spcPts val="489"/>
              </a:spcBef>
              <a:buFont typeface="Wingdings"/>
              <a:buChar char=""/>
              <a:tabLst>
                <a:tab pos="756285" algn="l"/>
                <a:tab pos="756920" algn="l"/>
              </a:tabLst>
            </a:pPr>
            <a:r>
              <a:rPr lang="en-GB" sz="2000" dirty="0">
                <a:latin typeface="Arial"/>
                <a:cs typeface="Arial"/>
              </a:rPr>
              <a:t>Most implementations do</a:t>
            </a:r>
            <a:r>
              <a:rPr lang="en-GB" sz="2000" dirty="0">
                <a:solidFill>
                  <a:srgbClr val="FF0000"/>
                </a:solidFill>
                <a:latin typeface="Arial"/>
                <a:cs typeface="Arial"/>
              </a:rPr>
              <a:t> </a:t>
            </a:r>
            <a:r>
              <a:rPr lang="en-GB" sz="2000" u="sng" dirty="0">
                <a:solidFill>
                  <a:srgbClr val="FF0000"/>
                </a:solidFill>
                <a:uFill>
                  <a:solidFill>
                    <a:srgbClr val="FF0000"/>
                  </a:solidFill>
                </a:uFill>
                <a:latin typeface="Arial"/>
                <a:cs typeface="Arial"/>
              </a:rPr>
              <a:t>not strictly</a:t>
            </a:r>
            <a:r>
              <a:rPr lang="en-GB" sz="2000" dirty="0">
                <a:solidFill>
                  <a:srgbClr val="FF0000"/>
                </a:solidFill>
                <a:latin typeface="Arial"/>
                <a:cs typeface="Arial"/>
              </a:rPr>
              <a:t> </a:t>
            </a:r>
            <a:r>
              <a:rPr lang="en-GB" sz="2000" dirty="0">
                <a:latin typeface="Arial"/>
                <a:cs typeface="Arial"/>
              </a:rPr>
              <a:t>follow </a:t>
            </a:r>
            <a:r>
              <a:rPr lang="en-GB" sz="2000" spc="-5" dirty="0">
                <a:latin typeface="Arial"/>
                <a:cs typeface="Arial"/>
              </a:rPr>
              <a:t>the </a:t>
            </a:r>
            <a:r>
              <a:rPr lang="en-GB" sz="2000" dirty="0">
                <a:latin typeface="Arial"/>
                <a:cs typeface="Arial"/>
              </a:rPr>
              <a:t>SQL</a:t>
            </a:r>
            <a:r>
              <a:rPr lang="en-GB" sz="2000" spc="-165" dirty="0">
                <a:latin typeface="Arial"/>
                <a:cs typeface="Arial"/>
              </a:rPr>
              <a:t> </a:t>
            </a:r>
            <a:r>
              <a:rPr lang="en-GB" sz="2000" dirty="0">
                <a:latin typeface="Arial"/>
                <a:cs typeface="Arial"/>
              </a:rPr>
              <a:t>standard(s).</a:t>
            </a:r>
          </a:p>
          <a:p>
            <a:pPr marL="756285" lvl="1" indent="-287020">
              <a:lnSpc>
                <a:spcPct val="100000"/>
              </a:lnSpc>
              <a:spcBef>
                <a:spcPts val="480"/>
              </a:spcBef>
              <a:buFont typeface="Wingdings"/>
              <a:buChar char=""/>
              <a:tabLst>
                <a:tab pos="756285" algn="l"/>
                <a:tab pos="756920" algn="l"/>
              </a:tabLst>
            </a:pPr>
            <a:r>
              <a:rPr lang="en-GB" sz="2000" dirty="0">
                <a:latin typeface="Symbol"/>
                <a:cs typeface="Symbol"/>
              </a:rPr>
              <a:t></a:t>
            </a:r>
            <a:r>
              <a:rPr lang="en-GB" sz="2000" dirty="0">
                <a:latin typeface="Times New Roman"/>
                <a:cs typeface="Times New Roman"/>
              </a:rPr>
              <a:t> </a:t>
            </a:r>
            <a:r>
              <a:rPr lang="en-GB" sz="2000" dirty="0">
                <a:latin typeface="Arial"/>
                <a:cs typeface="Arial"/>
              </a:rPr>
              <a:t>SQL code may not be portable without</a:t>
            </a:r>
            <a:r>
              <a:rPr lang="en-GB" sz="2000" spc="-95" dirty="0">
                <a:latin typeface="Arial"/>
                <a:cs typeface="Arial"/>
              </a:rPr>
              <a:t> </a:t>
            </a:r>
            <a:r>
              <a:rPr lang="en-GB" sz="2000" dirty="0">
                <a:latin typeface="Arial"/>
                <a:cs typeface="Arial"/>
              </a:rPr>
              <a:t>modifications.</a:t>
            </a:r>
          </a:p>
          <a:p>
            <a:pPr marL="756285" lvl="1" indent="-287020">
              <a:lnSpc>
                <a:spcPct val="100000"/>
              </a:lnSpc>
              <a:spcBef>
                <a:spcPts val="480"/>
              </a:spcBef>
              <a:buFont typeface="Wingdings"/>
              <a:buChar char=""/>
              <a:tabLst>
                <a:tab pos="756285" algn="l"/>
                <a:tab pos="756920" algn="l"/>
              </a:tabLst>
            </a:pPr>
            <a:r>
              <a:rPr lang="en-GB" sz="2400" dirty="0">
                <a:latin typeface="Arial"/>
                <a:cs typeface="Arial"/>
              </a:rPr>
              <a:t>MySQL </a:t>
            </a:r>
            <a:r>
              <a:rPr lang="en-GB" sz="2400" spc="-10" dirty="0">
                <a:latin typeface="Arial"/>
                <a:cs typeface="Arial"/>
              </a:rPr>
              <a:t>is </a:t>
            </a:r>
            <a:r>
              <a:rPr lang="en-GB" sz="2400" u="heavy" spc="-5" dirty="0">
                <a:uFill>
                  <a:solidFill>
                    <a:srgbClr val="000000"/>
                  </a:solidFill>
                </a:uFill>
                <a:latin typeface="Arial"/>
                <a:cs typeface="Arial"/>
              </a:rPr>
              <a:t>not </a:t>
            </a:r>
            <a:r>
              <a:rPr lang="en-GB" sz="2400" u="heavy" dirty="0">
                <a:uFill>
                  <a:solidFill>
                    <a:srgbClr val="000000"/>
                  </a:solidFill>
                </a:uFill>
                <a:latin typeface="Arial"/>
                <a:cs typeface="Arial"/>
              </a:rPr>
              <a:t>strictly ISO/IEC </a:t>
            </a:r>
            <a:r>
              <a:rPr lang="en-GB" sz="2400" u="heavy" spc="-5" dirty="0">
                <a:uFill>
                  <a:solidFill>
                    <a:srgbClr val="000000"/>
                  </a:solidFill>
                </a:uFill>
                <a:latin typeface="Arial"/>
                <a:cs typeface="Arial"/>
              </a:rPr>
              <a:t>standard</a:t>
            </a:r>
            <a:r>
              <a:rPr lang="en-GB" sz="2400" u="heavy" spc="-10" dirty="0">
                <a:uFill>
                  <a:solidFill>
                    <a:srgbClr val="000000"/>
                  </a:solidFill>
                </a:uFill>
                <a:latin typeface="Arial"/>
                <a:cs typeface="Arial"/>
              </a:rPr>
              <a:t> </a:t>
            </a:r>
            <a:r>
              <a:rPr lang="en-GB" sz="2400" u="heavy" spc="-5" dirty="0">
                <a:uFill>
                  <a:solidFill>
                    <a:srgbClr val="000000"/>
                  </a:solidFill>
                </a:uFill>
                <a:latin typeface="Arial"/>
                <a:cs typeface="Arial"/>
              </a:rPr>
              <a:t>compliant</a:t>
            </a:r>
            <a:r>
              <a:rPr lang="en-GB" sz="2400" spc="-5" dirty="0">
                <a:latin typeface="Arial"/>
                <a:cs typeface="Arial"/>
              </a:rPr>
              <a:t>.</a:t>
            </a:r>
          </a:p>
          <a:p>
            <a:pPr marL="756285" lvl="1" indent="-287020">
              <a:lnSpc>
                <a:spcPct val="100000"/>
              </a:lnSpc>
              <a:spcBef>
                <a:spcPts val="480"/>
              </a:spcBef>
              <a:buFont typeface="Wingdings"/>
              <a:buChar char=""/>
              <a:tabLst>
                <a:tab pos="756285" algn="l"/>
                <a:tab pos="756920" algn="l"/>
              </a:tabLst>
            </a:pPr>
            <a:r>
              <a:rPr lang="en-GB" sz="2000" dirty="0">
                <a:latin typeface="Arial"/>
                <a:cs typeface="Arial"/>
              </a:rPr>
              <a:t>Some functions/</a:t>
            </a:r>
            <a:r>
              <a:rPr lang="en-GB" sz="2000" dirty="0" err="1">
                <a:latin typeface="Arial"/>
                <a:cs typeface="Arial"/>
              </a:rPr>
              <a:t>behaviors</a:t>
            </a:r>
            <a:r>
              <a:rPr lang="en-GB" sz="2000" dirty="0">
                <a:latin typeface="Arial"/>
                <a:cs typeface="Arial"/>
              </a:rPr>
              <a:t> are</a:t>
            </a:r>
            <a:r>
              <a:rPr lang="en-GB" sz="2000" spc="-110" dirty="0">
                <a:latin typeface="Arial"/>
                <a:cs typeface="Arial"/>
              </a:rPr>
              <a:t> </a:t>
            </a:r>
            <a:r>
              <a:rPr lang="en-GB" sz="2000" dirty="0">
                <a:latin typeface="Arial"/>
                <a:cs typeface="Arial"/>
              </a:rPr>
              <a:t>missing/ignored/changed.</a:t>
            </a:r>
          </a:p>
          <a:p>
            <a:pPr marL="756285" lvl="1" indent="-287020">
              <a:lnSpc>
                <a:spcPct val="100000"/>
              </a:lnSpc>
              <a:spcBef>
                <a:spcPts val="480"/>
              </a:spcBef>
              <a:buFont typeface="Wingdings"/>
              <a:buChar char=""/>
              <a:tabLst>
                <a:tab pos="756285" algn="l"/>
                <a:tab pos="756920" algn="l"/>
              </a:tabLst>
            </a:pPr>
            <a:r>
              <a:rPr lang="en-GB" sz="2000" dirty="0">
                <a:latin typeface="Arial"/>
                <a:cs typeface="Arial"/>
              </a:rPr>
              <a:t>Some non-standard extensions are</a:t>
            </a:r>
            <a:r>
              <a:rPr lang="en-GB" sz="2000" spc="-120" dirty="0">
                <a:latin typeface="Arial"/>
                <a:cs typeface="Arial"/>
              </a:rPr>
              <a:t> </a:t>
            </a:r>
            <a:r>
              <a:rPr lang="en-GB" sz="2000" dirty="0">
                <a:latin typeface="Arial"/>
                <a:cs typeface="Arial"/>
              </a:rPr>
              <a:t>added.</a:t>
            </a:r>
          </a:p>
          <a:p>
            <a:pPr marL="756285" marR="295275" lvl="1" indent="-287020">
              <a:lnSpc>
                <a:spcPct val="100000"/>
              </a:lnSpc>
              <a:spcBef>
                <a:spcPts val="480"/>
              </a:spcBef>
              <a:buFont typeface="Wingdings"/>
              <a:buChar char=""/>
              <a:tabLst>
                <a:tab pos="756285" algn="l"/>
                <a:tab pos="756920" algn="l"/>
              </a:tabLst>
            </a:pPr>
            <a:r>
              <a:rPr lang="en-GB" sz="2000" dirty="0">
                <a:latin typeface="Arial"/>
                <a:cs typeface="Arial"/>
              </a:rPr>
              <a:t>This is the common practice of most DB vendors except a few</a:t>
            </a:r>
            <a:r>
              <a:rPr lang="en-GB" sz="2000" spc="-229" dirty="0">
                <a:latin typeface="Arial"/>
                <a:cs typeface="Arial"/>
              </a:rPr>
              <a:t> </a:t>
            </a:r>
            <a:r>
              <a:rPr lang="en-GB" sz="2000" dirty="0">
                <a:latin typeface="Arial"/>
                <a:cs typeface="Arial"/>
              </a:rPr>
              <a:t>(e.g. </a:t>
            </a:r>
            <a:r>
              <a:rPr lang="en-GB" sz="2000" u="sng" dirty="0">
                <a:solidFill>
                  <a:srgbClr val="009999"/>
                </a:solidFill>
                <a:uFill>
                  <a:solidFill>
                    <a:srgbClr val="009999"/>
                  </a:solidFill>
                </a:uFill>
                <a:latin typeface="Arial"/>
                <a:cs typeface="Arial"/>
              </a:rPr>
              <a:t> </a:t>
            </a:r>
            <a:r>
              <a:rPr lang="en-GB" sz="2000" u="sng" dirty="0">
                <a:solidFill>
                  <a:srgbClr val="009999"/>
                </a:solidFill>
                <a:uFill>
                  <a:solidFill>
                    <a:srgbClr val="009999"/>
                  </a:solidFill>
                </a:uFill>
                <a:latin typeface="Arial"/>
                <a:cs typeface="Arial"/>
                <a:hlinkClick r:id="rId3"/>
              </a:rPr>
              <a:t>PostgreSQL</a:t>
            </a:r>
            <a:r>
              <a:rPr lang="en-GB" sz="2000" dirty="0">
                <a:latin typeface="Arial"/>
                <a:cs typeface="Arial"/>
              </a:rPr>
              <a:t>) which strive to be standard</a:t>
            </a:r>
            <a:r>
              <a:rPr lang="en-GB" sz="2000" spc="-155" dirty="0">
                <a:latin typeface="Arial"/>
                <a:cs typeface="Arial"/>
              </a:rPr>
              <a:t> </a:t>
            </a:r>
            <a:r>
              <a:rPr lang="en-GB" sz="2000" dirty="0">
                <a:latin typeface="Arial"/>
                <a:cs typeface="Arial"/>
              </a:rPr>
              <a:t>compliant.</a:t>
            </a:r>
          </a:p>
          <a:p>
            <a:pPr marL="756285" lvl="1" indent="-287020">
              <a:lnSpc>
                <a:spcPct val="100000"/>
              </a:lnSpc>
              <a:spcBef>
                <a:spcPts val="480"/>
              </a:spcBef>
              <a:buFont typeface="Wingdings"/>
              <a:buChar char=""/>
              <a:tabLst>
                <a:tab pos="756285" algn="l"/>
                <a:tab pos="756920" algn="l"/>
              </a:tabLst>
            </a:pPr>
            <a:r>
              <a:rPr lang="en-GB" sz="2000" dirty="0"/>
              <a:t>Not a complete language like Java, Visual Basic or C++ – SQL is sub-language of about 30 statements – Embedded in another language or tool for database access – SQL has several inconsistencies; NULLs are problematic – Portable across operating systems and somewhat among vendors – Declarative language, not procedural </a:t>
            </a:r>
          </a:p>
          <a:p>
            <a:pPr marL="756285" lvl="1" indent="-287020">
              <a:lnSpc>
                <a:spcPct val="100000"/>
              </a:lnSpc>
              <a:spcBef>
                <a:spcPts val="480"/>
              </a:spcBef>
              <a:buFont typeface="Wingdings"/>
              <a:buChar char=""/>
              <a:tabLst>
                <a:tab pos="756285" algn="l"/>
                <a:tab pos="756920" algn="l"/>
              </a:tabLst>
            </a:pPr>
            <a:endParaRPr lang="en-GB" sz="2000" dirty="0">
              <a:latin typeface="Arial"/>
              <a:cs typeface="Arial"/>
            </a:endParaRPr>
          </a:p>
          <a:p>
            <a:pPr marL="469265" lvl="1" indent="0">
              <a:lnSpc>
                <a:spcPct val="100000"/>
              </a:lnSpc>
              <a:spcBef>
                <a:spcPts val="480"/>
              </a:spcBef>
              <a:buFont typeface="Wingdings"/>
              <a:buNone/>
              <a:tabLst>
                <a:tab pos="756285" algn="l"/>
                <a:tab pos="756920" algn="l"/>
              </a:tabLst>
            </a:pPr>
            <a:endParaRPr lang="en-GB" sz="2000" dirty="0">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43</a:t>
            </a:fld>
            <a:endParaRPr lang="en-GB"/>
          </a:p>
        </p:txBody>
      </p:sp>
    </p:spTree>
    <p:extLst>
      <p:ext uri="{BB962C8B-B14F-4D97-AF65-F5344CB8AC3E}">
        <p14:creationId xmlns:p14="http://schemas.microsoft.com/office/powerpoint/2010/main" val="1167744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what can you do? So let's look at some of the most important commands of </a:t>
            </a:r>
            <a:r>
              <a:rPr lang="en-GB" b="0" i="0" dirty="0" err="1">
                <a:solidFill>
                  <a:srgbClr val="464646"/>
                </a:solidFill>
                <a:effectLst/>
                <a:latin typeface="Segoe UI" panose="020B0502040204020203" pitchFamily="34" charset="0"/>
              </a:rPr>
              <a:t>Ezekial</a:t>
            </a:r>
            <a:r>
              <a:rPr lang="en-GB" b="0" i="0" dirty="0">
                <a:solidFill>
                  <a:srgbClr val="464646"/>
                </a:solidFill>
                <a:effectLst/>
                <a:latin typeface="Segoe UI" panose="020B0502040204020203" pitchFamily="34" charset="0"/>
              </a:rPr>
              <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64646"/>
                </a:solidFill>
                <a:effectLst/>
                <a:latin typeface="Segoe UI" panose="020B0502040204020203" pitchFamily="34" charset="0"/>
              </a:rPr>
              <a:t>the data definition language </a:t>
            </a:r>
            <a:r>
              <a:rPr lang="en-GB" dirty="0"/>
              <a:t>DDL basic operations to convert a data model to a database</a:t>
            </a:r>
          </a:p>
          <a:p>
            <a:pPr algn="l"/>
            <a:r>
              <a:rPr lang="en-GB" b="0" i="0" dirty="0">
                <a:solidFill>
                  <a:srgbClr val="464646"/>
                </a:solidFill>
                <a:effectLst/>
                <a:latin typeface="Segoe UI" panose="020B0502040204020203" pitchFamily="34" charset="0"/>
              </a:rPr>
              <a:t>allows you to create in your database and then create the required tables within the new database,</a:t>
            </a:r>
          </a:p>
          <a:p>
            <a:pPr algn="l"/>
            <a:r>
              <a:rPr lang="en-GB" b="0" i="0" dirty="0">
                <a:solidFill>
                  <a:srgbClr val="464646"/>
                </a:solidFill>
                <a:effectLst/>
                <a:latin typeface="Segoe UI" panose="020B0502040204020203" pitchFamily="34" charset="0"/>
              </a:rPr>
              <a:t>specifying the structure of the table, the columns and the data types of the columns.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it allows you to modify a table using the alter table of command.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2:41</a:t>
            </a:r>
          </a:p>
          <a:p>
            <a:pPr algn="l"/>
            <a:r>
              <a:rPr lang="en-GB" b="0" i="0" dirty="0">
                <a:solidFill>
                  <a:srgbClr val="464646"/>
                </a:solidFill>
                <a:effectLst/>
                <a:latin typeface="Segoe UI" panose="020B0502040204020203" pitchFamily="34" charset="0"/>
              </a:rPr>
              <a:t>Also, you can delete a table using the table command or you can go and delete the whole database using the drop database command.</a:t>
            </a:r>
          </a:p>
          <a:p>
            <a:pPr algn="r"/>
            <a:r>
              <a:rPr lang="en-GB" b="0" i="0" dirty="0">
                <a:solidFill>
                  <a:srgbClr val="464646"/>
                </a:solidFill>
                <a:effectLst/>
                <a:latin typeface="Segoe UI" panose="020B0502040204020203" pitchFamily="34" charset="0"/>
              </a:rPr>
              <a:t>2:47</a:t>
            </a:r>
          </a:p>
          <a:p>
            <a:pPr algn="l"/>
            <a:r>
              <a:rPr lang="en-GB" b="0" i="0" dirty="0">
                <a:solidFill>
                  <a:srgbClr val="464646"/>
                </a:solidFill>
                <a:effectLst/>
                <a:latin typeface="Segoe UI" panose="020B0502040204020203" pitchFamily="34" charset="0"/>
              </a:rPr>
              <a:t>Now, the data manipulation language lets you insert new data into a database, it allows you to update any data in the database.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this phone number has changed or the address has changed.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that can be updated or even delete certain rows.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Let's say some customers have left, you can delete those arose from a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3:18</a:t>
            </a:r>
          </a:p>
          <a:p>
            <a:pPr algn="l"/>
            <a:r>
              <a:rPr lang="en-GB" b="0" i="0" dirty="0">
                <a:solidFill>
                  <a:srgbClr val="464646"/>
                </a:solidFill>
                <a:effectLst/>
                <a:latin typeface="Segoe UI" panose="020B0502040204020203" pitchFamily="34" charset="0"/>
              </a:rPr>
              <a:t>And finally, the all </a:t>
            </a:r>
            <a:r>
              <a:rPr lang="en-GB" b="1" i="0" dirty="0">
                <a:solidFill>
                  <a:srgbClr val="464646"/>
                </a:solidFill>
                <a:effectLst/>
                <a:latin typeface="Segoe UI" panose="020B0502040204020203" pitchFamily="34" charset="0"/>
              </a:rPr>
              <a:t>powerful select statement</a:t>
            </a:r>
            <a:r>
              <a:rPr lang="en-GB" b="0" i="0" dirty="0">
                <a:solidFill>
                  <a:srgbClr val="464646"/>
                </a:solidFill>
                <a:effectLst/>
                <a:latin typeface="Segoe UI" panose="020B0502040204020203" pitchFamily="34" charset="0"/>
              </a:rPr>
              <a:t>, which you'll be looking at in more detail later,</a:t>
            </a:r>
          </a:p>
          <a:p>
            <a:pPr algn="l"/>
            <a:r>
              <a:rPr lang="en-GB" b="0" i="0" dirty="0">
                <a:solidFill>
                  <a:srgbClr val="464646"/>
                </a:solidFill>
                <a:effectLst/>
                <a:latin typeface="Segoe UI" panose="020B0502040204020203" pitchFamily="34" charset="0"/>
              </a:rPr>
              <a:t>ALSO KNOWN AS QUERY LANGUAGE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allows you to retrieve data from a database using a variety of different conditions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3:30</a:t>
            </a:r>
          </a:p>
          <a:p>
            <a:pPr algn="l"/>
            <a:r>
              <a:rPr lang="en-GB" b="0" i="0" dirty="0">
                <a:solidFill>
                  <a:srgbClr val="464646"/>
                </a:solidFill>
                <a:effectLst/>
                <a:latin typeface="Segoe UI" panose="020B0502040204020203" pitchFamily="34" charset="0"/>
              </a:rPr>
              <a:t>so that you can get whatever useful information out from the database that you want.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four of these main commands together are known as the crud, so they </a:t>
            </a:r>
            <a:r>
              <a:rPr lang="en-GB" b="1" i="0" dirty="0">
                <a:solidFill>
                  <a:srgbClr val="464646"/>
                </a:solidFill>
                <a:effectLst/>
                <a:latin typeface="Segoe UI" panose="020B0502040204020203" pitchFamily="34" charset="0"/>
              </a:rPr>
              <a:t>create, read, update and delete</a:t>
            </a:r>
            <a:r>
              <a:rPr lang="en-GB" b="0" i="0" dirty="0">
                <a:solidFill>
                  <a:srgbClr val="464646"/>
                </a:solidFill>
                <a:effectLst/>
                <a:latin typeface="Segoe UI" panose="020B0502040204020203" pitchFamily="34" charset="0"/>
              </a:rPr>
              <a:t>.</a:t>
            </a:r>
          </a:p>
          <a:p>
            <a:endParaRPr lang="en-GB" dirty="0"/>
          </a:p>
          <a:p>
            <a:r>
              <a:rPr lang="en-GB" b="0" i="0" dirty="0">
                <a:solidFill>
                  <a:srgbClr val="464646"/>
                </a:solidFill>
                <a:effectLst/>
                <a:latin typeface="Segoe UI" panose="020B0502040204020203" pitchFamily="34" charset="0"/>
              </a:rPr>
              <a:t>and it also goes ahead to specify other things, such as indexes, views, access, control and security, which we will not be looking at </a:t>
            </a:r>
            <a:r>
              <a:rPr lang="en-GB" b="0" i="0" dirty="0" err="1">
                <a:solidFill>
                  <a:srgbClr val="464646"/>
                </a:solidFill>
                <a:effectLst/>
                <a:latin typeface="Segoe UI" panose="020B0502040204020203" pitchFamily="34" charset="0"/>
              </a:rPr>
              <a:t>at</a:t>
            </a:r>
            <a:r>
              <a:rPr lang="en-GB" b="0" i="0" dirty="0">
                <a:solidFill>
                  <a:srgbClr val="464646"/>
                </a:solidFill>
                <a:effectLst/>
                <a:latin typeface="Segoe UI" panose="020B0502040204020203" pitchFamily="34" charset="0"/>
              </a:rPr>
              <a:t> this point.</a:t>
            </a:r>
          </a:p>
          <a:p>
            <a:endParaRPr lang="en-GB" dirty="0"/>
          </a:p>
          <a:p>
            <a:r>
              <a:rPr lang="en-GB" dirty="0"/>
              <a:t>QL often considered part of DML</a:t>
            </a:r>
          </a:p>
          <a:p>
            <a:r>
              <a:rPr lang="en-GB" dirty="0"/>
              <a:t>Other commands: indexes, constraints, views, triggers, transactions, authorization</a:t>
            </a:r>
          </a:p>
          <a:p>
            <a:r>
              <a:rPr lang="en-GB" dirty="0"/>
              <a:t>Access control, security, </a:t>
            </a:r>
          </a:p>
          <a:p>
            <a:r>
              <a:rPr lang="en-GB" dirty="0"/>
              <a:t>Data sharing</a:t>
            </a:r>
          </a:p>
        </p:txBody>
      </p:sp>
      <p:sp>
        <p:nvSpPr>
          <p:cNvPr id="4" name="Slide Number Placeholder 3"/>
          <p:cNvSpPr>
            <a:spLocks noGrp="1"/>
          </p:cNvSpPr>
          <p:nvPr>
            <p:ph type="sldNum" sz="quarter" idx="5"/>
          </p:nvPr>
        </p:nvSpPr>
        <p:spPr/>
        <p:txBody>
          <a:bodyPr/>
          <a:lstStyle/>
          <a:p>
            <a:fld id="{1F787D9D-4E86-4EF1-982F-A6C202F2CF38}" type="slidenum">
              <a:rPr lang="en-GB" smtClean="0"/>
              <a:t>44</a:t>
            </a:fld>
            <a:endParaRPr lang="en-GB"/>
          </a:p>
        </p:txBody>
      </p:sp>
    </p:spTree>
    <p:extLst>
      <p:ext uri="{BB962C8B-B14F-4D97-AF65-F5344CB8AC3E}">
        <p14:creationId xmlns:p14="http://schemas.microsoft.com/office/powerpoint/2010/main" val="1952831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look in more detail at the create table statement,</a:t>
            </a:r>
          </a:p>
          <a:p>
            <a:pPr algn="r"/>
            <a:r>
              <a:rPr lang="en-GB" b="0" i="0" dirty="0">
                <a:solidFill>
                  <a:srgbClr val="464646"/>
                </a:solidFill>
                <a:effectLst/>
                <a:latin typeface="Segoe UI" panose="020B0502040204020203" pitchFamily="34" charset="0"/>
              </a:rPr>
              <a:t>4:22</a:t>
            </a:r>
          </a:p>
          <a:p>
            <a:pPr algn="l"/>
            <a:r>
              <a:rPr lang="en-GB" b="0" i="0" dirty="0">
                <a:solidFill>
                  <a:srgbClr val="464646"/>
                </a:solidFill>
                <a:effectLst/>
                <a:latin typeface="Segoe UI" panose="020B0502040204020203" pitchFamily="34" charset="0"/>
              </a:rPr>
              <a:t>which allows you to specify schemas of relations together with their constraints and as part of the DDL component of Ask You Out Now,</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create table statement allows you to specify the structures of the tables.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4:37</a:t>
            </a:r>
          </a:p>
          <a:p>
            <a:pPr algn="l"/>
            <a:r>
              <a:rPr lang="en-GB" b="0" i="0" dirty="0">
                <a:solidFill>
                  <a:srgbClr val="464646"/>
                </a:solidFill>
                <a:effectLst/>
                <a:latin typeface="Segoe UI" panose="020B0502040204020203" pitchFamily="34" charset="0"/>
              </a:rPr>
              <a:t>The first thing you need to specify is the table name, which, if you remember,</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has to be unique in the relational schema and then you have to specify the column names where each column name also has to be unique in this schema.</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4:50</a:t>
            </a:r>
          </a:p>
          <a:p>
            <a:pPr algn="l"/>
            <a:r>
              <a:rPr lang="en-GB" b="0" i="0" dirty="0">
                <a:solidFill>
                  <a:srgbClr val="464646"/>
                </a:solidFill>
                <a:effectLst/>
                <a:latin typeface="Segoe UI" panose="020B0502040204020203" pitchFamily="34" charset="0"/>
              </a:rPr>
              <a:t>So each column name will also have to have a data type specified and the constraint is optional.</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that could be not null. And then you can specify the primary key.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this could be one column name.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5:19</a:t>
            </a:r>
          </a:p>
          <a:p>
            <a:pPr algn="l"/>
            <a:r>
              <a:rPr lang="en-GB" b="0" i="0" dirty="0">
                <a:solidFill>
                  <a:srgbClr val="464646"/>
                </a:solidFill>
                <a:effectLst/>
                <a:latin typeface="Segoe UI" panose="020B0502040204020203" pitchFamily="34" charset="0"/>
              </a:rPr>
              <a:t>Or if it's a composite primary key, then it could be a list of column names that make up the primary key of this table.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the foreign key is going to be any list of column names which basically reference another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5:31</a:t>
            </a:r>
          </a:p>
          <a:p>
            <a:pPr algn="l"/>
            <a:r>
              <a:rPr lang="en-GB" b="0" i="0" dirty="0">
                <a:solidFill>
                  <a:srgbClr val="464646"/>
                </a:solidFill>
                <a:effectLst/>
                <a:latin typeface="Segoe UI" panose="020B0502040204020203" pitchFamily="34" charset="0"/>
              </a:rPr>
              <a:t>And the column name specified for that table, which basically are the primary key of that table, that is table to.</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the unique constraint allows you to specify any column names that you want to be unique within this table.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let's say it's a table about departments and the department name can be declared to be unique.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5:59</a:t>
            </a:r>
          </a:p>
          <a:p>
            <a:pPr algn="l"/>
            <a:r>
              <a:rPr lang="en-GB" b="0" i="0" dirty="0">
                <a:solidFill>
                  <a:srgbClr val="464646"/>
                </a:solidFill>
                <a:effectLst/>
                <a:latin typeface="Segoe UI" panose="020B0502040204020203" pitchFamily="34" charset="0"/>
              </a:rPr>
              <a:t>If in that company or let's say the university, we don't want to have two departments having the same name.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that can be specified as unique. </a:t>
            </a:r>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45</a:t>
            </a:fld>
            <a:endParaRPr lang="en-GB"/>
          </a:p>
        </p:txBody>
      </p:sp>
    </p:spTree>
    <p:extLst>
      <p:ext uri="{BB962C8B-B14F-4D97-AF65-F5344CB8AC3E}">
        <p14:creationId xmlns:p14="http://schemas.microsoft.com/office/powerpoint/2010/main" val="1835935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64646"/>
                </a:solidFill>
                <a:effectLst/>
                <a:latin typeface="Segoe UI" panose="020B0502040204020203" pitchFamily="34" charset="0"/>
              </a:rPr>
              <a:t>Now, the insert statement allows you to insert data into the table structure that you have already created,</a:t>
            </a:r>
          </a:p>
          <a:p>
            <a:pPr algn="l"/>
            <a:r>
              <a:rPr lang="en-GB" b="0" i="0" dirty="0">
                <a:solidFill>
                  <a:srgbClr val="464646"/>
                </a:solidFill>
                <a:effectLst/>
                <a:latin typeface="Segoe UI" panose="020B0502040204020203" pitchFamily="34" charset="0"/>
              </a:rPr>
              <a:t>so you use the insert clause here and you specify the table name, and then you have the list of column names in which you want to insert the data.</a:t>
            </a:r>
          </a:p>
          <a:p>
            <a:pPr algn="r"/>
            <a:r>
              <a:rPr lang="en-GB" b="0" i="0" dirty="0">
                <a:solidFill>
                  <a:srgbClr val="464646"/>
                </a:solidFill>
                <a:effectLst/>
                <a:latin typeface="Segoe UI" panose="020B0502040204020203" pitchFamily="34" charset="0"/>
              </a:rPr>
              <a:t>6:31</a:t>
            </a:r>
          </a:p>
          <a:p>
            <a:pPr algn="l"/>
            <a:r>
              <a:rPr lang="en-GB" b="0" i="0" dirty="0">
                <a:solidFill>
                  <a:srgbClr val="464646"/>
                </a:solidFill>
                <a:effectLst/>
                <a:latin typeface="Segoe UI" panose="020B0502040204020203" pitchFamily="34" charset="0"/>
              </a:rPr>
              <a:t>And then you basically have to specify each </a:t>
            </a:r>
            <a:r>
              <a:rPr lang="en-GB" b="0" i="0" dirty="0" err="1">
                <a:solidFill>
                  <a:srgbClr val="464646"/>
                </a:solidFill>
                <a:effectLst/>
                <a:latin typeface="Segoe UI" panose="020B0502040204020203" pitchFamily="34" charset="0"/>
              </a:rPr>
              <a:t>datA</a:t>
            </a:r>
            <a:r>
              <a:rPr lang="en-GB" b="0" i="0" dirty="0">
                <a:solidFill>
                  <a:srgbClr val="464646"/>
                </a:solidFill>
                <a:effectLst/>
                <a:latin typeface="Segoe UI" panose="020B0502040204020203" pitchFamily="34" charset="0"/>
              </a:rPr>
              <a:t> item, each value in the same order, for example,</a:t>
            </a:r>
          </a:p>
          <a:p>
            <a:pPr algn="l"/>
            <a:r>
              <a:rPr lang="en-GB" b="0" i="0" dirty="0">
                <a:solidFill>
                  <a:srgbClr val="464646"/>
                </a:solidFill>
                <a:effectLst/>
                <a:latin typeface="Segoe UI" panose="020B0502040204020203" pitchFamily="34" charset="0"/>
              </a:rPr>
              <a:t>value, one has to be for column one, value two for column two and value and for column F.</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6:56</a:t>
            </a:r>
          </a:p>
          <a:p>
            <a:pPr algn="l"/>
            <a:r>
              <a:rPr lang="en-GB" b="0" i="0" dirty="0">
                <a:solidFill>
                  <a:srgbClr val="464646"/>
                </a:solidFill>
                <a:effectLst/>
                <a:latin typeface="Segoe UI" panose="020B0502040204020203" pitchFamily="34" charset="0"/>
              </a:rPr>
              <a:t>Now, the select statement is what we use to query the tables, and this is the most powerful aspect of SQL</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the select clause allows you to specify any number of attributes.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Which can be selected from any number of tables.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7:22</a:t>
            </a:r>
          </a:p>
          <a:p>
            <a:pPr algn="l"/>
            <a:r>
              <a:rPr lang="en-GB" b="0" i="0" dirty="0">
                <a:solidFill>
                  <a:srgbClr val="464646"/>
                </a:solidFill>
                <a:effectLst/>
                <a:latin typeface="Segoe UI" panose="020B0502040204020203" pitchFamily="34" charset="0"/>
              </a:rPr>
              <a:t>According to where certain conditions that you specify will hold,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which allow you to basically extract a wide variety of information that you may want from the database.</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46</a:t>
            </a:fld>
            <a:endParaRPr lang="en-GB"/>
          </a:p>
        </p:txBody>
      </p:sp>
    </p:spTree>
    <p:extLst>
      <p:ext uri="{BB962C8B-B14F-4D97-AF65-F5344CB8AC3E}">
        <p14:creationId xmlns:p14="http://schemas.microsoft.com/office/powerpoint/2010/main" val="1823271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we will be using Square mainly through the command prompt,</a:t>
            </a:r>
          </a:p>
          <a:p>
            <a:pPr algn="r"/>
            <a:r>
              <a:rPr lang="en-GB" b="0" i="0" dirty="0">
                <a:solidFill>
                  <a:srgbClr val="464646"/>
                </a:solidFill>
                <a:effectLst/>
                <a:latin typeface="Segoe UI" panose="020B0502040204020203" pitchFamily="34" charset="0"/>
              </a:rPr>
              <a:t>7:47</a:t>
            </a:r>
          </a:p>
          <a:p>
            <a:pPr algn="l"/>
            <a:r>
              <a:rPr lang="en-GB" b="0" i="0" dirty="0">
                <a:solidFill>
                  <a:srgbClr val="464646"/>
                </a:solidFill>
                <a:effectLst/>
                <a:latin typeface="Segoe UI" panose="020B0502040204020203" pitchFamily="34" charset="0"/>
              </a:rPr>
              <a:t>but can also be used via a gooey my school provides a MySQL workbench that gives you a gooey you can work through.</a:t>
            </a:r>
          </a:p>
          <a:p>
            <a:pPr algn="r"/>
            <a:r>
              <a:rPr lang="en-GB" b="0" i="0" dirty="0">
                <a:solidFill>
                  <a:srgbClr val="464646"/>
                </a:solidFill>
                <a:effectLst/>
                <a:latin typeface="Segoe UI" panose="020B0502040204020203" pitchFamily="34" charset="0"/>
              </a:rPr>
              <a:t>7:54</a:t>
            </a:r>
          </a:p>
          <a:p>
            <a:pPr algn="l"/>
            <a:r>
              <a:rPr lang="en-GB" b="0" i="0" dirty="0">
                <a:solidFill>
                  <a:srgbClr val="464646"/>
                </a:solidFill>
                <a:effectLst/>
                <a:latin typeface="Segoe UI" panose="020B0502040204020203" pitchFamily="34" charset="0"/>
              </a:rPr>
              <a:t>And even the leprechaun that we are using in the labs just provide a web interface.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But in reality, the most common way to use SQL would be embedded in a programme.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we will see that as well. We will use it in our code.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8:16</a:t>
            </a:r>
          </a:p>
          <a:p>
            <a:pPr algn="l"/>
            <a:r>
              <a:rPr lang="en-GB" b="0" i="0" dirty="0">
                <a:solidFill>
                  <a:srgbClr val="464646"/>
                </a:solidFill>
                <a:effectLst/>
                <a:latin typeface="Segoe UI" panose="020B0502040204020203" pitchFamily="34" charset="0"/>
              </a:rPr>
              <a:t>And also in your second semester, you will use it through a Java programme.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you can connect to a database to be or Java using a connexion string, not a connexion string, for example, in P.</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8:31</a:t>
            </a:r>
          </a:p>
          <a:p>
            <a:pPr algn="l"/>
            <a:r>
              <a:rPr lang="en-GB" b="0" i="0" dirty="0">
                <a:solidFill>
                  <a:srgbClr val="464646"/>
                </a:solidFill>
                <a:effectLst/>
                <a:latin typeface="Segoe UI" panose="020B0502040204020203" pitchFamily="34" charset="0"/>
              </a:rPr>
              <a:t>P basically consists of the server name, which is usually the local host, and then a username and password for the database.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to the GBC and Java usually specify the basically the port here you can see it says three </a:t>
            </a:r>
            <a:r>
              <a:rPr lang="en-GB" b="0" i="0" dirty="0" err="1">
                <a:solidFill>
                  <a:srgbClr val="464646"/>
                </a:solidFill>
                <a:effectLst/>
                <a:latin typeface="Segoe UI" panose="020B0502040204020203" pitchFamily="34" charset="0"/>
              </a:rPr>
              <a:t>three</a:t>
            </a:r>
            <a:r>
              <a:rPr lang="en-GB" b="0" i="0" dirty="0">
                <a:solidFill>
                  <a:srgbClr val="464646"/>
                </a:solidFill>
                <a:effectLst/>
                <a:latin typeface="Segoe UI" panose="020B0502040204020203" pitchFamily="34" charset="0"/>
              </a:rPr>
              <a:t> 06 and then the name of the database,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8:52</a:t>
            </a:r>
          </a:p>
          <a:p>
            <a:pPr algn="l"/>
            <a:r>
              <a:rPr lang="en-GB" b="0" i="0" dirty="0">
                <a:solidFill>
                  <a:srgbClr val="464646"/>
                </a:solidFill>
                <a:effectLst/>
                <a:latin typeface="Segoe UI" panose="020B0502040204020203" pitchFamily="34" charset="0"/>
              </a:rPr>
              <a:t>for example, my DB. And then you get a connexion by using this connexion string you created as well as the username and password.</a:t>
            </a:r>
          </a:p>
        </p:txBody>
      </p:sp>
      <p:sp>
        <p:nvSpPr>
          <p:cNvPr id="4" name="Slide Number Placeholder 3"/>
          <p:cNvSpPr>
            <a:spLocks noGrp="1"/>
          </p:cNvSpPr>
          <p:nvPr>
            <p:ph type="sldNum" sz="quarter" idx="5"/>
          </p:nvPr>
        </p:nvSpPr>
        <p:spPr/>
        <p:txBody>
          <a:bodyPr/>
          <a:lstStyle/>
          <a:p>
            <a:fld id="{1F787D9D-4E86-4EF1-982F-A6C202F2CF38}" type="slidenum">
              <a:rPr lang="en-GB" smtClean="0"/>
              <a:t>47</a:t>
            </a:fld>
            <a:endParaRPr lang="en-GB"/>
          </a:p>
        </p:txBody>
      </p:sp>
    </p:spTree>
    <p:extLst>
      <p:ext uri="{BB962C8B-B14F-4D97-AF65-F5344CB8AC3E}">
        <p14:creationId xmlns:p14="http://schemas.microsoft.com/office/powerpoint/2010/main" val="358960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503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at the end of this lesson,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0:19</a:t>
            </a:r>
          </a:p>
          <a:p>
            <a:pPr algn="l"/>
            <a:r>
              <a:rPr lang="en-GB" b="0" i="0" dirty="0">
                <a:solidFill>
                  <a:srgbClr val="464646"/>
                </a:solidFill>
                <a:effectLst/>
                <a:latin typeface="Segoe UI" panose="020B0502040204020203" pitchFamily="34" charset="0"/>
              </a:rPr>
              <a:t>you should be able to explain the different stages of database design that says you see in the diagram on the right the requirements collection,</a:t>
            </a:r>
          </a:p>
          <a:p>
            <a:pPr algn="r"/>
            <a:r>
              <a:rPr lang="en-GB" b="0" i="0" dirty="0">
                <a:solidFill>
                  <a:srgbClr val="464646"/>
                </a:solidFill>
                <a:effectLst/>
                <a:latin typeface="Segoe UI" panose="020B0502040204020203" pitchFamily="34" charset="0"/>
              </a:rPr>
              <a:t>0:21</a:t>
            </a:r>
          </a:p>
          <a:p>
            <a:pPr algn="l"/>
            <a:r>
              <a:rPr lang="en-GB" b="0" i="0" dirty="0">
                <a:solidFill>
                  <a:srgbClr val="464646"/>
                </a:solidFill>
                <a:effectLst/>
                <a:latin typeface="Segoe UI" panose="020B0502040204020203" pitchFamily="34" charset="0"/>
              </a:rPr>
              <a:t>analysis, conceptual design, logical and then physical design, define what business rules are and how to elicit them.</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0:31</a:t>
            </a:r>
          </a:p>
          <a:p>
            <a:pPr algn="l"/>
            <a:r>
              <a:rPr lang="en-GB" b="0" i="0" dirty="0">
                <a:solidFill>
                  <a:srgbClr val="464646"/>
                </a:solidFill>
                <a:effectLst/>
                <a:latin typeface="Segoe UI" panose="020B0502040204020203" pitchFamily="34" charset="0"/>
              </a:rPr>
              <a:t>And finally, to recall the conceptual to logical model mapping.</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49</a:t>
            </a:fld>
            <a:endParaRPr lang="en-GB"/>
          </a:p>
        </p:txBody>
      </p:sp>
    </p:spTree>
    <p:extLst>
      <p:ext uri="{BB962C8B-B14F-4D97-AF65-F5344CB8AC3E}">
        <p14:creationId xmlns:p14="http://schemas.microsoft.com/office/powerpoint/2010/main" val="193215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896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just to recap, a database provides for data collection, storage and retrieval of a data that is relevant to an organisation,</a:t>
            </a:r>
          </a:p>
          <a:p>
            <a:pPr algn="r"/>
            <a:r>
              <a:rPr lang="en-GB" b="0" i="0" dirty="0">
                <a:solidFill>
                  <a:srgbClr val="464646"/>
                </a:solidFill>
                <a:effectLst/>
                <a:latin typeface="Segoe UI" panose="020B0502040204020203" pitchFamily="34" charset="0"/>
              </a:rPr>
              <a:t>0:50</a:t>
            </a:r>
          </a:p>
          <a:p>
            <a:pPr algn="l"/>
            <a:r>
              <a:rPr lang="en-GB" b="0" i="0" dirty="0">
                <a:solidFill>
                  <a:srgbClr val="464646"/>
                </a:solidFill>
                <a:effectLst/>
                <a:latin typeface="Segoe UI" panose="020B0502040204020203" pitchFamily="34" charset="0"/>
              </a:rPr>
              <a:t>and the database is designed to solve problems which are presented by real use cases in an organisation,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1:03</a:t>
            </a:r>
          </a:p>
          <a:p>
            <a:pPr algn="l"/>
            <a:r>
              <a:rPr lang="en-GB" b="0" i="0" dirty="0">
                <a:solidFill>
                  <a:srgbClr val="464646"/>
                </a:solidFill>
                <a:effectLst/>
                <a:latin typeface="Segoe UI" panose="020B0502040204020203" pitchFamily="34" charset="0"/>
              </a:rPr>
              <a:t>as we saw earlier, the sets student to a system where basically students can register on courses and can find all the student details,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1:11</a:t>
            </a:r>
          </a:p>
          <a:p>
            <a:pPr algn="l"/>
            <a:r>
              <a:rPr lang="en-GB" b="0" i="0" dirty="0">
                <a:solidFill>
                  <a:srgbClr val="464646"/>
                </a:solidFill>
                <a:effectLst/>
                <a:latin typeface="Segoe UI" panose="020B0502040204020203" pitchFamily="34" charset="0"/>
              </a:rPr>
              <a:t>which is used by different departments at the university.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1:24</a:t>
            </a:r>
          </a:p>
          <a:p>
            <a:pPr algn="l"/>
            <a:r>
              <a:rPr lang="en-GB" b="0" i="0" dirty="0">
                <a:solidFill>
                  <a:srgbClr val="464646"/>
                </a:solidFill>
                <a:effectLst/>
                <a:latin typeface="Segoe UI" panose="020B0502040204020203" pitchFamily="34" charset="0"/>
              </a:rPr>
              <a:t>And just a reminder that a data model is a collection of concepts for representing complex real world data in an organisation in an abstract way,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1:30</a:t>
            </a:r>
          </a:p>
          <a:p>
            <a:pPr algn="l"/>
            <a:r>
              <a:rPr lang="en-GB" b="0" i="0" dirty="0">
                <a:solidFill>
                  <a:srgbClr val="464646"/>
                </a:solidFill>
                <a:effectLst/>
                <a:latin typeface="Segoe UI" panose="020B0502040204020203" pitchFamily="34" charset="0"/>
              </a:rPr>
              <a:t>and this can involved important objects and events in that real world, relationships between these objects and events as well as any constraints.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1:41</a:t>
            </a:r>
          </a:p>
          <a:p>
            <a:pPr algn="l"/>
            <a:r>
              <a:rPr lang="en-GB" b="0" i="0" dirty="0">
                <a:solidFill>
                  <a:srgbClr val="464646"/>
                </a:solidFill>
                <a:effectLst/>
                <a:latin typeface="Segoe UI" panose="020B0502040204020203" pitchFamily="34" charset="0"/>
              </a:rPr>
              <a:t>For example, if we say that is which is an object that's going to register on a course,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1:54</a:t>
            </a:r>
          </a:p>
          <a:p>
            <a:pPr algn="l"/>
            <a:r>
              <a:rPr lang="en-GB" b="0" i="0" dirty="0">
                <a:solidFill>
                  <a:srgbClr val="464646"/>
                </a:solidFill>
                <a:effectLst/>
                <a:latin typeface="Segoe UI" panose="020B0502040204020203" pitchFamily="34" charset="0"/>
              </a:rPr>
              <a:t>and the constraint could be that that course can only accommodate 250 students.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2:02</a:t>
            </a:r>
          </a:p>
          <a:p>
            <a:pPr algn="l"/>
            <a:r>
              <a:rPr lang="en-GB" b="0" i="0" dirty="0">
                <a:solidFill>
                  <a:srgbClr val="464646"/>
                </a:solidFill>
                <a:effectLst/>
                <a:latin typeface="Segoe UI" panose="020B0502040204020203" pitchFamily="34" charset="0"/>
              </a:rPr>
              <a:t>Now, a data model facilitates communication by presenting data in an understandable way,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2:10</a:t>
            </a:r>
          </a:p>
          <a:p>
            <a:pPr algn="l"/>
            <a:r>
              <a:rPr lang="en-GB" b="0" i="0" dirty="0">
                <a:solidFill>
                  <a:srgbClr val="464646"/>
                </a:solidFill>
                <a:effectLst/>
                <a:latin typeface="Segoe UI" panose="020B0502040204020203" pitchFamily="34" charset="0"/>
              </a:rPr>
              <a:t>which basically helps the database designer communicate with the end users so that they understand what he or she is designing.</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2:17</a:t>
            </a:r>
          </a:p>
          <a:p>
            <a:pPr algn="l"/>
            <a:r>
              <a:rPr lang="en-GB" b="0" i="0" dirty="0">
                <a:solidFill>
                  <a:srgbClr val="464646"/>
                </a:solidFill>
                <a:effectLst/>
                <a:latin typeface="Segoe UI" panose="020B0502040204020203" pitchFamily="34" charset="0"/>
              </a:rPr>
              <a:t>And the data model is as accurate as possible.</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50</a:t>
            </a:fld>
            <a:endParaRPr lang="en-GB"/>
          </a:p>
        </p:txBody>
      </p:sp>
    </p:spTree>
    <p:extLst>
      <p:ext uri="{BB962C8B-B14F-4D97-AF65-F5344CB8AC3E}">
        <p14:creationId xmlns:p14="http://schemas.microsoft.com/office/powerpoint/2010/main" val="1701867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effectLst/>
              </a:rPr>
              <a:t>So now let's look at the database design process in a bit more detail.</a:t>
            </a:r>
            <a:endParaRPr lang="en-GB" dirty="0">
              <a:solidFill>
                <a:srgbClr val="464646"/>
              </a:solidFill>
              <a:effectLst/>
            </a:endParaRPr>
          </a:p>
          <a:p>
            <a:pPr algn="r"/>
            <a:r>
              <a:rPr lang="en-GB" dirty="0">
                <a:effectLst/>
              </a:rPr>
              <a:t>3:38</a:t>
            </a:r>
          </a:p>
          <a:p>
            <a:r>
              <a:rPr lang="en-GB" dirty="0">
                <a:effectLst/>
              </a:rPr>
              <a:t>So now the mini world is basically the universe of discourse or the domain of</a:t>
            </a:r>
            <a:endParaRPr lang="en-GB" dirty="0">
              <a:solidFill>
                <a:srgbClr val="767676"/>
              </a:solidFill>
              <a:effectLst/>
            </a:endParaRPr>
          </a:p>
          <a:p>
            <a:pPr algn="r"/>
            <a:r>
              <a:rPr lang="en-GB" dirty="0">
                <a:effectLst/>
              </a:rPr>
              <a:t>3:43</a:t>
            </a:r>
          </a:p>
          <a:p>
            <a:r>
              <a:rPr lang="en-GB" dirty="0">
                <a:effectLst/>
              </a:rPr>
              <a:t>interest where these are real world use cases we were talking about are based.</a:t>
            </a:r>
            <a:endParaRPr lang="en-GB" dirty="0">
              <a:solidFill>
                <a:srgbClr val="767676"/>
              </a:solidFill>
              <a:effectLst/>
            </a:endParaRPr>
          </a:p>
          <a:p>
            <a:pPr algn="r"/>
            <a:r>
              <a:rPr lang="en-GB" dirty="0">
                <a:effectLst/>
              </a:rPr>
              <a:t>3:49</a:t>
            </a:r>
          </a:p>
          <a:p>
            <a:r>
              <a:rPr lang="en-GB" dirty="0">
                <a:effectLst/>
              </a:rPr>
              <a:t>And then the first thing we need to do is to identify, analyse and refine the business rules, which are going to help us develop the data model.</a:t>
            </a:r>
            <a:endParaRPr lang="en-GB" dirty="0">
              <a:solidFill>
                <a:srgbClr val="767676"/>
              </a:solidFill>
              <a:effectLst/>
            </a:endParaRPr>
          </a:p>
          <a:p>
            <a:pPr algn="r"/>
            <a:r>
              <a:rPr lang="en-GB" dirty="0">
                <a:effectLst/>
              </a:rPr>
              <a:t>3:56</a:t>
            </a:r>
          </a:p>
          <a:p>
            <a:r>
              <a:rPr lang="en-GB" dirty="0">
                <a:effectLst/>
              </a:rPr>
              <a:t>And the first model we're going to go for is the conceptual model, which is the entity relationship model.</a:t>
            </a:r>
            <a:endParaRPr lang="en-GB" dirty="0">
              <a:solidFill>
                <a:srgbClr val="767676"/>
              </a:solidFill>
              <a:effectLst/>
            </a:endParaRPr>
          </a:p>
          <a:p>
            <a:pPr algn="r"/>
            <a:r>
              <a:rPr lang="en-GB" dirty="0">
                <a:effectLst/>
              </a:rPr>
              <a:t>4:10</a:t>
            </a:r>
          </a:p>
          <a:p>
            <a:r>
              <a:rPr lang="en-GB" dirty="0">
                <a:effectLst/>
              </a:rPr>
              <a:t>So here what we do is we establish all the important entities attributes,</a:t>
            </a:r>
            <a:endParaRPr lang="en-GB" dirty="0">
              <a:solidFill>
                <a:srgbClr val="767676"/>
              </a:solidFill>
              <a:effectLst/>
            </a:endParaRPr>
          </a:p>
          <a:p>
            <a:pPr algn="r"/>
            <a:r>
              <a:rPr lang="en-GB" dirty="0">
                <a:effectLst/>
              </a:rPr>
              <a:t>4:18</a:t>
            </a:r>
          </a:p>
          <a:p>
            <a:r>
              <a:rPr lang="en-GB" dirty="0">
                <a:effectLst/>
              </a:rPr>
              <a:t>the domains of these attributes and relationships between the entities and any specific constraints, all that it's done at this point.</a:t>
            </a:r>
            <a:endParaRPr lang="en-GB" dirty="0">
              <a:solidFill>
                <a:srgbClr val="767676"/>
              </a:solidFill>
              <a:effectLst/>
            </a:endParaRPr>
          </a:p>
          <a:p>
            <a:pPr algn="r"/>
            <a:r>
              <a:rPr lang="en-GB" dirty="0">
                <a:effectLst/>
              </a:rPr>
              <a:t>4:25</a:t>
            </a:r>
          </a:p>
          <a:p>
            <a:r>
              <a:rPr lang="en-GB" dirty="0">
                <a:effectLst/>
              </a:rPr>
              <a:t>And we end up with an entity relationship model.</a:t>
            </a:r>
            <a:endParaRPr lang="en-GB" dirty="0">
              <a:solidFill>
                <a:srgbClr val="767676"/>
              </a:solidFill>
              <a:effectLst/>
            </a:endParaRPr>
          </a:p>
          <a:p>
            <a:pPr algn="r"/>
            <a:r>
              <a:rPr lang="en-GB" dirty="0">
                <a:effectLst/>
              </a:rPr>
              <a:t>4:36</a:t>
            </a:r>
          </a:p>
          <a:p>
            <a:r>
              <a:rPr lang="en-GB" dirty="0">
                <a:effectLst/>
              </a:rPr>
              <a:t>But this is actually also the point where which a database system you want to use and which data model is decided.</a:t>
            </a:r>
            <a:endParaRPr lang="en-GB" dirty="0">
              <a:solidFill>
                <a:srgbClr val="767676"/>
              </a:solidFill>
              <a:effectLst/>
            </a:endParaRPr>
          </a:p>
          <a:p>
            <a:pPr algn="r"/>
            <a:r>
              <a:rPr lang="en-GB" dirty="0">
                <a:effectLst/>
              </a:rPr>
              <a:t>4:41</a:t>
            </a:r>
          </a:p>
          <a:p>
            <a:r>
              <a:rPr lang="en-GB" dirty="0">
                <a:effectLst/>
              </a:rPr>
              <a:t>But it's going to be a relational key value graph.</a:t>
            </a:r>
            <a:endParaRPr lang="en-GB" dirty="0">
              <a:solidFill>
                <a:srgbClr val="767676"/>
              </a:solidFill>
              <a:effectLst/>
            </a:endParaRPr>
          </a:p>
          <a:p>
            <a:pPr algn="r"/>
            <a:r>
              <a:rPr lang="en-GB" dirty="0">
                <a:effectLst/>
              </a:rPr>
              <a:t>4:51</a:t>
            </a:r>
          </a:p>
          <a:p>
            <a:r>
              <a:rPr lang="en-GB" dirty="0">
                <a:effectLst/>
              </a:rPr>
              <a:t>But we're going to focus on the relational model. So our next step then is going to be the logical design, which is the relational model.</a:t>
            </a:r>
            <a:endParaRPr lang="en-GB" dirty="0">
              <a:solidFill>
                <a:srgbClr val="767676"/>
              </a:solidFill>
              <a:effectLst/>
            </a:endParaRPr>
          </a:p>
          <a:p>
            <a:pPr algn="r"/>
            <a:r>
              <a:rPr lang="en-GB" dirty="0">
                <a:effectLst/>
              </a:rPr>
              <a:t>4:55</a:t>
            </a:r>
          </a:p>
          <a:p>
            <a:r>
              <a:rPr lang="en-GB" dirty="0">
                <a:effectLst/>
              </a:rPr>
              <a:t>And so what we do here is we have to basically translate this entity relationship model into the relational model.</a:t>
            </a:r>
            <a:endParaRPr lang="en-GB" dirty="0">
              <a:solidFill>
                <a:srgbClr val="767676"/>
              </a:solidFill>
              <a:effectLst/>
            </a:endParaRPr>
          </a:p>
          <a:p>
            <a:pPr algn="r"/>
            <a:r>
              <a:rPr lang="en-GB" dirty="0">
                <a:effectLst/>
              </a:rPr>
              <a:t>5:07</a:t>
            </a:r>
          </a:p>
          <a:p>
            <a:r>
              <a:rPr lang="en-GB" dirty="0">
                <a:effectLst/>
              </a:rPr>
              <a:t>And once that is done, then we validate relational model using a process called normalisation.</a:t>
            </a:r>
            <a:endParaRPr lang="en-GB" dirty="0">
              <a:solidFill>
                <a:srgbClr val="767676"/>
              </a:solidFill>
              <a:effectLst/>
            </a:endParaRPr>
          </a:p>
          <a:p>
            <a:pPr algn="r"/>
            <a:r>
              <a:rPr lang="en-GB" dirty="0">
                <a:effectLst/>
              </a:rPr>
              <a:t>5:18</a:t>
            </a:r>
          </a:p>
          <a:p>
            <a:pPr algn="l"/>
            <a:r>
              <a:rPr lang="en-GB" b="0" i="0" dirty="0">
                <a:solidFill>
                  <a:srgbClr val="464646"/>
                </a:solidFill>
                <a:effectLst/>
                <a:latin typeface="Segoe UI" panose="020B0502040204020203" pitchFamily="34" charset="0"/>
              </a:rPr>
              <a:t>The normalisation just ensures that the database design is sound and we are going to look at it in more detail in a week five.</a:t>
            </a:r>
            <a:endParaRPr lang="en-GB" b="0" i="0" dirty="0">
              <a:solidFill>
                <a:srgbClr val="767676"/>
              </a:solidFill>
              <a:effectLst/>
              <a:latin typeface="Segoe UI" panose="020B0502040204020203" pitchFamily="34" charset="0"/>
            </a:endParaRPr>
          </a:p>
          <a:p>
            <a:pPr algn="l"/>
            <a:br>
              <a:rPr lang="en-GB" dirty="0">
                <a:effectLst/>
              </a:rPr>
            </a:br>
            <a:r>
              <a:rPr lang="en-GB" b="0" i="0" dirty="0">
                <a:solidFill>
                  <a:srgbClr val="464646"/>
                </a:solidFill>
                <a:effectLst/>
                <a:latin typeface="Segoe UI" panose="020B0502040204020203" pitchFamily="34" charset="0"/>
              </a:rPr>
              <a:t>OK, so at the end of the relational modelling normalisation process,</a:t>
            </a:r>
          </a:p>
          <a:p>
            <a:pPr algn="r"/>
            <a:r>
              <a:rPr lang="en-GB" b="0" i="0" dirty="0">
                <a:solidFill>
                  <a:srgbClr val="464646"/>
                </a:solidFill>
                <a:effectLst/>
                <a:latin typeface="Segoe UI" panose="020B0502040204020203" pitchFamily="34" charset="0"/>
              </a:rPr>
              <a:t>5:39</a:t>
            </a:r>
          </a:p>
          <a:p>
            <a:pPr algn="l"/>
            <a:r>
              <a:rPr lang="en-GB" b="0" i="0" dirty="0">
                <a:solidFill>
                  <a:srgbClr val="464646"/>
                </a:solidFill>
                <a:effectLst/>
                <a:latin typeface="Segoe UI" panose="020B0502040204020203" pitchFamily="34" charset="0"/>
              </a:rPr>
              <a:t>you come up with normalise tables and then those normalised tables, normalised relations are used to used.</a:t>
            </a:r>
          </a:p>
          <a:p>
            <a:pPr algn="r"/>
            <a:r>
              <a:rPr lang="en-GB" b="0" i="0" dirty="0">
                <a:solidFill>
                  <a:srgbClr val="464646"/>
                </a:solidFill>
                <a:effectLst/>
                <a:latin typeface="Segoe UI" panose="020B0502040204020203" pitchFamily="34" charset="0"/>
              </a:rPr>
              <a:t>5:44</a:t>
            </a:r>
          </a:p>
          <a:p>
            <a:pPr algn="l"/>
            <a:r>
              <a:rPr lang="en-GB" b="0" i="0" dirty="0">
                <a:solidFill>
                  <a:srgbClr val="464646"/>
                </a:solidFill>
                <a:effectLst/>
                <a:latin typeface="Segoe UI" panose="020B0502040204020203" pitchFamily="34" charset="0"/>
              </a:rPr>
              <a:t>Escorial is used then to implement these tables basically.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5:57</a:t>
            </a:r>
          </a:p>
          <a:p>
            <a:pPr algn="l"/>
            <a:r>
              <a:rPr lang="en-GB" b="0" i="0" dirty="0">
                <a:solidFill>
                  <a:srgbClr val="464646"/>
                </a:solidFill>
                <a:effectLst/>
                <a:latin typeface="Segoe UI" panose="020B0502040204020203" pitchFamily="34" charset="0"/>
              </a:rPr>
              <a:t>So the tables are defined and the indexes that are needed,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6:03</a:t>
            </a:r>
          </a:p>
          <a:p>
            <a:pPr algn="l"/>
            <a:r>
              <a:rPr lang="en-GB" b="0" i="0" dirty="0">
                <a:solidFill>
                  <a:srgbClr val="464646"/>
                </a:solidFill>
                <a:effectLst/>
                <a:latin typeface="Segoe UI" panose="020B0502040204020203" pitchFamily="34" charset="0"/>
              </a:rPr>
              <a:t>all the basically constraints are defined and also things like it's end user groups that are needed.</a:t>
            </a:r>
          </a:p>
          <a:p>
            <a:pPr algn="l"/>
            <a:endParaRPr lang="en-GB" b="0" i="0" dirty="0">
              <a:solidFill>
                <a:srgbClr val="46464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Access control roles also query optimisation.</a:t>
            </a:r>
          </a:p>
          <a:p>
            <a:pPr algn="r"/>
            <a:r>
              <a:rPr lang="en-GB" b="0" i="0" dirty="0">
                <a:solidFill>
                  <a:srgbClr val="464646"/>
                </a:solidFill>
                <a:effectLst/>
                <a:latin typeface="Segoe UI" panose="020B0502040204020203" pitchFamily="34" charset="0"/>
              </a:rPr>
              <a:t>6:21</a:t>
            </a:r>
          </a:p>
          <a:p>
            <a:pPr algn="l"/>
            <a:r>
              <a:rPr lang="en-GB" b="0" i="0" dirty="0">
                <a:solidFill>
                  <a:srgbClr val="464646"/>
                </a:solidFill>
                <a:effectLst/>
                <a:latin typeface="Segoe UI" panose="020B0502040204020203" pitchFamily="34" charset="0"/>
              </a:rPr>
              <a:t>All this is done at this physical design and implementation level.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6:26</a:t>
            </a:r>
          </a:p>
          <a:p>
            <a:pPr algn="l"/>
            <a:r>
              <a:rPr lang="en-GB" b="0" i="0" dirty="0">
                <a:solidFill>
                  <a:srgbClr val="464646"/>
                </a:solidFill>
                <a:effectLst/>
                <a:latin typeface="Segoe UI" panose="020B0502040204020203" pitchFamily="34" charset="0"/>
              </a:rPr>
              <a:t>So we could say that we are the domain of interest to the mini world.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6:32</a:t>
            </a:r>
          </a:p>
          <a:p>
            <a:pPr algn="l"/>
            <a:r>
              <a:rPr lang="en-GB" b="0" i="0" dirty="0">
                <a:solidFill>
                  <a:srgbClr val="464646"/>
                </a:solidFill>
                <a:effectLst/>
                <a:latin typeface="Segoe UI" panose="020B0502040204020203" pitchFamily="34" charset="0"/>
              </a:rPr>
              <a:t>The business rules at the stage of requirements collection and analysis entity relationship models and set the stage of the conceptual design.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6:37</a:t>
            </a:r>
          </a:p>
          <a:p>
            <a:pPr algn="l"/>
            <a:r>
              <a:rPr lang="en-GB" b="0" i="0" dirty="0">
                <a:solidFill>
                  <a:srgbClr val="464646"/>
                </a:solidFill>
                <a:effectLst/>
                <a:latin typeface="Segoe UI" panose="020B0502040204020203" pitchFamily="34" charset="0"/>
              </a:rPr>
              <a:t>Relational model is at the stage of logical design and then the escarole implementation is the physical design.</a:t>
            </a:r>
          </a:p>
          <a:p>
            <a:pPr algn="l"/>
            <a:endParaRPr lang="en-GB" b="0" i="0" dirty="0">
              <a:solidFill>
                <a:srgbClr val="464646"/>
              </a:solidFill>
              <a:effectLst/>
              <a:latin typeface="Segoe UI" panose="020B0502040204020203" pitchFamily="34" charset="0"/>
            </a:endParaRP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51</a:t>
            </a:fld>
            <a:endParaRPr lang="en-GB"/>
          </a:p>
        </p:txBody>
      </p:sp>
    </p:spTree>
    <p:extLst>
      <p:ext uri="{BB962C8B-B14F-4D97-AF65-F5344CB8AC3E}">
        <p14:creationId xmlns:p14="http://schemas.microsoft.com/office/powerpoint/2010/main" val="1025727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we mentioned that the first thing we need to do is illicit the business rules that will help support the real world,</a:t>
            </a:r>
          </a:p>
          <a:p>
            <a:pPr algn="r"/>
            <a:r>
              <a:rPr lang="en-GB" b="0" i="0" dirty="0">
                <a:solidFill>
                  <a:srgbClr val="464646"/>
                </a:solidFill>
                <a:effectLst/>
                <a:latin typeface="Segoe UI" panose="020B0502040204020203" pitchFamily="34" charset="0"/>
              </a:rPr>
              <a:t>6:59</a:t>
            </a:r>
          </a:p>
          <a:p>
            <a:pPr algn="l"/>
            <a:r>
              <a:rPr lang="en-GB" b="0" i="0" dirty="0">
                <a:solidFill>
                  <a:srgbClr val="464646"/>
                </a:solidFill>
                <a:effectLst/>
                <a:latin typeface="Segoe UI" panose="020B0502040204020203" pitchFamily="34" charset="0"/>
              </a:rPr>
              <a:t>use cases, not a business rule, is just a description of the principles or procedures in the organisation.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7:08</a:t>
            </a:r>
          </a:p>
          <a:p>
            <a:pPr algn="l"/>
            <a:r>
              <a:rPr lang="en-GB" b="0" i="0" dirty="0">
                <a:solidFill>
                  <a:srgbClr val="464646"/>
                </a:solidFill>
                <a:effectLst/>
                <a:latin typeface="Segoe UI" panose="020B0502040204020203" pitchFamily="34" charset="0"/>
              </a:rPr>
              <a:t>And these business rules can be sourced via the company managers, the staff in the company organisation,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7:19</a:t>
            </a:r>
          </a:p>
          <a:p>
            <a:pPr algn="l"/>
            <a:r>
              <a:rPr lang="en-GB" b="0" i="0" dirty="0">
                <a:solidFill>
                  <a:srgbClr val="464646"/>
                </a:solidFill>
                <a:effectLst/>
                <a:latin typeface="Segoe UI" panose="020B0502040204020203" pitchFamily="34" charset="0"/>
              </a:rPr>
              <a:t>and by written documentation that can be provided by the managers or the staff,</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7:29</a:t>
            </a:r>
          </a:p>
          <a:p>
            <a:pPr algn="l"/>
            <a:r>
              <a:rPr lang="en-GB" b="0" i="0" dirty="0">
                <a:solidFill>
                  <a:srgbClr val="464646"/>
                </a:solidFill>
                <a:effectLst/>
                <a:latin typeface="Segoe UI" panose="020B0502040204020203" pitchFamily="34" charset="0"/>
              </a:rPr>
              <a:t>as well as by conducting interviews with the users of the proposed database system.</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7:36</a:t>
            </a:r>
          </a:p>
          <a:p>
            <a:pPr algn="l"/>
            <a:r>
              <a:rPr lang="en-GB" b="0" i="0" dirty="0">
                <a:solidFill>
                  <a:srgbClr val="464646"/>
                </a:solidFill>
                <a:effectLst/>
                <a:latin typeface="Segoe UI" panose="020B0502040204020203" pitchFamily="34" charset="0"/>
              </a:rPr>
              <a:t>Now, these business rules basically establish the important concepts and events of all that that exist in the domain,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7:47</a:t>
            </a:r>
          </a:p>
          <a:p>
            <a:pPr algn="l"/>
            <a:r>
              <a:rPr lang="en-GB" b="0" i="0" dirty="0">
                <a:solidFill>
                  <a:srgbClr val="464646"/>
                </a:solidFill>
                <a:effectLst/>
                <a:latin typeface="Segoe UI" panose="020B0502040204020203" pitchFamily="34" charset="0"/>
              </a:rPr>
              <a:t>and they assist the designers to create an accurate data model.</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52</a:t>
            </a:fld>
            <a:endParaRPr lang="en-GB"/>
          </a:p>
        </p:txBody>
      </p:sp>
    </p:spTree>
    <p:extLst>
      <p:ext uri="{BB962C8B-B14F-4D97-AF65-F5344CB8AC3E}">
        <p14:creationId xmlns:p14="http://schemas.microsoft.com/office/powerpoint/2010/main" val="2113040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I'm the conceptual to logical mapping, which is the E.R. module to the relational model, consists of a number of steps.</a:t>
            </a:r>
          </a:p>
          <a:p>
            <a:pPr algn="r"/>
            <a:r>
              <a:rPr lang="en-GB" b="0" i="0" dirty="0">
                <a:solidFill>
                  <a:srgbClr val="464646"/>
                </a:solidFill>
                <a:effectLst/>
                <a:latin typeface="Segoe UI" panose="020B0502040204020203" pitchFamily="34" charset="0"/>
              </a:rPr>
              <a:t>8:06</a:t>
            </a:r>
          </a:p>
          <a:p>
            <a:pPr algn="l"/>
            <a:r>
              <a:rPr lang="en-GB" b="0" i="0" dirty="0">
                <a:solidFill>
                  <a:srgbClr val="464646"/>
                </a:solidFill>
                <a:effectLst/>
                <a:latin typeface="Segoe UI" panose="020B0502040204020203" pitchFamily="34" charset="0"/>
              </a:rPr>
              <a:t>And we're going to start on this week with learning how to map a regular entity type.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8:17</a:t>
            </a:r>
          </a:p>
          <a:p>
            <a:pPr algn="l"/>
            <a:r>
              <a:rPr lang="en-GB" b="0" i="0" dirty="0">
                <a:solidFill>
                  <a:srgbClr val="464646"/>
                </a:solidFill>
                <a:effectLst/>
                <a:latin typeface="Segoe UI" panose="020B0502040204020203" pitchFamily="34" charset="0"/>
              </a:rPr>
              <a:t>So that's going to be from an E.R. model entity to a relational model relation then implemented and to using ESC.</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8:24</a:t>
            </a:r>
          </a:p>
          <a:p>
            <a:pPr algn="l"/>
            <a:r>
              <a:rPr lang="en-GB" b="0" i="0" dirty="0">
                <a:solidFill>
                  <a:srgbClr val="464646"/>
                </a:solidFill>
                <a:effectLst/>
                <a:latin typeface="Segoe UI" panose="020B0502040204020203" pitchFamily="34" charset="0"/>
              </a:rPr>
              <a:t>Well, then are we going to next look 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8:35</a:t>
            </a:r>
          </a:p>
          <a:p>
            <a:pPr algn="l"/>
            <a:r>
              <a:rPr lang="en-GB" b="0" i="0" dirty="0">
                <a:solidFill>
                  <a:srgbClr val="464646"/>
                </a:solidFill>
                <a:effectLst/>
                <a:latin typeface="Segoe UI" panose="020B0502040204020203" pitchFamily="34" charset="0"/>
              </a:rPr>
              <a:t>Multivalent attributes, weak entity types and one to many bond relationships,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8:42</a:t>
            </a:r>
          </a:p>
          <a:p>
            <a:pPr algn="l"/>
            <a:r>
              <a:rPr lang="en-GB" b="0" i="0" dirty="0">
                <a:solidFill>
                  <a:srgbClr val="464646"/>
                </a:solidFill>
                <a:effectLst/>
                <a:latin typeface="Segoe UI" panose="020B0502040204020203" pitchFamily="34" charset="0"/>
              </a:rPr>
              <a:t>we're going to look at that look at that in week three because all of them deal with one too many relationships.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8:48</a:t>
            </a:r>
          </a:p>
          <a:p>
            <a:pPr algn="l"/>
            <a:r>
              <a:rPr lang="en-GB" b="0" i="0" dirty="0">
                <a:solidFill>
                  <a:srgbClr val="464646"/>
                </a:solidFill>
                <a:effectLst/>
                <a:latin typeface="Segoe UI" panose="020B0502040204020203" pitchFamily="34" charset="0"/>
              </a:rPr>
              <a:t>Then we're going to look at the next three in a week for the many to many, one to one and specialisation.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8:56</a:t>
            </a:r>
          </a:p>
          <a:p>
            <a:pPr algn="l"/>
            <a:r>
              <a:rPr lang="en-GB" b="0" i="0" dirty="0">
                <a:solidFill>
                  <a:srgbClr val="464646"/>
                </a:solidFill>
                <a:effectLst/>
                <a:latin typeface="Segoe UI" panose="020B0502040204020203" pitchFamily="34" charset="0"/>
              </a:rPr>
              <a:t>Now, once you bring in the specialisation that makes our E.R. model actually in the extended E.R. model and then these last three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9:06</a:t>
            </a:r>
          </a:p>
          <a:p>
            <a:pPr algn="l"/>
            <a:r>
              <a:rPr lang="en-GB" b="0" i="0" dirty="0">
                <a:solidFill>
                  <a:srgbClr val="464646"/>
                </a:solidFill>
                <a:effectLst/>
                <a:latin typeface="Segoe UI" panose="020B0502040204020203" pitchFamily="34" charset="0"/>
              </a:rPr>
              <a:t>are mapping the unary ternary relationships as well as then normalising all these relations we're going to do in week five.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9:19</a:t>
            </a:r>
          </a:p>
          <a:p>
            <a:pPr algn="l"/>
            <a:r>
              <a:rPr lang="en-GB" b="0" i="0" dirty="0">
                <a:solidFill>
                  <a:srgbClr val="464646"/>
                </a:solidFill>
                <a:effectLst/>
                <a:latin typeface="Segoe UI" panose="020B0502040204020203" pitchFamily="34" charset="0"/>
              </a:rPr>
              <a:t>So that's going to be this week to. Four and five.</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53</a:t>
            </a:fld>
            <a:endParaRPr lang="en-GB"/>
          </a:p>
        </p:txBody>
      </p:sp>
    </p:spTree>
    <p:extLst>
      <p:ext uri="{BB962C8B-B14F-4D97-AF65-F5344CB8AC3E}">
        <p14:creationId xmlns:p14="http://schemas.microsoft.com/office/powerpoint/2010/main" val="3021104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defTabSz="914400">
              <a:spcBef>
                <a:spcPts val="300"/>
              </a:spcBef>
              <a:spcAft>
                <a:spcPts val="300"/>
              </a:spcAft>
              <a:buClr>
                <a:schemeClr val="accent2"/>
              </a:buClr>
              <a:buFont typeface="Wingdings" panose="05000000000000000000" pitchFamily="2" charset="2"/>
              <a:buChar char="§"/>
            </a:pPr>
            <a:r>
              <a:rPr lang="en-GB" sz="1200" dirty="0">
                <a:solidFill>
                  <a:srgbClr val="000000"/>
                </a:solidFill>
                <a:latin typeface="Calibri"/>
              </a:rPr>
              <a:t>I like to work with my students in </a:t>
            </a:r>
            <a:r>
              <a:rPr lang="en-GB" sz="1200" i="1" dirty="0">
                <a:solidFill>
                  <a:srgbClr val="000000"/>
                </a:solidFill>
                <a:latin typeface="Calibri"/>
              </a:rPr>
              <a:t>partnership</a:t>
            </a:r>
          </a:p>
          <a:p>
            <a:pPr marL="800100" lvl="1" indent="-342900" defTabSz="914400">
              <a:spcBef>
                <a:spcPts val="300"/>
              </a:spcBef>
              <a:spcAft>
                <a:spcPts val="300"/>
              </a:spcAft>
              <a:buClr>
                <a:schemeClr val="accent2"/>
              </a:buClr>
              <a:buFont typeface="Wingdings" panose="05000000000000000000" pitchFamily="2" charset="2"/>
              <a:buChar char="§"/>
            </a:pPr>
            <a:r>
              <a:rPr lang="en-GB" sz="1200" dirty="0">
                <a:solidFill>
                  <a:srgbClr val="000000"/>
                </a:solidFill>
                <a:latin typeface="Calibri"/>
              </a:rPr>
              <a:t>This module has developed and grown every year based on students’ feedback</a:t>
            </a:r>
          </a:p>
          <a:p>
            <a:pPr marL="800100" lvl="1" indent="-342900" defTabSz="914400">
              <a:spcBef>
                <a:spcPts val="300"/>
              </a:spcBef>
              <a:spcAft>
                <a:spcPts val="300"/>
              </a:spcAft>
              <a:buClr>
                <a:schemeClr val="accent2"/>
              </a:buClr>
              <a:buFont typeface="Wingdings" panose="05000000000000000000" pitchFamily="2" charset="2"/>
              <a:buChar char="§"/>
            </a:pPr>
            <a:r>
              <a:rPr lang="en-GB" sz="1200" dirty="0">
                <a:solidFill>
                  <a:srgbClr val="000000"/>
                </a:solidFill>
                <a:latin typeface="Calibri"/>
              </a:rPr>
              <a:t>Every individual comes with their prior knowledge and will have a different learning path towards the end goal</a:t>
            </a:r>
          </a:p>
          <a:p>
            <a:pPr marL="800100" lvl="1" indent="-342900" defTabSz="914400">
              <a:spcBef>
                <a:spcPts val="300"/>
              </a:spcBef>
              <a:spcAft>
                <a:spcPts val="300"/>
              </a:spcAft>
              <a:buClr>
                <a:schemeClr val="accent2"/>
              </a:buClr>
              <a:buFont typeface="Wingdings" panose="05000000000000000000" pitchFamily="2" charset="2"/>
              <a:buChar char="§"/>
            </a:pPr>
            <a:r>
              <a:rPr lang="en-GB" sz="1200" dirty="0">
                <a:solidFill>
                  <a:srgbClr val="000000"/>
                </a:solidFill>
                <a:latin typeface="Calibri"/>
              </a:rPr>
              <a:t>I am there to guide you towards that end goal</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648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11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at the end of this lesson, you should be able to describe what an entity is and how it represented in the E.R. model and also</a:t>
            </a:r>
          </a:p>
          <a:p>
            <a:pPr algn="r"/>
            <a:r>
              <a:rPr lang="en-GB" b="0" i="0" dirty="0">
                <a:solidFill>
                  <a:srgbClr val="464646"/>
                </a:solidFill>
                <a:effectLst/>
                <a:latin typeface="Segoe UI" panose="020B0502040204020203" pitchFamily="34" charset="0"/>
              </a:rPr>
              <a:t>0:11</a:t>
            </a:r>
          </a:p>
          <a:p>
            <a:pPr algn="l"/>
            <a:r>
              <a:rPr lang="en-GB" b="0" i="0" dirty="0">
                <a:solidFill>
                  <a:srgbClr val="464646"/>
                </a:solidFill>
                <a:effectLst/>
                <a:latin typeface="Segoe UI" panose="020B0502040204020203" pitchFamily="34" charset="0"/>
              </a:rPr>
              <a:t>how to describe the different types of attributes and how they're presented in the E.R. model.</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an entity is any real world object that can exist independently and about which we want to store some information and entities can be conceptual,</a:t>
            </a:r>
          </a:p>
          <a:p>
            <a:pPr algn="r"/>
            <a:r>
              <a:rPr lang="en-GB" b="0" i="0" dirty="0">
                <a:solidFill>
                  <a:srgbClr val="464646"/>
                </a:solidFill>
                <a:effectLst/>
                <a:latin typeface="Segoe UI" panose="020B0502040204020203" pitchFamily="34" charset="0"/>
              </a:rPr>
              <a:t>0:31</a:t>
            </a:r>
          </a:p>
          <a:p>
            <a:pPr algn="l"/>
            <a:r>
              <a:rPr lang="en-GB" b="0" i="0" dirty="0">
                <a:solidFill>
                  <a:srgbClr val="464646"/>
                </a:solidFill>
                <a:effectLst/>
                <a:latin typeface="Segoe UI" panose="020B0502040204020203" pitchFamily="34" charset="0"/>
              </a:rPr>
              <a:t>which means that they don't have a physical existence. For example, a degree is a conceptual entity.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It exists as a concept, but it is not a physical object that we can touch and feel in this world.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Another example of a conceptual entity is an account, a bank account or an order.</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When you do an order that is a conceptual entity because we cannot physically </a:t>
            </a:r>
          </a:p>
          <a:p>
            <a:pPr algn="l"/>
            <a:r>
              <a:rPr lang="en-GB" b="0" i="0" dirty="0">
                <a:solidFill>
                  <a:srgbClr val="464646"/>
                </a:solidFill>
                <a:effectLst/>
                <a:latin typeface="Segoe UI" panose="020B0502040204020203" pitchFamily="34" charset="0"/>
              </a:rPr>
              <a:t>Examples of physical entities would be a car, a student.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 house, all these are physical entities.</a:t>
            </a:r>
          </a:p>
          <a:p>
            <a:endParaRPr lang="en-GB" dirty="0"/>
          </a:p>
          <a:p>
            <a:endParaRPr lang="en-GB" dirty="0"/>
          </a:p>
          <a:p>
            <a:r>
              <a:rPr lang="en-GB" dirty="0"/>
              <a:t>The simplest database contains information about one entity, which is some real-world thing. Some entities are physical— CUSTOMER, ORDER, and STUDENT; others are conceptual— WORK ASSIGNMENT and AUTHORSHIP.</a:t>
            </a:r>
          </a:p>
          <a:p>
            <a:endParaRPr lang="en-GB" dirty="0"/>
          </a:p>
          <a:p>
            <a:pPr marL="355600" marR="41275" indent="-342900">
              <a:lnSpc>
                <a:spcPct val="100800"/>
              </a:lnSpc>
              <a:spcBef>
                <a:spcPts val="2845"/>
              </a:spcBef>
              <a:buChar char="•"/>
              <a:tabLst>
                <a:tab pos="354965" algn="l"/>
                <a:tab pos="355600" algn="l"/>
              </a:tabLst>
            </a:pPr>
            <a:r>
              <a:rPr lang="en-GB" sz="1200" spc="-5" dirty="0">
                <a:solidFill>
                  <a:srgbClr val="003366"/>
                </a:solidFill>
                <a:latin typeface="Arial"/>
                <a:cs typeface="Arial"/>
              </a:rPr>
              <a:t>An </a:t>
            </a:r>
            <a:r>
              <a:rPr lang="en-GB" sz="1200" spc="-5" dirty="0">
                <a:solidFill>
                  <a:srgbClr val="0033CC"/>
                </a:solidFill>
                <a:latin typeface="Arial"/>
                <a:cs typeface="Arial"/>
              </a:rPr>
              <a:t>entity </a:t>
            </a:r>
            <a:r>
              <a:rPr lang="en-GB" sz="1200" dirty="0">
                <a:solidFill>
                  <a:srgbClr val="003366"/>
                </a:solidFill>
                <a:latin typeface="Arial"/>
                <a:cs typeface="Arial"/>
              </a:rPr>
              <a:t>is a </a:t>
            </a:r>
            <a:r>
              <a:rPr lang="en-GB" sz="1200" spc="-5" dirty="0">
                <a:solidFill>
                  <a:srgbClr val="003366"/>
                </a:solidFill>
                <a:latin typeface="Arial"/>
                <a:cs typeface="Arial"/>
              </a:rPr>
              <a:t>“</a:t>
            </a:r>
            <a:r>
              <a:rPr lang="en-GB" sz="1200" spc="-5" dirty="0">
                <a:solidFill>
                  <a:srgbClr val="FF6600"/>
                </a:solidFill>
                <a:latin typeface="Arial"/>
                <a:cs typeface="Arial"/>
              </a:rPr>
              <a:t>thing</a:t>
            </a:r>
            <a:r>
              <a:rPr lang="en-GB" sz="1200" spc="-5" dirty="0">
                <a:solidFill>
                  <a:srgbClr val="003366"/>
                </a:solidFill>
                <a:latin typeface="Arial"/>
                <a:cs typeface="Arial"/>
              </a:rPr>
              <a:t>” </a:t>
            </a:r>
            <a:r>
              <a:rPr lang="en-GB" sz="1200" dirty="0">
                <a:solidFill>
                  <a:srgbClr val="003366"/>
                </a:solidFill>
                <a:latin typeface="Arial"/>
                <a:cs typeface="Arial"/>
              </a:rPr>
              <a:t>or </a:t>
            </a:r>
            <a:r>
              <a:rPr lang="en-GB" sz="1200" spc="-5" dirty="0">
                <a:solidFill>
                  <a:srgbClr val="003366"/>
                </a:solidFill>
                <a:latin typeface="Arial"/>
                <a:cs typeface="Arial"/>
              </a:rPr>
              <a:t>“</a:t>
            </a:r>
            <a:r>
              <a:rPr lang="en-GB" sz="1200" spc="-5" dirty="0">
                <a:solidFill>
                  <a:srgbClr val="FF6600"/>
                </a:solidFill>
                <a:latin typeface="Arial"/>
                <a:cs typeface="Arial"/>
              </a:rPr>
              <a:t>object</a:t>
            </a:r>
            <a:r>
              <a:rPr lang="en-GB" sz="1200" spc="-5" dirty="0">
                <a:solidFill>
                  <a:srgbClr val="003366"/>
                </a:solidFill>
                <a:latin typeface="Arial"/>
                <a:cs typeface="Arial"/>
              </a:rPr>
              <a:t>” </a:t>
            </a:r>
            <a:r>
              <a:rPr lang="en-GB" sz="1200" dirty="0">
                <a:solidFill>
                  <a:srgbClr val="003366"/>
                </a:solidFill>
                <a:latin typeface="Arial"/>
                <a:cs typeface="Arial"/>
              </a:rPr>
              <a:t>in </a:t>
            </a:r>
            <a:r>
              <a:rPr lang="en-GB" sz="1200" spc="-5" dirty="0">
                <a:solidFill>
                  <a:srgbClr val="003366"/>
                </a:solidFill>
                <a:latin typeface="Arial"/>
                <a:cs typeface="Arial"/>
              </a:rPr>
              <a:t>the </a:t>
            </a:r>
            <a:r>
              <a:rPr lang="en-GB" sz="1200" dirty="0">
                <a:solidFill>
                  <a:srgbClr val="003366"/>
                </a:solidFill>
                <a:latin typeface="Arial"/>
                <a:cs typeface="Arial"/>
              </a:rPr>
              <a:t>real world </a:t>
            </a:r>
            <a:r>
              <a:rPr lang="en-GB" sz="1200" spc="-5" dirty="0">
                <a:solidFill>
                  <a:srgbClr val="003366"/>
                </a:solidFill>
                <a:latin typeface="Arial"/>
                <a:cs typeface="Arial"/>
              </a:rPr>
              <a:t>with </a:t>
            </a:r>
            <a:r>
              <a:rPr lang="en-GB" sz="1200" dirty="0">
                <a:solidFill>
                  <a:srgbClr val="003366"/>
                </a:solidFill>
                <a:latin typeface="Arial"/>
                <a:cs typeface="Arial"/>
              </a:rPr>
              <a:t>an  independent </a:t>
            </a:r>
            <a:r>
              <a:rPr lang="en-GB" sz="1200" spc="-5" dirty="0">
                <a:solidFill>
                  <a:srgbClr val="003366"/>
                </a:solidFill>
                <a:latin typeface="Arial"/>
                <a:cs typeface="Arial"/>
              </a:rPr>
              <a:t>existence that </a:t>
            </a:r>
            <a:r>
              <a:rPr lang="en-GB" sz="1200" dirty="0">
                <a:solidFill>
                  <a:srgbClr val="003366"/>
                </a:solidFill>
                <a:latin typeface="Arial"/>
                <a:cs typeface="Arial"/>
              </a:rPr>
              <a:t>is </a:t>
            </a:r>
            <a:r>
              <a:rPr lang="en-GB" sz="1200" spc="-5" dirty="0">
                <a:solidFill>
                  <a:srgbClr val="0000FF"/>
                </a:solidFill>
                <a:latin typeface="Arial"/>
                <a:cs typeface="Arial"/>
              </a:rPr>
              <a:t>distinguishable from </a:t>
            </a:r>
            <a:r>
              <a:rPr lang="en-GB" sz="1200" dirty="0">
                <a:solidFill>
                  <a:srgbClr val="0000FF"/>
                </a:solidFill>
                <a:latin typeface="Arial"/>
                <a:cs typeface="Arial"/>
              </a:rPr>
              <a:t>all </a:t>
            </a:r>
            <a:r>
              <a:rPr lang="en-GB" sz="1200" spc="-5" dirty="0">
                <a:solidFill>
                  <a:srgbClr val="0000FF"/>
                </a:solidFill>
                <a:latin typeface="Arial"/>
                <a:cs typeface="Arial"/>
              </a:rPr>
              <a:t>other</a:t>
            </a:r>
          </a:p>
          <a:p>
            <a:pPr marL="355600" marR="41275" indent="-342900">
              <a:lnSpc>
                <a:spcPct val="100800"/>
              </a:lnSpc>
              <a:spcBef>
                <a:spcPts val="2845"/>
              </a:spcBef>
              <a:buChar char="•"/>
              <a:tabLst>
                <a:tab pos="354965" algn="l"/>
                <a:tab pos="355600" algn="l"/>
              </a:tabLst>
            </a:pPr>
            <a:endParaRPr lang="en-GB" sz="1200" spc="-5" dirty="0">
              <a:solidFill>
                <a:srgbClr val="0000FF"/>
              </a:solidFill>
              <a:latin typeface="Arial"/>
              <a:cs typeface="Arial"/>
            </a:endParaRPr>
          </a:p>
          <a:p>
            <a:pPr marL="434340" indent="-342900">
              <a:lnSpc>
                <a:spcPct val="100000"/>
              </a:lnSpc>
              <a:spcBef>
                <a:spcPts val="245"/>
              </a:spcBef>
              <a:buChar char="•"/>
              <a:tabLst>
                <a:tab pos="433705" algn="l"/>
                <a:tab pos="434340" algn="l"/>
              </a:tabLst>
            </a:pPr>
            <a:r>
              <a:rPr lang="en-GB" sz="1200" spc="-5" dirty="0">
                <a:solidFill>
                  <a:srgbClr val="003366"/>
                </a:solidFill>
                <a:latin typeface="Arial"/>
                <a:cs typeface="Arial"/>
              </a:rPr>
              <a:t>University</a:t>
            </a:r>
            <a:r>
              <a:rPr lang="en-GB" sz="1200" spc="-20" dirty="0">
                <a:solidFill>
                  <a:srgbClr val="003366"/>
                </a:solidFill>
                <a:latin typeface="Arial"/>
                <a:cs typeface="Arial"/>
              </a:rPr>
              <a:t> P</a:t>
            </a:r>
            <a:r>
              <a:rPr lang="en-GB" sz="1200" dirty="0">
                <a:solidFill>
                  <a:srgbClr val="003366"/>
                </a:solidFill>
                <a:latin typeface="Arial"/>
                <a:cs typeface="Arial"/>
              </a:rPr>
              <a:t>rogramme</a:t>
            </a:r>
            <a:endParaRPr lang="en-GB" sz="1200" dirty="0">
              <a:latin typeface="Arial"/>
              <a:cs typeface="Arial"/>
            </a:endParaRPr>
          </a:p>
          <a:p>
            <a:pPr marL="434340" indent="-342900">
              <a:lnSpc>
                <a:spcPct val="100000"/>
              </a:lnSpc>
              <a:spcBef>
                <a:spcPts val="1225"/>
              </a:spcBef>
              <a:buChar char="•"/>
              <a:tabLst>
                <a:tab pos="433705" algn="l"/>
                <a:tab pos="434340" algn="l"/>
              </a:tabLst>
            </a:pPr>
            <a:r>
              <a:rPr lang="en-GB" sz="1200" dirty="0">
                <a:solidFill>
                  <a:srgbClr val="003366"/>
                </a:solidFill>
                <a:latin typeface="Arial"/>
                <a:cs typeface="Arial"/>
              </a:rPr>
              <a:t>Grade</a:t>
            </a:r>
            <a:endParaRPr lang="en-GB" sz="1200" dirty="0">
              <a:latin typeface="Arial"/>
              <a:cs typeface="Arial"/>
            </a:endParaRPr>
          </a:p>
          <a:p>
            <a:pPr marL="434340" indent="-342900">
              <a:lnSpc>
                <a:spcPct val="100000"/>
              </a:lnSpc>
              <a:spcBef>
                <a:spcPts val="1225"/>
              </a:spcBef>
              <a:buChar char="•"/>
              <a:tabLst>
                <a:tab pos="433705" algn="l"/>
                <a:tab pos="434340" algn="l"/>
              </a:tabLst>
            </a:pPr>
            <a:r>
              <a:rPr lang="en-GB" sz="1200" spc="-5" dirty="0">
                <a:solidFill>
                  <a:srgbClr val="003366"/>
                </a:solidFill>
                <a:latin typeface="Arial"/>
                <a:cs typeface="Arial"/>
              </a:rPr>
              <a:t>Module</a:t>
            </a:r>
            <a:endParaRPr lang="en-GB" sz="1200" dirty="0">
              <a:latin typeface="Arial"/>
              <a:cs typeface="Arial"/>
            </a:endParaRPr>
          </a:p>
          <a:p>
            <a:pPr marL="434340" indent="-342900">
              <a:lnSpc>
                <a:spcPct val="100000"/>
              </a:lnSpc>
              <a:spcBef>
                <a:spcPts val="1225"/>
              </a:spcBef>
              <a:buChar char="•"/>
              <a:tabLst>
                <a:tab pos="433705" algn="l"/>
                <a:tab pos="434340" algn="l"/>
              </a:tabLst>
            </a:pPr>
            <a:r>
              <a:rPr lang="en-GB" sz="1200" dirty="0">
                <a:solidFill>
                  <a:srgbClr val="003366"/>
                </a:solidFill>
                <a:latin typeface="Arial"/>
                <a:cs typeface="Arial"/>
              </a:rPr>
              <a:t>Lecture</a:t>
            </a:r>
            <a:endParaRPr lang="en-GB" sz="1200" dirty="0">
              <a:latin typeface="Arial"/>
              <a:cs typeface="Arial"/>
            </a:endParaRPr>
          </a:p>
          <a:p>
            <a:pPr marL="434340" indent="-342900">
              <a:lnSpc>
                <a:spcPct val="100000"/>
              </a:lnSpc>
              <a:spcBef>
                <a:spcPts val="1225"/>
              </a:spcBef>
              <a:buChar char="•"/>
              <a:tabLst>
                <a:tab pos="433705" algn="l"/>
                <a:tab pos="434340" algn="l"/>
              </a:tabLst>
            </a:pPr>
            <a:r>
              <a:rPr lang="en-GB" sz="1200" spc="-5" dirty="0">
                <a:solidFill>
                  <a:srgbClr val="003366"/>
                </a:solidFill>
                <a:latin typeface="Arial"/>
                <a:cs typeface="Arial"/>
              </a:rPr>
              <a:t>Fees</a:t>
            </a:r>
            <a:endParaRPr lang="en-GB" sz="1200" dirty="0">
              <a:latin typeface="Arial"/>
              <a:cs typeface="Arial"/>
            </a:endParaRPr>
          </a:p>
          <a:p>
            <a:pPr marL="434340" indent="-342900">
              <a:lnSpc>
                <a:spcPct val="100000"/>
              </a:lnSpc>
              <a:spcBef>
                <a:spcPts val="1105"/>
              </a:spcBef>
              <a:buChar char="•"/>
              <a:tabLst>
                <a:tab pos="433705" algn="l"/>
                <a:tab pos="434340" algn="l"/>
              </a:tabLst>
            </a:pPr>
            <a:r>
              <a:rPr lang="en-GB" sz="1200" dirty="0">
                <a:solidFill>
                  <a:srgbClr val="003366"/>
                </a:solidFill>
                <a:latin typeface="Arial"/>
                <a:cs typeface="Arial"/>
              </a:rPr>
              <a:t>Degree</a:t>
            </a:r>
          </a:p>
          <a:p>
            <a:pPr marL="434340" indent="-342900">
              <a:lnSpc>
                <a:spcPct val="100000"/>
              </a:lnSpc>
              <a:spcBef>
                <a:spcPts val="1105"/>
              </a:spcBef>
              <a:buChar char="•"/>
              <a:tabLst>
                <a:tab pos="433705" algn="l"/>
                <a:tab pos="434340" algn="l"/>
              </a:tabLst>
            </a:pPr>
            <a:endParaRPr lang="en-GB" sz="1200" dirty="0">
              <a:solidFill>
                <a:srgbClr val="003366"/>
              </a:solidFill>
              <a:latin typeface="Arial"/>
              <a:cs typeface="Arial"/>
            </a:endParaRPr>
          </a:p>
          <a:p>
            <a:pPr marL="434340" indent="-343535">
              <a:lnSpc>
                <a:spcPct val="100000"/>
              </a:lnSpc>
              <a:spcBef>
                <a:spcPts val="260"/>
              </a:spcBef>
              <a:buChar char="•"/>
              <a:tabLst>
                <a:tab pos="433705" algn="l"/>
                <a:tab pos="434340" algn="l"/>
              </a:tabLst>
            </a:pPr>
            <a:r>
              <a:rPr lang="en-GB" sz="1200" dirty="0">
                <a:solidFill>
                  <a:srgbClr val="003366"/>
                </a:solidFill>
                <a:latin typeface="Arial"/>
                <a:cs typeface="Arial"/>
              </a:rPr>
              <a:t>Student</a:t>
            </a:r>
            <a:endParaRPr lang="en-GB" sz="1200" dirty="0">
              <a:latin typeface="Arial"/>
              <a:cs typeface="Arial"/>
            </a:endParaRPr>
          </a:p>
          <a:p>
            <a:pPr marL="434340" indent="-343535">
              <a:lnSpc>
                <a:spcPct val="100000"/>
              </a:lnSpc>
              <a:spcBef>
                <a:spcPts val="1225"/>
              </a:spcBef>
              <a:buChar char="•"/>
              <a:tabLst>
                <a:tab pos="433705" algn="l"/>
                <a:tab pos="434340" algn="l"/>
              </a:tabLst>
            </a:pPr>
            <a:r>
              <a:rPr lang="en-GB" sz="1200" dirty="0">
                <a:solidFill>
                  <a:srgbClr val="003366"/>
                </a:solidFill>
                <a:latin typeface="Arial"/>
                <a:cs typeface="Arial"/>
              </a:rPr>
              <a:t>Academic</a:t>
            </a:r>
            <a:endParaRPr lang="en-GB" sz="1200" dirty="0">
              <a:latin typeface="Arial"/>
              <a:cs typeface="Arial"/>
            </a:endParaRPr>
          </a:p>
          <a:p>
            <a:pPr marL="434340" indent="-343535">
              <a:lnSpc>
                <a:spcPct val="100000"/>
              </a:lnSpc>
              <a:spcBef>
                <a:spcPts val="1220"/>
              </a:spcBef>
              <a:buChar char="•"/>
              <a:tabLst>
                <a:tab pos="433705" algn="l"/>
                <a:tab pos="434340" algn="l"/>
              </a:tabLst>
            </a:pPr>
            <a:r>
              <a:rPr lang="en-GB" sz="1200" spc="-5" dirty="0">
                <a:solidFill>
                  <a:srgbClr val="003366"/>
                </a:solidFill>
                <a:latin typeface="Arial"/>
                <a:cs typeface="Arial"/>
              </a:rPr>
              <a:t>Tutor</a:t>
            </a:r>
            <a:endParaRPr lang="en-GB" sz="1200" dirty="0">
              <a:latin typeface="Arial"/>
              <a:cs typeface="Arial"/>
            </a:endParaRPr>
          </a:p>
          <a:p>
            <a:pPr marL="434340" indent="-343535">
              <a:lnSpc>
                <a:spcPct val="100000"/>
              </a:lnSpc>
              <a:spcBef>
                <a:spcPts val="1200"/>
              </a:spcBef>
              <a:buChar char="•"/>
              <a:tabLst>
                <a:tab pos="433705" algn="l"/>
                <a:tab pos="434340" algn="l"/>
              </a:tabLst>
            </a:pPr>
            <a:r>
              <a:rPr lang="en-GB" sz="1200" spc="-15" dirty="0">
                <a:solidFill>
                  <a:srgbClr val="003366"/>
                </a:solidFill>
                <a:latin typeface="Arial"/>
                <a:cs typeface="Arial"/>
              </a:rPr>
              <a:t>Admin Staff</a:t>
            </a:r>
            <a:endParaRPr lang="en-GB" sz="1200" dirty="0">
              <a:latin typeface="Arial"/>
              <a:cs typeface="Arial"/>
            </a:endParaRPr>
          </a:p>
          <a:p>
            <a:pPr marL="434340" indent="-343535">
              <a:lnSpc>
                <a:spcPct val="100000"/>
              </a:lnSpc>
              <a:spcBef>
                <a:spcPts val="1225"/>
              </a:spcBef>
              <a:buChar char="•"/>
              <a:tabLst>
                <a:tab pos="433705" algn="l"/>
                <a:tab pos="434340" algn="l"/>
              </a:tabLst>
            </a:pPr>
            <a:r>
              <a:rPr lang="en-GB" sz="1200" spc="-5" dirty="0">
                <a:solidFill>
                  <a:srgbClr val="003366"/>
                </a:solidFill>
                <a:latin typeface="Arial"/>
                <a:cs typeface="Arial"/>
              </a:rPr>
              <a:t>Lecture Hall</a:t>
            </a:r>
            <a:endParaRPr lang="en-GB" sz="1200" dirty="0">
              <a:latin typeface="Arial"/>
              <a:cs typeface="Arial"/>
            </a:endParaRPr>
          </a:p>
          <a:p>
            <a:pPr marL="434340" indent="-343535">
              <a:lnSpc>
                <a:spcPct val="100000"/>
              </a:lnSpc>
              <a:spcBef>
                <a:spcPts val="1130"/>
              </a:spcBef>
              <a:buChar char="•"/>
              <a:tabLst>
                <a:tab pos="433705" algn="l"/>
                <a:tab pos="434340" algn="l"/>
              </a:tabLst>
            </a:pPr>
            <a:r>
              <a:rPr lang="en-GB" sz="1200" spc="-5" dirty="0">
                <a:solidFill>
                  <a:srgbClr val="003366"/>
                </a:solidFill>
                <a:latin typeface="Arial"/>
                <a:cs typeface="Arial"/>
              </a:rPr>
              <a:t>Lab</a:t>
            </a:r>
            <a:endParaRPr lang="en-GB" sz="1200" dirty="0">
              <a:latin typeface="Arial"/>
              <a:cs typeface="Arial"/>
            </a:endParaRP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57</a:t>
            </a:fld>
            <a:endParaRPr lang="en-GB"/>
          </a:p>
        </p:txBody>
      </p:sp>
    </p:spTree>
    <p:extLst>
      <p:ext uri="{BB962C8B-B14F-4D97-AF65-F5344CB8AC3E}">
        <p14:creationId xmlns:p14="http://schemas.microsoft.com/office/powerpoint/2010/main" val="1932156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look at exactly what we mean by entities, entity sets an entity types not.</a:t>
            </a:r>
          </a:p>
          <a:p>
            <a:pPr algn="r"/>
            <a:r>
              <a:rPr lang="en-GB" b="0" i="0" dirty="0">
                <a:solidFill>
                  <a:srgbClr val="464646"/>
                </a:solidFill>
                <a:effectLst/>
                <a:latin typeface="Segoe UI" panose="020B0502040204020203" pitchFamily="34" charset="0"/>
              </a:rPr>
              <a:t>1:25</a:t>
            </a:r>
          </a:p>
          <a:p>
            <a:pPr algn="l"/>
            <a:r>
              <a:rPr lang="en-GB" b="0" i="0" dirty="0">
                <a:solidFill>
                  <a:srgbClr val="464646"/>
                </a:solidFill>
                <a:effectLst/>
                <a:latin typeface="Segoe UI" panose="020B0502040204020203" pitchFamily="34" charset="0"/>
              </a:rPr>
              <a:t>For example, if you take my name, </a:t>
            </a:r>
            <a:r>
              <a:rPr lang="en-GB" b="0" i="0" dirty="0" err="1">
                <a:solidFill>
                  <a:srgbClr val="464646"/>
                </a:solidFill>
                <a:effectLst/>
                <a:latin typeface="Segoe UI" panose="020B0502040204020203" pitchFamily="34" charset="0"/>
              </a:rPr>
              <a:t>Meriem</a:t>
            </a:r>
            <a:r>
              <a:rPr lang="en-GB" b="0" i="0" dirty="0">
                <a:solidFill>
                  <a:srgbClr val="464646"/>
                </a:solidFill>
                <a:effectLst/>
                <a:latin typeface="Segoe UI" panose="020B0502040204020203" pitchFamily="34" charset="0"/>
              </a:rPr>
              <a:t> Chair </a:t>
            </a:r>
            <a:r>
              <a:rPr lang="en-GB" b="0" i="0" dirty="0" err="1">
                <a:solidFill>
                  <a:srgbClr val="464646"/>
                </a:solidFill>
                <a:effectLst/>
                <a:latin typeface="Segoe UI" panose="020B0502040204020203" pitchFamily="34" charset="0"/>
              </a:rPr>
              <a:t>Vage</a:t>
            </a:r>
            <a:r>
              <a:rPr lang="en-GB" b="0" i="0" dirty="0">
                <a:solidFill>
                  <a:srgbClr val="464646"/>
                </a:solidFill>
                <a:effectLst/>
                <a:latin typeface="Segoe UI" panose="020B0502040204020203" pitchFamily="34" charset="0"/>
              </a:rPr>
              <a:t>, Joy Lam and Andrew Cresson.</a:t>
            </a:r>
          </a:p>
          <a:p>
            <a:pPr algn="l"/>
            <a:r>
              <a:rPr lang="en-GB" b="0" i="0" dirty="0">
                <a:solidFill>
                  <a:srgbClr val="464646"/>
                </a:solidFill>
                <a:effectLst/>
                <a:latin typeface="Segoe UI" panose="020B0502040204020203" pitchFamily="34" charset="0"/>
              </a:rPr>
              <a:t>We are entity instances or entity or currencies, actually.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1:40</a:t>
            </a:r>
          </a:p>
          <a:p>
            <a:pPr algn="l"/>
            <a:r>
              <a:rPr lang="en-GB" b="0" i="0" dirty="0">
                <a:solidFill>
                  <a:srgbClr val="464646"/>
                </a:solidFill>
                <a:effectLst/>
                <a:latin typeface="Segoe UI" panose="020B0502040204020203" pitchFamily="34" charset="0"/>
              </a:rPr>
              <a:t>And when you put us all together,</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we are an entity set and an entity type actually is when we can name the set to which all of these entity or currencies can belong.</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for example, for us, we can call this entity type academic.</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58</a:t>
            </a:fld>
            <a:endParaRPr lang="en-GB"/>
          </a:p>
        </p:txBody>
      </p:sp>
    </p:spTree>
    <p:extLst>
      <p:ext uri="{BB962C8B-B14F-4D97-AF65-F5344CB8AC3E}">
        <p14:creationId xmlns:p14="http://schemas.microsoft.com/office/powerpoint/2010/main" val="3750979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an attribute is a property or characteristic of an entity which helps to define basically what it is to characterise it.</a:t>
            </a:r>
          </a:p>
          <a:p>
            <a:pPr algn="r"/>
            <a:r>
              <a:rPr lang="en-GB" b="0" i="0" dirty="0">
                <a:solidFill>
                  <a:srgbClr val="464646"/>
                </a:solidFill>
                <a:effectLst/>
                <a:latin typeface="Segoe UI" panose="020B0502040204020203" pitchFamily="34" charset="0"/>
              </a:rPr>
              <a:t>2:21</a:t>
            </a:r>
          </a:p>
          <a:p>
            <a:pPr algn="l"/>
            <a:r>
              <a:rPr lang="en-GB" b="0" i="0" dirty="0">
                <a:solidFill>
                  <a:srgbClr val="464646"/>
                </a:solidFill>
                <a:effectLst/>
                <a:latin typeface="Segoe UI" panose="020B0502040204020203" pitchFamily="34" charset="0"/>
              </a:rPr>
              <a:t>Now, let's take the example of an employee, not an employee can have a name.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Can have a date of birth, which is often abbreviated as Abby would have an I.D.</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 age. And. Perhaps more than one email address.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2:46</a:t>
            </a:r>
          </a:p>
          <a:p>
            <a:pPr algn="l"/>
            <a:r>
              <a:rPr lang="en-GB" b="0" i="0" dirty="0">
                <a:solidFill>
                  <a:srgbClr val="464646"/>
                </a:solidFill>
                <a:effectLst/>
                <a:latin typeface="Segoe UI" panose="020B0502040204020203" pitchFamily="34" charset="0"/>
              </a:rPr>
              <a:t>If you notice, three of the entities are represented the same way and then Oval, while one has attached a wall and one has got a double line.</a:t>
            </a:r>
          </a:p>
          <a:p>
            <a:pPr algn="l"/>
            <a:r>
              <a:rPr lang="en-GB" b="0" i="0" dirty="0">
                <a:solidFill>
                  <a:srgbClr val="464646"/>
                </a:solidFill>
                <a:effectLst/>
                <a:latin typeface="Segoe UI" panose="020B0502040204020203" pitchFamily="34" charset="0"/>
              </a:rPr>
              <a:t>S</a:t>
            </a:r>
          </a:p>
          <a:p>
            <a:pPr algn="l"/>
            <a:r>
              <a:rPr lang="en-GB" b="0" i="0" dirty="0">
                <a:solidFill>
                  <a:srgbClr val="464646"/>
                </a:solidFill>
                <a:effectLst/>
                <a:latin typeface="Segoe UI" panose="020B0502040204020203" pitchFamily="34" charset="0"/>
              </a:rPr>
              <a:t>Now, a domain is a set of permitted values for each attribute type.</a:t>
            </a:r>
          </a:p>
          <a:p>
            <a:pPr algn="r"/>
            <a:r>
              <a:rPr lang="en-GB" b="0" i="0" dirty="0">
                <a:solidFill>
                  <a:srgbClr val="464646"/>
                </a:solidFill>
                <a:effectLst/>
                <a:latin typeface="Segoe UI" panose="020B0502040204020203" pitchFamily="34" charset="0"/>
              </a:rPr>
              <a:t>3:11</a:t>
            </a:r>
          </a:p>
          <a:p>
            <a:pPr algn="l"/>
            <a:r>
              <a:rPr lang="en-GB" b="0" i="0" dirty="0">
                <a:solidFill>
                  <a:srgbClr val="464646"/>
                </a:solidFill>
                <a:effectLst/>
                <a:latin typeface="Segoe UI" panose="020B0502040204020203" pitchFamily="34" charset="0"/>
              </a:rPr>
              <a:t>For example, the age we specified above could range between 16 and 17.</a:t>
            </a:r>
          </a:p>
          <a:p>
            <a:pPr algn="l"/>
            <a:r>
              <a:rPr lang="en-GB" b="0" i="0" dirty="0">
                <a:solidFill>
                  <a:srgbClr val="464646"/>
                </a:solidFill>
                <a:effectLst/>
                <a:latin typeface="Segoe UI" panose="020B0502040204020203" pitchFamily="34" charset="0"/>
              </a:rPr>
              <a:t>So we know it has to be an integer and it has to be between 16 and 17.</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3:24</a:t>
            </a:r>
          </a:p>
          <a:p>
            <a:pPr algn="l"/>
            <a:r>
              <a:rPr lang="en-GB" b="0" i="0" dirty="0">
                <a:solidFill>
                  <a:srgbClr val="464646"/>
                </a:solidFill>
                <a:effectLst/>
                <a:latin typeface="Segoe UI" panose="020B0502040204020203" pitchFamily="34" charset="0"/>
              </a:rPr>
              <a:t>And then ID, let's say we can specify as being a four digit number, starting with one.</a:t>
            </a:r>
          </a:p>
          <a:p>
            <a:pPr algn="l"/>
            <a:r>
              <a:rPr lang="en-GB" b="0" i="0" dirty="0">
                <a:solidFill>
                  <a:srgbClr val="464646"/>
                </a:solidFill>
                <a:effectLst/>
                <a:latin typeface="Segoe UI" panose="020B0502040204020203" pitchFamily="34" charset="0"/>
              </a:rPr>
              <a:t>o we will now go ahead and see why these notations are different.</a:t>
            </a:r>
          </a:p>
        </p:txBody>
      </p:sp>
      <p:sp>
        <p:nvSpPr>
          <p:cNvPr id="4" name="Slide Number Placeholder 3"/>
          <p:cNvSpPr>
            <a:spLocks noGrp="1"/>
          </p:cNvSpPr>
          <p:nvPr>
            <p:ph type="sldNum" sz="quarter" idx="5"/>
          </p:nvPr>
        </p:nvSpPr>
        <p:spPr/>
        <p:txBody>
          <a:bodyPr/>
          <a:lstStyle/>
          <a:p>
            <a:fld id="{1F787D9D-4E86-4EF1-982F-A6C202F2CF38}" type="slidenum">
              <a:rPr lang="en-GB" smtClean="0"/>
              <a:t>59</a:t>
            </a:fld>
            <a:endParaRPr lang="en-GB"/>
          </a:p>
        </p:txBody>
      </p:sp>
    </p:spTree>
    <p:extLst>
      <p:ext uri="{BB962C8B-B14F-4D97-AF65-F5344CB8AC3E}">
        <p14:creationId xmlns:p14="http://schemas.microsoft.com/office/powerpoint/2010/main" val="3804159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28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For example, addresses a good example because an address is composed of a number, a street city and postcode, usually a symbol.</a:t>
            </a:r>
          </a:p>
          <a:p>
            <a:pPr algn="r"/>
            <a:r>
              <a:rPr lang="en-GB" b="0" i="0" dirty="0">
                <a:solidFill>
                  <a:srgbClr val="464646"/>
                </a:solidFill>
                <a:effectLst/>
                <a:latin typeface="Segoe UI" panose="020B0502040204020203" pitchFamily="34" charset="0"/>
              </a:rPr>
              <a:t>3:50</a:t>
            </a:r>
          </a:p>
          <a:p>
            <a:pPr algn="l"/>
            <a:r>
              <a:rPr lang="en-GB" b="0" i="0" dirty="0">
                <a:solidFill>
                  <a:srgbClr val="464646"/>
                </a:solidFill>
                <a:effectLst/>
                <a:latin typeface="Segoe UI" panose="020B0502040204020203" pitchFamily="34" charset="0"/>
              </a:rPr>
              <a:t>That tribute is an attribute that does not have any support.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4:00</a:t>
            </a:r>
          </a:p>
          <a:p>
            <a:pPr algn="l"/>
            <a:r>
              <a:rPr lang="en-GB" b="0" i="0" dirty="0">
                <a:solidFill>
                  <a:srgbClr val="464646"/>
                </a:solidFill>
                <a:effectLst/>
                <a:latin typeface="Segoe UI" panose="020B0502040204020203" pitchFamily="34" charset="0"/>
              </a:rPr>
              <a:t>It cannot be decomposed further. So city would be a good example of his simple attribute.</a:t>
            </a:r>
          </a:p>
          <a:p>
            <a:pPr algn="r"/>
            <a:r>
              <a:rPr lang="en-GB" b="0" i="0" dirty="0">
                <a:solidFill>
                  <a:srgbClr val="464646"/>
                </a:solidFill>
                <a:effectLst/>
                <a:latin typeface="Segoe UI" panose="020B0502040204020203" pitchFamily="34" charset="0"/>
              </a:rPr>
              <a:t>4:04</a:t>
            </a:r>
          </a:p>
          <a:p>
            <a:pPr algn="l"/>
            <a:r>
              <a:rPr lang="en-GB" b="0" i="0" dirty="0">
                <a:solidFill>
                  <a:srgbClr val="464646"/>
                </a:solidFill>
                <a:effectLst/>
                <a:latin typeface="Segoe UI" panose="020B0502040204020203" pitchFamily="34" charset="0"/>
              </a:rPr>
              <a:t>A single valued attribute is an attribute that can have only one value.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4:10</a:t>
            </a:r>
          </a:p>
          <a:p>
            <a:pPr algn="l"/>
            <a:r>
              <a:rPr lang="en-GB" b="0" i="0" dirty="0">
                <a:solidFill>
                  <a:srgbClr val="464646"/>
                </a:solidFill>
                <a:effectLst/>
                <a:latin typeface="Segoe UI" panose="020B0502040204020203" pitchFamily="34" charset="0"/>
              </a:rPr>
              <a:t>For example, user ID would be a good example of that.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4:16</a:t>
            </a:r>
          </a:p>
          <a:p>
            <a:pPr algn="l"/>
            <a:r>
              <a:rPr lang="en-GB" b="0" i="0" dirty="0">
                <a:solidFill>
                  <a:srgbClr val="464646"/>
                </a:solidFill>
                <a:effectLst/>
                <a:latin typeface="Segoe UI" panose="020B0502040204020203" pitchFamily="34" charset="0"/>
              </a:rPr>
              <a:t>A multi valued attribute is an attribute that can have more than one value.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4:21</a:t>
            </a:r>
          </a:p>
          <a:p>
            <a:pPr algn="l"/>
            <a:r>
              <a:rPr lang="en-GB" b="0" i="0" dirty="0">
                <a:solidFill>
                  <a:srgbClr val="464646"/>
                </a:solidFill>
                <a:effectLst/>
                <a:latin typeface="Segoe UI" panose="020B0502040204020203" pitchFamily="34" charset="0"/>
              </a:rPr>
              <a:t>For example, a student could have more than one email address,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4:26</a:t>
            </a:r>
          </a:p>
          <a:p>
            <a:pPr algn="l"/>
            <a:r>
              <a:rPr lang="en-GB" b="0" i="0" dirty="0">
                <a:solidFill>
                  <a:srgbClr val="464646"/>
                </a:solidFill>
                <a:effectLst/>
                <a:latin typeface="Segoe UI" panose="020B0502040204020203" pitchFamily="34" charset="0"/>
              </a:rPr>
              <a:t>they could have their personal email address, and they could have the University of Surrey email address.</a:t>
            </a:r>
          </a:p>
          <a:p>
            <a:pPr marL="355600" marR="41275" indent="-342900">
              <a:lnSpc>
                <a:spcPct val="100800"/>
              </a:lnSpc>
              <a:spcBef>
                <a:spcPts val="2845"/>
              </a:spcBef>
              <a:buChar char="•"/>
              <a:tabLst>
                <a:tab pos="354965" algn="l"/>
                <a:tab pos="355600" algn="l"/>
              </a:tabLst>
            </a:pPr>
            <a:endParaRPr lang="en-GB" sz="1200" spc="-5" dirty="0">
              <a:solidFill>
                <a:srgbClr val="003366"/>
              </a:solidFill>
              <a:latin typeface="Arial"/>
              <a:cs typeface="Arial"/>
            </a:endParaRPr>
          </a:p>
          <a:p>
            <a:r>
              <a:rPr lang="en-US" altLang="en-US" dirty="0"/>
              <a:t>Characteristics of entities</a:t>
            </a:r>
          </a:p>
          <a:p>
            <a:pPr lvl="1"/>
            <a:r>
              <a:rPr lang="en-US" altLang="en-US" dirty="0"/>
              <a:t>Required attribute: must have a value and cannot be left empty</a:t>
            </a:r>
          </a:p>
          <a:p>
            <a:pPr lvl="1"/>
            <a:r>
              <a:rPr lang="en-US" altLang="en-US" dirty="0"/>
              <a:t>Optional attribute: does not require a value and can be left empty</a:t>
            </a:r>
          </a:p>
          <a:p>
            <a:pPr lvl="1"/>
            <a:r>
              <a:rPr lang="en-US" altLang="en-US" dirty="0"/>
              <a:t>Domain: set of possible values for a given attribute</a:t>
            </a:r>
          </a:p>
          <a:p>
            <a:pPr lvl="1"/>
            <a:r>
              <a:rPr lang="en-US" altLang="en-US" dirty="0"/>
              <a:t>Identifier: one or more attributes that uniquely identify each entity instance</a:t>
            </a:r>
          </a:p>
          <a:p>
            <a:pPr lvl="1"/>
            <a:r>
              <a:rPr lang="en-US" altLang="en-US" dirty="0"/>
              <a:t>Composite identifier: primary key composed of more than one attribute</a:t>
            </a:r>
          </a:p>
          <a:p>
            <a:pPr lvl="1"/>
            <a:r>
              <a:rPr lang="en-US" altLang="en-US" dirty="0"/>
              <a:t>Composite attribute: attribute that can be subdivided to yield additional attributes</a:t>
            </a:r>
          </a:p>
          <a:p>
            <a:pPr lvl="1"/>
            <a:r>
              <a:rPr lang="en-US" altLang="en-US" dirty="0"/>
              <a:t>Simple attribute: attribute that cannot be subdivided</a:t>
            </a:r>
          </a:p>
          <a:p>
            <a:pPr lvl="1"/>
            <a:r>
              <a:rPr lang="en-US" altLang="en-US" dirty="0"/>
              <a:t>Single-valued attribute: attribute that has only a single value</a:t>
            </a:r>
          </a:p>
          <a:p>
            <a:pPr lvl="1"/>
            <a:r>
              <a:rPr lang="en-US" altLang="en-US" dirty="0"/>
              <a:t>Multivalued attributes: attributes that have many values</a:t>
            </a:r>
          </a:p>
          <a:p>
            <a:pPr marL="355600" marR="41275" indent="-342900">
              <a:lnSpc>
                <a:spcPct val="100800"/>
              </a:lnSpc>
              <a:spcBef>
                <a:spcPts val="2845"/>
              </a:spcBef>
              <a:buChar char="•"/>
              <a:tabLst>
                <a:tab pos="354965" algn="l"/>
                <a:tab pos="355600" algn="l"/>
              </a:tabLst>
            </a:pPr>
            <a:r>
              <a:rPr lang="en-GB" sz="1200" spc="-5" dirty="0">
                <a:solidFill>
                  <a:srgbClr val="003366"/>
                </a:solidFill>
                <a:latin typeface="Arial"/>
                <a:cs typeface="Arial"/>
              </a:rPr>
              <a:t>at </a:t>
            </a:r>
            <a:r>
              <a:rPr lang="en-GB" sz="1200" dirty="0">
                <a:solidFill>
                  <a:srgbClr val="003366"/>
                </a:solidFill>
                <a:latin typeface="Arial"/>
                <a:cs typeface="Arial"/>
              </a:rPr>
              <a:t>is </a:t>
            </a:r>
            <a:r>
              <a:rPr lang="en-GB" sz="1200" spc="-5" dirty="0">
                <a:solidFill>
                  <a:srgbClr val="0000FF"/>
                </a:solidFill>
                <a:latin typeface="Arial"/>
                <a:cs typeface="Arial"/>
              </a:rPr>
              <a:t>distinguishable from </a:t>
            </a:r>
            <a:r>
              <a:rPr lang="en-GB" sz="1200" dirty="0">
                <a:solidFill>
                  <a:srgbClr val="0000FF"/>
                </a:solidFill>
                <a:latin typeface="Arial"/>
                <a:cs typeface="Arial"/>
              </a:rPr>
              <a:t>all </a:t>
            </a:r>
            <a:r>
              <a:rPr lang="en-GB" sz="1200" spc="-5" dirty="0">
                <a:solidFill>
                  <a:srgbClr val="0000FF"/>
                </a:solidFill>
                <a:latin typeface="Arial"/>
                <a:cs typeface="Arial"/>
              </a:rPr>
              <a:t>other </a:t>
            </a:r>
            <a:r>
              <a:rPr lang="en-GB" sz="1200" spc="-5" dirty="0">
                <a:solidFill>
                  <a:srgbClr val="003366"/>
                </a:solidFill>
                <a:latin typeface="Arial"/>
                <a:cs typeface="Arial"/>
              </a:rPr>
              <a:t> objects </a:t>
            </a:r>
            <a:r>
              <a:rPr lang="en-GB" sz="1200" dirty="0">
                <a:solidFill>
                  <a:srgbClr val="003366"/>
                </a:solidFill>
                <a:latin typeface="Arial"/>
                <a:cs typeface="Arial"/>
              </a:rPr>
              <a:t>or</a:t>
            </a:r>
            <a:r>
              <a:rPr lang="en-GB" sz="1200" spc="-10" dirty="0">
                <a:solidFill>
                  <a:srgbClr val="003366"/>
                </a:solidFill>
                <a:latin typeface="Arial"/>
                <a:cs typeface="Arial"/>
              </a:rPr>
              <a:t> </a:t>
            </a:r>
            <a:r>
              <a:rPr lang="en-GB" sz="1200" spc="-5" dirty="0">
                <a:solidFill>
                  <a:srgbClr val="003366"/>
                </a:solidFill>
                <a:latin typeface="Arial"/>
                <a:cs typeface="Arial"/>
              </a:rPr>
              <a:t>things</a:t>
            </a: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60</a:t>
            </a:fld>
            <a:endParaRPr lang="en-GB"/>
          </a:p>
        </p:txBody>
      </p:sp>
    </p:spTree>
    <p:extLst>
      <p:ext uri="{BB962C8B-B14F-4D97-AF65-F5344CB8AC3E}">
        <p14:creationId xmlns:p14="http://schemas.microsoft.com/office/powerpoint/2010/main" val="464190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a:p>
            <a:pPr algn="l"/>
            <a:r>
              <a:rPr lang="en-GB" b="0" i="0" dirty="0">
                <a:solidFill>
                  <a:srgbClr val="464646"/>
                </a:solidFill>
                <a:effectLst/>
                <a:latin typeface="Segoe UI" panose="020B0502040204020203" pitchFamily="34" charset="0"/>
              </a:rPr>
              <a:t>Now, derived attributes are attributes which are not stored in the database that can basically be derived using a computation, for example.</a:t>
            </a:r>
          </a:p>
          <a:p>
            <a:pPr algn="r"/>
            <a:r>
              <a:rPr lang="en-GB" b="0" i="0" dirty="0">
                <a:solidFill>
                  <a:srgbClr val="464646"/>
                </a:solidFill>
                <a:effectLst/>
                <a:latin typeface="Segoe UI" panose="020B0502040204020203" pitchFamily="34" charset="0"/>
              </a:rPr>
              <a:t>4:37</a:t>
            </a:r>
          </a:p>
          <a:p>
            <a:pPr algn="l"/>
            <a:r>
              <a:rPr lang="en-GB" b="0" i="0" dirty="0">
                <a:solidFill>
                  <a:srgbClr val="464646"/>
                </a:solidFill>
                <a:effectLst/>
                <a:latin typeface="Segoe UI" panose="020B0502040204020203" pitchFamily="34" charset="0"/>
              </a:rPr>
              <a:t>Age is a good example of a derived attribute. It doesn't have to be calculated and stored.</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4:50</a:t>
            </a:r>
          </a:p>
          <a:p>
            <a:pPr algn="l"/>
            <a:r>
              <a:rPr lang="en-GB" b="0" i="0" dirty="0">
                <a:solidFill>
                  <a:srgbClr val="464646"/>
                </a:solidFill>
                <a:effectLst/>
                <a:latin typeface="Segoe UI" panose="020B0502040204020203" pitchFamily="34" charset="0"/>
              </a:rPr>
              <a:t>It can just be calculated from, for example, the employees or the students date of birth and the current date.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4:56</a:t>
            </a:r>
          </a:p>
          <a:p>
            <a:pPr algn="l"/>
            <a:r>
              <a:rPr lang="en-GB" b="0" i="0" dirty="0">
                <a:solidFill>
                  <a:srgbClr val="464646"/>
                </a:solidFill>
                <a:effectLst/>
                <a:latin typeface="Segoe UI" panose="020B0502040204020203" pitchFamily="34" charset="0"/>
              </a:rPr>
              <a:t>And a required up to boot is an attribute that has to be given a value, so it needs to have a value given it cannot be null.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5:07</a:t>
            </a:r>
          </a:p>
          <a:p>
            <a:pPr algn="l"/>
            <a:r>
              <a:rPr lang="en-GB" b="0" i="0" dirty="0">
                <a:solidFill>
                  <a:srgbClr val="464646"/>
                </a:solidFill>
                <a:effectLst/>
                <a:latin typeface="Segoe UI" panose="020B0502040204020203" pitchFamily="34" charset="0"/>
              </a:rPr>
              <a:t>And an optional tribute is an attribute which can be nailed, basically doesn't need to have a value.</a:t>
            </a:r>
          </a:p>
          <a:p>
            <a:pPr algn="r"/>
            <a:r>
              <a:rPr lang="en-GB" b="0" i="0" dirty="0">
                <a:solidFill>
                  <a:srgbClr val="464646"/>
                </a:solidFill>
                <a:effectLst/>
                <a:latin typeface="Segoe UI" panose="020B0502040204020203" pitchFamily="34" charset="0"/>
              </a:rPr>
              <a:t>5:18</a:t>
            </a:r>
          </a:p>
          <a:p>
            <a:pPr algn="l"/>
            <a:r>
              <a:rPr lang="en-GB" b="0" i="0" dirty="0">
                <a:solidFill>
                  <a:srgbClr val="464646"/>
                </a:solidFill>
                <a:effectLst/>
                <a:latin typeface="Segoe UI" panose="020B0502040204020203" pitchFamily="34" charset="0"/>
              </a:rPr>
              <a:t>For example, middle initial, there's some people who don't have a middle initials so cannot make initial a required attribute because they can have no value.</a:t>
            </a:r>
          </a:p>
          <a:p>
            <a:pPr algn="l"/>
            <a:r>
              <a:rPr lang="en-GB" b="0" i="0" dirty="0">
                <a:solidFill>
                  <a:srgbClr val="464646"/>
                </a:solidFill>
                <a:effectLst/>
                <a:latin typeface="Segoe UI" panose="020B0502040204020203" pitchFamily="34" charset="0"/>
              </a:rPr>
              <a:t>And also there might be some students that. But, for example, when they're registering as applicants, they might not yet have an email address.</a:t>
            </a:r>
          </a:p>
          <a:p>
            <a:pPr algn="r"/>
            <a:r>
              <a:rPr lang="en-GB" b="0" i="0" dirty="0">
                <a:solidFill>
                  <a:srgbClr val="464646"/>
                </a:solidFill>
                <a:effectLst/>
                <a:latin typeface="Segoe UI" panose="020B0502040204020203" pitchFamily="34" charset="0"/>
              </a:rPr>
              <a:t>5:37</a:t>
            </a:r>
          </a:p>
          <a:p>
            <a:pPr algn="l"/>
            <a:r>
              <a:rPr lang="en-GB" b="0" i="0" dirty="0">
                <a:solidFill>
                  <a:srgbClr val="464646"/>
                </a:solidFill>
                <a:effectLst/>
                <a:latin typeface="Segoe UI" panose="020B0502040204020203" pitchFamily="34" charset="0"/>
              </a:rPr>
              <a:t>So it can basically not have about.</a:t>
            </a:r>
          </a:p>
          <a:p>
            <a:pPr marL="355600" marR="41275" indent="-342900">
              <a:lnSpc>
                <a:spcPct val="100800"/>
              </a:lnSpc>
              <a:spcBef>
                <a:spcPts val="2845"/>
              </a:spcBef>
              <a:buChar char="•"/>
              <a:tabLst>
                <a:tab pos="354965" algn="l"/>
                <a:tab pos="35560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61</a:t>
            </a:fld>
            <a:endParaRPr lang="en-GB"/>
          </a:p>
        </p:txBody>
      </p:sp>
    </p:spTree>
    <p:extLst>
      <p:ext uri="{BB962C8B-B14F-4D97-AF65-F5344CB8AC3E}">
        <p14:creationId xmlns:p14="http://schemas.microsoft.com/office/powerpoint/2010/main" val="3839250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the identifier, a key attribute which is usually depicted by an oval with a an underlying under the name of the attribute,</a:t>
            </a:r>
          </a:p>
          <a:p>
            <a:pPr algn="r"/>
            <a:r>
              <a:rPr lang="en-GB" b="0" i="0" dirty="0">
                <a:solidFill>
                  <a:srgbClr val="464646"/>
                </a:solidFill>
                <a:effectLst/>
                <a:latin typeface="Segoe UI" panose="020B0502040204020203" pitchFamily="34" charset="0"/>
              </a:rPr>
              <a:t>5:50</a:t>
            </a:r>
          </a:p>
          <a:p>
            <a:pPr algn="l"/>
            <a:r>
              <a:rPr lang="en-GB" b="0" i="0" dirty="0">
                <a:solidFill>
                  <a:srgbClr val="464646"/>
                </a:solidFill>
                <a:effectLst/>
                <a:latin typeface="Segoe UI" panose="020B0502040204020203" pitchFamily="34" charset="0"/>
              </a:rPr>
              <a:t>uniquely identifies every occurrence of the entity.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So that means that each entity must have a different value for it.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6:10</a:t>
            </a:r>
          </a:p>
          <a:p>
            <a:pPr algn="l"/>
            <a:r>
              <a:rPr lang="en-GB" b="0" i="0" dirty="0">
                <a:solidFill>
                  <a:srgbClr val="464646"/>
                </a:solidFill>
                <a:effectLst/>
                <a:latin typeface="Segoe UI" panose="020B0502040204020203" pitchFamily="34" charset="0"/>
              </a:rPr>
              <a:t>So no occurrence of the entity would have the same value.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6:17</a:t>
            </a:r>
          </a:p>
          <a:p>
            <a:pPr algn="l"/>
            <a:r>
              <a:rPr lang="en-GB" b="0" i="0" dirty="0">
                <a:solidFill>
                  <a:srgbClr val="464646"/>
                </a:solidFill>
                <a:effectLst/>
                <a:latin typeface="Segoe UI" panose="020B0502040204020203" pitchFamily="34" charset="0"/>
              </a:rPr>
              <a:t>And the key attribute has to be associated with each instance.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6:22</a:t>
            </a:r>
          </a:p>
          <a:p>
            <a:pPr algn="l"/>
            <a:r>
              <a:rPr lang="en-GB" b="0" i="0" dirty="0">
                <a:solidFill>
                  <a:srgbClr val="464646"/>
                </a:solidFill>
                <a:effectLst/>
                <a:latin typeface="Segoe UI" panose="020B0502040204020203" pitchFamily="34" charset="0"/>
              </a:rPr>
              <a:t>So you cannot, like, not have a value for it. Now, the composite identify key is basically an identifier which is composed of more than one attribute.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you can decide to have somebodies last name and their date of birth as a composite identifier instead of having an ID number.</a:t>
            </a:r>
          </a:p>
        </p:txBody>
      </p:sp>
      <p:sp>
        <p:nvSpPr>
          <p:cNvPr id="4" name="Slide Number Placeholder 3"/>
          <p:cNvSpPr>
            <a:spLocks noGrp="1"/>
          </p:cNvSpPr>
          <p:nvPr>
            <p:ph type="sldNum" sz="quarter" idx="5"/>
          </p:nvPr>
        </p:nvSpPr>
        <p:spPr/>
        <p:txBody>
          <a:bodyPr/>
          <a:lstStyle/>
          <a:p>
            <a:fld id="{1F787D9D-4E86-4EF1-982F-A6C202F2CF38}" type="slidenum">
              <a:rPr lang="en-GB" smtClean="0"/>
              <a:t>62</a:t>
            </a:fld>
            <a:endParaRPr lang="en-GB"/>
          </a:p>
        </p:txBody>
      </p:sp>
    </p:spTree>
    <p:extLst>
      <p:ext uri="{BB962C8B-B14F-4D97-AF65-F5344CB8AC3E}">
        <p14:creationId xmlns:p14="http://schemas.microsoft.com/office/powerpoint/2010/main" val="29318323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GB" b="0" i="0" dirty="0">
              <a:solidFill>
                <a:srgbClr val="46464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63</a:t>
            </a:fld>
            <a:endParaRPr lang="en-GB"/>
          </a:p>
        </p:txBody>
      </p:sp>
    </p:spTree>
    <p:extLst>
      <p:ext uri="{BB962C8B-B14F-4D97-AF65-F5344CB8AC3E}">
        <p14:creationId xmlns:p14="http://schemas.microsoft.com/office/powerpoint/2010/main" val="423960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GB" b="0" i="0" dirty="0">
              <a:solidFill>
                <a:srgbClr val="46464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1F787D9D-4E86-4EF1-982F-A6C202F2CF38}" type="slidenum">
              <a:rPr lang="en-GB" smtClean="0"/>
              <a:t>64</a:t>
            </a:fld>
            <a:endParaRPr lang="en-GB"/>
          </a:p>
        </p:txBody>
      </p:sp>
    </p:spTree>
    <p:extLst>
      <p:ext uri="{BB962C8B-B14F-4D97-AF65-F5344CB8AC3E}">
        <p14:creationId xmlns:p14="http://schemas.microsoft.com/office/powerpoint/2010/main" val="2597425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226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at the end of this lesson, you should be able to map a recall entity,</a:t>
            </a:r>
          </a:p>
          <a:p>
            <a:pPr algn="r"/>
            <a:r>
              <a:rPr lang="en-GB" b="0" i="0" dirty="0">
                <a:solidFill>
                  <a:srgbClr val="464646"/>
                </a:solidFill>
                <a:effectLst/>
                <a:latin typeface="Segoe UI" panose="020B0502040204020203" pitchFamily="34" charset="0"/>
              </a:rPr>
              <a:t>0:10</a:t>
            </a:r>
          </a:p>
          <a:p>
            <a:pPr algn="l"/>
            <a:r>
              <a:rPr lang="en-GB" b="0" i="0" dirty="0">
                <a:solidFill>
                  <a:srgbClr val="464646"/>
                </a:solidFill>
                <a:effectLst/>
                <a:latin typeface="Segoe UI" panose="020B0502040204020203" pitchFamily="34" charset="0"/>
              </a:rPr>
              <a:t>type in an air model to a relation in the relational model using step one of the mapping algorithm,</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0:15</a:t>
            </a:r>
          </a:p>
          <a:p>
            <a:pPr algn="l"/>
            <a:r>
              <a:rPr lang="en-GB" b="0" i="0" dirty="0">
                <a:solidFill>
                  <a:srgbClr val="464646"/>
                </a:solidFill>
                <a:effectLst/>
                <a:latin typeface="Segoe UI" panose="020B0502040204020203" pitchFamily="34" charset="0"/>
              </a:rPr>
              <a:t>and then you should be able to implement this relation using the data definition language of </a:t>
            </a:r>
            <a:r>
              <a:rPr lang="en-GB" b="0" i="0" dirty="0" err="1">
                <a:solidFill>
                  <a:srgbClr val="464646"/>
                </a:solidFill>
                <a:effectLst/>
                <a:latin typeface="Segoe UI" panose="020B0502040204020203" pitchFamily="34" charset="0"/>
              </a:rPr>
              <a:t>Esquibel</a:t>
            </a:r>
            <a:r>
              <a:rPr lang="en-GB" b="0" i="0" dirty="0">
                <a:solidFill>
                  <a:srgbClr val="464646"/>
                </a:solidFill>
                <a:effectLst/>
                <a:latin typeface="Segoe UI" panose="020B0502040204020203" pitchFamily="34" charset="0"/>
              </a:rPr>
              <a:t>.</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what we could do here is we're going to take up one entity, let's say from a mini world or universe of discourse, an environment,</a:t>
            </a:r>
          </a:p>
          <a:p>
            <a:pPr algn="r"/>
            <a:r>
              <a:rPr lang="en-GB" b="0" i="0" dirty="0">
                <a:solidFill>
                  <a:srgbClr val="464646"/>
                </a:solidFill>
                <a:effectLst/>
                <a:latin typeface="Segoe UI" panose="020B0502040204020203" pitchFamily="34" charset="0"/>
              </a:rPr>
              <a:t>0:36</a:t>
            </a:r>
          </a:p>
          <a:p>
            <a:pPr algn="l"/>
            <a:r>
              <a:rPr lang="en-GB" b="0" i="0" dirty="0">
                <a:solidFill>
                  <a:srgbClr val="464646"/>
                </a:solidFill>
                <a:effectLst/>
                <a:latin typeface="Segoe UI" panose="020B0502040204020203" pitchFamily="34" charset="0"/>
              </a:rPr>
              <a:t>we're familiar with the university, and then we are going to modulate using the entity relationship model, which is at the conceptual level.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0:47</a:t>
            </a:r>
          </a:p>
          <a:p>
            <a:pPr algn="l"/>
            <a:r>
              <a:rPr lang="en-GB" b="0" i="0" dirty="0">
                <a:solidFill>
                  <a:srgbClr val="464646"/>
                </a:solidFill>
                <a:effectLst/>
                <a:latin typeface="Segoe UI" panose="020B0502040204020203" pitchFamily="34" charset="0"/>
              </a:rPr>
              <a:t>And then we're going to translate that to the relational database schema, which is at the logical level.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0:58</a:t>
            </a:r>
          </a:p>
          <a:p>
            <a:pPr algn="l"/>
            <a:r>
              <a:rPr lang="en-GB" b="0" i="0" dirty="0">
                <a:solidFill>
                  <a:srgbClr val="464646"/>
                </a:solidFill>
                <a:effectLst/>
                <a:latin typeface="Segoe UI" panose="020B0502040204020203" pitchFamily="34" charset="0"/>
              </a:rPr>
              <a:t>And then we are going to implement it in a relational database management system using Escuela.</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67</a:t>
            </a:fld>
            <a:endParaRPr lang="en-GB"/>
          </a:p>
        </p:txBody>
      </p:sp>
    </p:spTree>
    <p:extLst>
      <p:ext uri="{BB962C8B-B14F-4D97-AF65-F5344CB8AC3E}">
        <p14:creationId xmlns:p14="http://schemas.microsoft.com/office/powerpoint/2010/main" val="1952831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look at entities in the university. Firstly, what is an entity, an entity is an object in the medical domain, business environment,</a:t>
            </a:r>
          </a:p>
          <a:p>
            <a:pPr algn="r"/>
            <a:r>
              <a:rPr lang="en-GB" b="0" i="0" dirty="0">
                <a:solidFill>
                  <a:srgbClr val="464646"/>
                </a:solidFill>
                <a:effectLst/>
                <a:latin typeface="Segoe UI" panose="020B0502040204020203" pitchFamily="34" charset="0"/>
              </a:rPr>
              <a:t>1:17</a:t>
            </a:r>
          </a:p>
          <a:p>
            <a:pPr algn="l"/>
            <a:r>
              <a:rPr lang="en-GB" b="0" i="0" dirty="0">
                <a:solidFill>
                  <a:srgbClr val="464646"/>
                </a:solidFill>
                <a:effectLst/>
                <a:latin typeface="Segoe UI" panose="020B0502040204020203" pitchFamily="34" charset="0"/>
              </a:rPr>
              <a:t>whatever you want to call it, for example, in the university, could be a programme, an academic, a student or module.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1:28</a:t>
            </a:r>
          </a:p>
          <a:p>
            <a:pPr algn="l"/>
            <a:r>
              <a:rPr lang="en-GB" b="0" i="0" dirty="0">
                <a:solidFill>
                  <a:srgbClr val="464646"/>
                </a:solidFill>
                <a:effectLst/>
                <a:latin typeface="Segoe UI" panose="020B0502040204020203" pitchFamily="34" charset="0"/>
              </a:rPr>
              <a:t>If you recall, academic and student would be basically a physical entity types, while programme and module would be conceptual entity types.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1:37</a:t>
            </a:r>
          </a:p>
          <a:p>
            <a:pPr algn="l"/>
            <a:r>
              <a:rPr lang="en-GB" b="0" i="0" dirty="0">
                <a:solidFill>
                  <a:srgbClr val="464646"/>
                </a:solidFill>
                <a:effectLst/>
                <a:latin typeface="Segoe UI" panose="020B0502040204020203" pitchFamily="34" charset="0"/>
              </a:rPr>
              <a:t>The entity name needs to be descriptive of the objects in the domain, for example, as we saw earlier in the entity relationship model,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1:49</a:t>
            </a:r>
          </a:p>
          <a:p>
            <a:pPr algn="l"/>
            <a:r>
              <a:rPr lang="en-GB" b="0" i="0" dirty="0">
                <a:solidFill>
                  <a:srgbClr val="464646"/>
                </a:solidFill>
                <a:effectLst/>
                <a:latin typeface="Segoe UI" panose="020B0502040204020203" pitchFamily="34" charset="0"/>
              </a:rPr>
              <a:t>when you hear of Maryam </a:t>
            </a:r>
            <a:r>
              <a:rPr lang="en-GB" b="0" i="0" dirty="0" err="1">
                <a:solidFill>
                  <a:srgbClr val="464646"/>
                </a:solidFill>
                <a:effectLst/>
                <a:latin typeface="Segoe UI" panose="020B0502040204020203" pitchFamily="34" charset="0"/>
              </a:rPr>
              <a:t>Chairer</a:t>
            </a:r>
            <a:r>
              <a:rPr lang="en-GB" b="0" i="0" dirty="0">
                <a:solidFill>
                  <a:srgbClr val="464646"/>
                </a:solidFill>
                <a:effectLst/>
                <a:latin typeface="Segoe UI" panose="020B0502040204020203" pitchFamily="34" charset="0"/>
              </a:rPr>
              <a:t>, which Joy Lam, Andrew Crosson, these are really the entities and academic was the entity type.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1:58</a:t>
            </a:r>
          </a:p>
          <a:p>
            <a:pPr algn="l"/>
            <a:r>
              <a:rPr lang="en-GB" b="0" i="0" dirty="0">
                <a:solidFill>
                  <a:srgbClr val="464646"/>
                </a:solidFill>
                <a:effectLst/>
                <a:latin typeface="Segoe UI" panose="020B0502040204020203" pitchFamily="34" charset="0"/>
              </a:rPr>
              <a:t>Same with module over here.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2:11</a:t>
            </a:r>
          </a:p>
          <a:p>
            <a:pPr algn="l"/>
            <a:r>
              <a:rPr lang="en-GB" b="0" i="0" dirty="0">
                <a:solidFill>
                  <a:srgbClr val="464646"/>
                </a:solidFill>
                <a:effectLst/>
                <a:latin typeface="Segoe UI" panose="020B0502040204020203" pitchFamily="34" charset="0"/>
              </a:rPr>
              <a:t>We decide to call whatever you teach in one semester module.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2:15</a:t>
            </a:r>
          </a:p>
          <a:p>
            <a:pPr algn="l"/>
            <a:r>
              <a:rPr lang="en-GB" b="0" i="0" dirty="0">
                <a:solidFill>
                  <a:srgbClr val="464646"/>
                </a:solidFill>
                <a:effectLst/>
                <a:latin typeface="Segoe UI" panose="020B0502040204020203" pitchFamily="34" charset="0"/>
              </a:rPr>
              <a:t>And again, this is within England and sorry, in other universities, for example, in America they might be called a just a course and not a module.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2:19</a:t>
            </a:r>
          </a:p>
          <a:p>
            <a:pPr algn="l"/>
            <a:r>
              <a:rPr lang="en-GB" b="0" i="0" dirty="0">
                <a:solidFill>
                  <a:srgbClr val="464646"/>
                </a:solidFill>
                <a:effectLst/>
                <a:latin typeface="Segoe UI" panose="020B0502040204020203" pitchFamily="34" charset="0"/>
              </a:rPr>
              <a:t>Now, the entity they should use, terminology that is familiar to the specific users of the domain, as I said earlier,</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2:31</a:t>
            </a:r>
          </a:p>
          <a:p>
            <a:pPr algn="l"/>
            <a:r>
              <a:rPr lang="en-GB" b="0" i="0" dirty="0">
                <a:solidFill>
                  <a:srgbClr val="464646"/>
                </a:solidFill>
                <a:effectLst/>
                <a:latin typeface="Segoe UI" panose="020B0502040204020203" pitchFamily="34" charset="0"/>
              </a:rPr>
              <a:t>that has to be specific to the environment you are and things can be different in different environments.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2:39</a:t>
            </a:r>
          </a:p>
          <a:p>
            <a:pPr algn="l"/>
            <a:r>
              <a:rPr lang="en-GB" b="0" i="0" dirty="0">
                <a:solidFill>
                  <a:srgbClr val="464646"/>
                </a:solidFill>
                <a:effectLst/>
                <a:latin typeface="Segoe UI" panose="020B0502040204020203" pitchFamily="34" charset="0"/>
              </a:rPr>
              <a:t>And usually nouns in the language translate to entities in the entity, relationship model and proper nouns are the entities well.</a:t>
            </a:r>
          </a:p>
          <a:p>
            <a:pPr algn="r"/>
            <a:r>
              <a:rPr lang="en-GB" b="0" i="0" dirty="0">
                <a:solidFill>
                  <a:srgbClr val="464646"/>
                </a:solidFill>
                <a:effectLst/>
                <a:latin typeface="Segoe UI" panose="020B0502040204020203" pitchFamily="34" charset="0"/>
              </a:rPr>
              <a:t>2:45</a:t>
            </a:r>
          </a:p>
          <a:p>
            <a:pPr algn="l"/>
            <a:r>
              <a:rPr lang="en-GB" b="0" i="0" dirty="0">
                <a:solidFill>
                  <a:srgbClr val="464646"/>
                </a:solidFill>
                <a:effectLst/>
                <a:latin typeface="Segoe UI" panose="020B0502040204020203" pitchFamily="34" charset="0"/>
              </a:rPr>
              <a:t>Otherwise the standard nouns then become the entity types.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2:55</a:t>
            </a:r>
          </a:p>
          <a:p>
            <a:pPr algn="l"/>
            <a:r>
              <a:rPr lang="en-GB" b="0" i="0" dirty="0">
                <a:solidFill>
                  <a:srgbClr val="464646"/>
                </a:solidFill>
                <a:effectLst/>
                <a:latin typeface="Segoe UI" panose="020B0502040204020203" pitchFamily="34" charset="0"/>
              </a:rPr>
              <a:t>Now business rules could be, for example, students register on a programme and academics teach modules to students.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3:01</a:t>
            </a:r>
          </a:p>
          <a:p>
            <a:pPr algn="l"/>
            <a:r>
              <a:rPr lang="en-GB" b="0" i="0" dirty="0">
                <a:solidFill>
                  <a:srgbClr val="464646"/>
                </a:solidFill>
                <a:effectLst/>
                <a:latin typeface="Segoe UI" panose="020B0502040204020203" pitchFamily="34" charset="0"/>
              </a:rPr>
              <a:t>So these, we could say basically are the business rules that are linking these four entity types that we have identified in the university domain.</a:t>
            </a:r>
          </a:p>
          <a:p>
            <a:endParaRPr lang="en-US" altLang="en-US" dirty="0"/>
          </a:p>
          <a:p>
            <a:endParaRPr lang="en-US" altLang="en-US" dirty="0"/>
          </a:p>
          <a:p>
            <a:r>
              <a:rPr lang="en-US" altLang="en-US" dirty="0"/>
              <a:t>Proper naming</a:t>
            </a:r>
          </a:p>
          <a:p>
            <a:pPr lvl="1"/>
            <a:r>
              <a:rPr lang="en-US" altLang="en-US" dirty="0"/>
              <a:t>Facilitates communication between parties</a:t>
            </a:r>
          </a:p>
          <a:p>
            <a:pPr lvl="1"/>
            <a:r>
              <a:rPr lang="en-US" altLang="en-US" dirty="0"/>
              <a:t>Promotes self-documentation</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dirty="0"/>
              <a:t>Nouns translate into entities</a:t>
            </a:r>
          </a:p>
          <a:p>
            <a:r>
              <a:rPr lang="en-GB" sz="2800" dirty="0"/>
              <a:t>Business Rule </a:t>
            </a:r>
          </a:p>
          <a:p>
            <a:pPr marL="285750" indent="-285750">
              <a:buFont typeface="Wingdings" panose="05000000000000000000" pitchFamily="2" charset="2"/>
              <a:buChar char="§"/>
            </a:pPr>
            <a:r>
              <a:rPr lang="en-US" sz="2000" dirty="0"/>
              <a:t>sets the stage for the proper identification of entities, attributes, relationships, and constraints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en-US" dirty="0"/>
          </a:p>
          <a:p>
            <a:pPr lvl="1"/>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68</a:t>
            </a:fld>
            <a:endParaRPr lang="en-GB"/>
          </a:p>
        </p:txBody>
      </p:sp>
    </p:spTree>
    <p:extLst>
      <p:ext uri="{BB962C8B-B14F-4D97-AF65-F5344CB8AC3E}">
        <p14:creationId xmlns:p14="http://schemas.microsoft.com/office/powerpoint/2010/main" val="1265083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look at how we can get the attributes of an entity type.</a:t>
            </a:r>
          </a:p>
          <a:p>
            <a:pPr algn="r"/>
            <a:r>
              <a:rPr lang="en-GB" b="0" i="0" dirty="0">
                <a:solidFill>
                  <a:srgbClr val="464646"/>
                </a:solidFill>
                <a:effectLst/>
                <a:latin typeface="Segoe UI" panose="020B0502040204020203" pitchFamily="34" charset="0"/>
              </a:rPr>
              <a:t>3:29</a:t>
            </a:r>
          </a:p>
          <a:p>
            <a:pPr algn="l"/>
            <a:r>
              <a:rPr lang="en-GB" b="0" i="0" dirty="0">
                <a:solidFill>
                  <a:srgbClr val="464646"/>
                </a:solidFill>
                <a:effectLst/>
                <a:latin typeface="Segoe UI" panose="020B0502040204020203" pitchFamily="34" charset="0"/>
              </a:rPr>
              <a:t>Now, this is the Web page of Frank, who's one of the senior lecturers in our department,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3:34</a:t>
            </a:r>
          </a:p>
          <a:p>
            <a:pPr algn="l"/>
            <a:r>
              <a:rPr lang="en-GB" b="0" i="0" dirty="0">
                <a:solidFill>
                  <a:srgbClr val="464646"/>
                </a:solidFill>
                <a:effectLst/>
                <a:latin typeface="Segoe UI" panose="020B0502040204020203" pitchFamily="34" charset="0"/>
              </a:rPr>
              <a:t>and let's see how we can elicit attributes through looking at this Web page.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3:43</a:t>
            </a:r>
          </a:p>
          <a:p>
            <a:pPr algn="l"/>
            <a:r>
              <a:rPr lang="en-GB" b="0" i="0" dirty="0">
                <a:solidFill>
                  <a:srgbClr val="464646"/>
                </a:solidFill>
                <a:effectLst/>
                <a:latin typeface="Segoe UI" panose="020B0502040204020203" pitchFamily="34" charset="0"/>
              </a:rPr>
              <a:t>Now, an attribute name needs to be descriptive of the data that the attribute is representing.</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3:48</a:t>
            </a:r>
          </a:p>
          <a:p>
            <a:pPr algn="l"/>
            <a:r>
              <a:rPr lang="en-GB" b="0" i="0" dirty="0">
                <a:solidFill>
                  <a:srgbClr val="464646"/>
                </a:solidFill>
                <a:effectLst/>
                <a:latin typeface="Segoe UI" panose="020B0502040204020203" pitchFamily="34" charset="0"/>
              </a:rPr>
              <a:t>So let's look at this entity, which is entity type, actually, which is academic.</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3:55</a:t>
            </a:r>
          </a:p>
          <a:p>
            <a:pPr algn="l"/>
            <a:r>
              <a:rPr lang="en-GB" b="0" i="0" dirty="0">
                <a:solidFill>
                  <a:srgbClr val="464646"/>
                </a:solidFill>
                <a:effectLst/>
                <a:latin typeface="Segoe UI" panose="020B0502040204020203" pitchFamily="34" charset="0"/>
              </a:rPr>
              <a:t>And let's see the first things we can get.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4:01</a:t>
            </a:r>
          </a:p>
          <a:p>
            <a:pPr algn="l"/>
            <a:r>
              <a:rPr lang="en-GB" b="0" i="0" dirty="0">
                <a:solidFill>
                  <a:srgbClr val="464646"/>
                </a:solidFill>
                <a:effectLst/>
                <a:latin typeface="Segoe UI" panose="020B0502040204020203" pitchFamily="34" charset="0"/>
              </a:rPr>
              <a:t>We can get the academics name, which is franker, and so we can call one attribute name.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4:07</a:t>
            </a:r>
          </a:p>
          <a:p>
            <a:pPr algn="l"/>
            <a:r>
              <a:rPr lang="en-GB" b="0" i="0" dirty="0">
                <a:solidFill>
                  <a:srgbClr val="464646"/>
                </a:solidFill>
                <a:effectLst/>
                <a:latin typeface="Segoe UI" panose="020B0502040204020203" pitchFamily="34" charset="0"/>
              </a:rPr>
              <a:t>And also the doctor here is basically a title so they can have another attribute, which is the title.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4:14</a:t>
            </a:r>
          </a:p>
          <a:p>
            <a:pPr algn="l"/>
            <a:r>
              <a:rPr lang="en-GB" b="0" i="0" dirty="0">
                <a:solidFill>
                  <a:srgbClr val="464646"/>
                </a:solidFill>
                <a:effectLst/>
                <a:latin typeface="Segoe UI" panose="020B0502040204020203" pitchFamily="34" charset="0"/>
              </a:rPr>
              <a:t>And that we see here, we have senior lecturer that basically is the position of Frank, so that could be an attribute name.</a:t>
            </a:r>
          </a:p>
          <a:p>
            <a:pPr algn="r"/>
            <a:r>
              <a:rPr lang="en-GB" b="0" i="0" dirty="0">
                <a:solidFill>
                  <a:srgbClr val="464646"/>
                </a:solidFill>
                <a:effectLst/>
                <a:latin typeface="Segoe UI" panose="020B0502040204020203" pitchFamily="34" charset="0"/>
              </a:rPr>
              <a:t>4:23</a:t>
            </a:r>
          </a:p>
          <a:p>
            <a:pPr algn="l"/>
            <a:r>
              <a:rPr lang="en-GB" b="0" i="0" dirty="0">
                <a:solidFill>
                  <a:srgbClr val="464646"/>
                </a:solidFill>
                <a:effectLst/>
                <a:latin typeface="Segoe UI" panose="020B0502040204020203" pitchFamily="34" charset="0"/>
              </a:rPr>
              <a:t>And next we see there is his phone number so we can put phoneys and attribute theme.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4:31</a:t>
            </a:r>
          </a:p>
          <a:p>
            <a:pPr algn="l"/>
            <a:r>
              <a:rPr lang="en-GB" b="0" i="0" dirty="0">
                <a:solidFill>
                  <a:srgbClr val="464646"/>
                </a:solidFill>
                <a:effectLst/>
                <a:latin typeface="Segoe UI" panose="020B0502040204020203" pitchFamily="34" charset="0"/>
              </a:rPr>
              <a:t>And next is his email and then his office number, basically.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4:36</a:t>
            </a:r>
          </a:p>
          <a:p>
            <a:pPr algn="l"/>
            <a:r>
              <a:rPr lang="en-GB" b="0" i="0" dirty="0">
                <a:solidFill>
                  <a:srgbClr val="464646"/>
                </a:solidFill>
                <a:effectLst/>
                <a:latin typeface="Segoe UI" panose="020B0502040204020203" pitchFamily="34" charset="0"/>
              </a:rPr>
              <a:t>So all these can be attributes for the entity type academic.</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4:41</a:t>
            </a:r>
          </a:p>
          <a:p>
            <a:pPr algn="l"/>
            <a:r>
              <a:rPr lang="en-GB" b="0" i="0" dirty="0">
                <a:solidFill>
                  <a:srgbClr val="464646"/>
                </a:solidFill>
                <a:effectLst/>
                <a:latin typeface="Segoe UI" panose="020B0502040204020203" pitchFamily="34" charset="0"/>
              </a:rPr>
              <a:t>Now, as you see, there are other attributes there as well, such as qualifications, photo, social media accounts and publications.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4:47</a:t>
            </a:r>
          </a:p>
          <a:p>
            <a:pPr algn="l"/>
            <a:r>
              <a:rPr lang="en-GB" b="0" i="0" dirty="0">
                <a:solidFill>
                  <a:srgbClr val="464646"/>
                </a:solidFill>
                <a:effectLst/>
                <a:latin typeface="Segoe UI" panose="020B0502040204020203" pitchFamily="34" charset="0"/>
              </a:rPr>
              <a:t>And we'll come back to some of them later, because at the moment we're just looking at the simple attributes.</a:t>
            </a:r>
          </a:p>
        </p:txBody>
      </p:sp>
      <p:sp>
        <p:nvSpPr>
          <p:cNvPr id="4" name="Slide Number Placeholder 3"/>
          <p:cNvSpPr>
            <a:spLocks noGrp="1"/>
          </p:cNvSpPr>
          <p:nvPr>
            <p:ph type="sldNum" sz="quarter" idx="5"/>
          </p:nvPr>
        </p:nvSpPr>
        <p:spPr/>
        <p:txBody>
          <a:bodyPr/>
          <a:lstStyle/>
          <a:p>
            <a:fld id="{1F787D9D-4E86-4EF1-982F-A6C202F2CF38}" type="slidenum">
              <a:rPr lang="en-GB" smtClean="0"/>
              <a:t>69</a:t>
            </a:fld>
            <a:endParaRPr lang="en-GB"/>
          </a:p>
        </p:txBody>
      </p:sp>
    </p:spTree>
    <p:extLst>
      <p:ext uri="{BB962C8B-B14F-4D97-AF65-F5344CB8AC3E}">
        <p14:creationId xmlns:p14="http://schemas.microsoft.com/office/powerpoint/2010/main" val="1458560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620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this slide shows through a presentation of the academic entity, type in the communication as well as the cross notation.</a:t>
            </a:r>
          </a:p>
          <a:p>
            <a:pPr algn="r"/>
            <a:r>
              <a:rPr lang="en-GB" b="0" i="0" dirty="0">
                <a:solidFill>
                  <a:srgbClr val="464646"/>
                </a:solidFill>
                <a:effectLst/>
                <a:latin typeface="Segoe UI" panose="020B0502040204020203" pitchFamily="34" charset="0"/>
              </a:rPr>
              <a:t>5:02</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70</a:t>
            </a:fld>
            <a:endParaRPr lang="en-GB"/>
          </a:p>
        </p:txBody>
      </p:sp>
    </p:spTree>
    <p:extLst>
      <p:ext uri="{BB962C8B-B14F-4D97-AF65-F5344CB8AC3E}">
        <p14:creationId xmlns:p14="http://schemas.microsoft.com/office/powerpoint/2010/main" val="3500738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see how we can map this entity to a relational schema.</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5:14</a:t>
            </a:r>
          </a:p>
          <a:p>
            <a:pPr algn="l"/>
            <a:r>
              <a:rPr lang="en-GB" b="0" i="0" dirty="0">
                <a:solidFill>
                  <a:srgbClr val="464646"/>
                </a:solidFill>
                <a:effectLst/>
                <a:latin typeface="Segoe UI" panose="020B0502040204020203" pitchFamily="34" charset="0"/>
              </a:rPr>
              <a:t>Now, step one of the mapping algorithm is of a regular entity type with simple attributes.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Now the model will go to the relational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entity becomes a relation. </a:t>
            </a:r>
          </a:p>
          <a:p>
            <a:pPr algn="l"/>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such that the entity name becomes the name of the relation </a:t>
            </a:r>
          </a:p>
          <a:p>
            <a:pPr algn="l"/>
            <a:r>
              <a:rPr lang="en-GB" b="0" i="0" dirty="0">
                <a:solidFill>
                  <a:srgbClr val="464646"/>
                </a:solidFill>
                <a:effectLst/>
                <a:latin typeface="Segoe UI" panose="020B0502040204020203" pitchFamily="34" charset="0"/>
              </a:rPr>
              <a:t>each of the simple</a:t>
            </a:r>
            <a:r>
              <a:rPr lang="en-GB" b="0" i="0" dirty="0">
                <a:solidFill>
                  <a:srgbClr val="767676"/>
                </a:solidFill>
                <a:effectLst/>
                <a:latin typeface="Segoe UI" panose="020B0502040204020203" pitchFamily="34" charset="0"/>
              </a:rPr>
              <a:t> </a:t>
            </a:r>
            <a:r>
              <a:rPr lang="en-GB" b="0" i="0" dirty="0">
                <a:solidFill>
                  <a:srgbClr val="464646"/>
                </a:solidFill>
                <a:effectLst/>
                <a:latin typeface="Segoe UI" panose="020B0502040204020203" pitchFamily="34" charset="0"/>
              </a:rPr>
              <a:t>attributes of the entity relation model become attributes in the relational schema,</a:t>
            </a:r>
          </a:p>
          <a:p>
            <a:pPr algn="l"/>
            <a:r>
              <a:rPr lang="en-GB" b="0" i="0" dirty="0">
                <a:solidFill>
                  <a:srgbClr val="464646"/>
                </a:solidFill>
                <a:effectLst/>
                <a:latin typeface="Segoe UI" panose="020B0502040204020203" pitchFamily="34" charset="0"/>
              </a:rPr>
              <a:t>and the identifier attribute of the academic entity type will become the primary.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5:56</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71</a:t>
            </a:fld>
            <a:endParaRPr lang="en-GB"/>
          </a:p>
        </p:txBody>
      </p:sp>
    </p:spTree>
    <p:extLst>
      <p:ext uri="{BB962C8B-B14F-4D97-AF65-F5344CB8AC3E}">
        <p14:creationId xmlns:p14="http://schemas.microsoft.com/office/powerpoint/2010/main" val="2739444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if you have composite attribute,</a:t>
            </a:r>
          </a:p>
          <a:p>
            <a:pPr algn="r"/>
            <a:r>
              <a:rPr lang="en-GB" b="0" i="0" dirty="0">
                <a:solidFill>
                  <a:srgbClr val="464646"/>
                </a:solidFill>
                <a:effectLst/>
                <a:latin typeface="Segoe UI" panose="020B0502040204020203" pitchFamily="34" charset="0"/>
              </a:rPr>
              <a:t>6:14</a:t>
            </a:r>
          </a:p>
          <a:p>
            <a:pPr algn="l"/>
            <a:r>
              <a:rPr lang="en-GB" b="0" i="0" dirty="0">
                <a:solidFill>
                  <a:srgbClr val="464646"/>
                </a:solidFill>
                <a:effectLst/>
                <a:latin typeface="Segoe UI" panose="020B0502040204020203" pitchFamily="34" charset="0"/>
              </a:rPr>
              <a:t>you basically do away with the main a name of the attribute.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For example, you will not use address. Let's see how we do that.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That's our model to schema.</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you will not use the address, but you will take each of the sub attributes and they will become then attributes in the relation schemas.</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If you look there. The name is the same academic I did away with some of the attributes just to make it easier to demonstrate it to you.</a:t>
            </a:r>
          </a:p>
          <a:p>
            <a:pPr algn="l"/>
            <a:r>
              <a:rPr lang="en-GB" b="0" i="0" dirty="0">
                <a:solidFill>
                  <a:srgbClr val="464646"/>
                </a:solidFill>
                <a:effectLst/>
                <a:latin typeface="Segoe UI" panose="020B0502040204020203" pitchFamily="34" charset="0"/>
              </a:rPr>
              <a:t>And the identifier becomes the primary key.</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Then you have the name of the academic, which is an attribute in the relation schema and then the composite attribute.</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Basically what you do is you put the number </a:t>
            </a:r>
            <a:r>
              <a:rPr lang="en-GB" b="0" i="0" dirty="0" err="1">
                <a:solidFill>
                  <a:srgbClr val="464646"/>
                </a:solidFill>
                <a:effectLst/>
                <a:latin typeface="Segoe UI" panose="020B0502040204020203" pitchFamily="34" charset="0"/>
              </a:rPr>
              <a:t>Streed</a:t>
            </a:r>
            <a:r>
              <a:rPr lang="en-GB" b="0" i="0" dirty="0">
                <a:solidFill>
                  <a:srgbClr val="464646"/>
                </a:solidFill>
                <a:effectLst/>
                <a:latin typeface="Segoe UI" panose="020B0502040204020203" pitchFamily="34" charset="0"/>
              </a:rPr>
              <a:t> City in postcode so you won't put address that you do away with that.</a:t>
            </a:r>
            <a:endParaRPr lang="en-GB" b="0" i="0" dirty="0">
              <a:solidFill>
                <a:srgbClr val="76767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each one of these sub attributes becomes a direct attribute in the academic relational table.</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72</a:t>
            </a:fld>
            <a:endParaRPr lang="en-GB"/>
          </a:p>
        </p:txBody>
      </p:sp>
    </p:spTree>
    <p:extLst>
      <p:ext uri="{BB962C8B-B14F-4D97-AF65-F5344CB8AC3E}">
        <p14:creationId xmlns:p14="http://schemas.microsoft.com/office/powerpoint/2010/main" val="3443670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that we have the relations schema,</a:t>
            </a:r>
          </a:p>
          <a:p>
            <a:pPr algn="r"/>
            <a:r>
              <a:rPr lang="en-GB" b="0" i="0" dirty="0">
                <a:solidFill>
                  <a:srgbClr val="464646"/>
                </a:solidFill>
                <a:effectLst/>
                <a:latin typeface="Segoe UI" panose="020B0502040204020203" pitchFamily="34" charset="0"/>
              </a:rPr>
              <a:t>7:27</a:t>
            </a:r>
          </a:p>
          <a:p>
            <a:pPr algn="l"/>
            <a:r>
              <a:rPr lang="en-GB" b="0" i="0" dirty="0">
                <a:solidFill>
                  <a:srgbClr val="464646"/>
                </a:solidFill>
                <a:effectLst/>
                <a:latin typeface="Segoe UI" panose="020B0502040204020203" pitchFamily="34" charset="0"/>
              </a:rPr>
              <a:t>let's see how we can use that to write an actual detailed statement to create a table in the MySQL database system.</a:t>
            </a:r>
          </a:p>
          <a:p>
            <a:pPr algn="r"/>
            <a:r>
              <a:rPr lang="en-GB" b="0" i="0" dirty="0">
                <a:solidFill>
                  <a:srgbClr val="464646"/>
                </a:solidFill>
                <a:effectLst/>
                <a:latin typeface="Segoe UI" panose="020B0502040204020203" pitchFamily="34" charset="0"/>
              </a:rPr>
              <a:t>7:29</a:t>
            </a:r>
          </a:p>
          <a:p>
            <a:pPr algn="l"/>
            <a:r>
              <a:rPr lang="en-GB" b="0" i="0" dirty="0">
                <a:solidFill>
                  <a:srgbClr val="464646"/>
                </a:solidFill>
                <a:effectLst/>
                <a:latin typeface="Segoe UI" panose="020B0502040204020203" pitchFamily="34" charset="0"/>
              </a:rPr>
              <a:t>So here we see the create table statement and the create a table is the close.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7:44</a:t>
            </a:r>
          </a:p>
          <a:p>
            <a:pPr algn="l"/>
            <a:r>
              <a:rPr lang="en-GB" b="0" i="0" dirty="0">
                <a:solidFill>
                  <a:srgbClr val="464646"/>
                </a:solidFill>
                <a:effectLst/>
                <a:latin typeface="Segoe UI" panose="020B0502040204020203" pitchFamily="34" charset="0"/>
              </a:rPr>
              <a:t>And then you have the name of the table, which will be academic. And then I.T., which is the primary key, is specified as not null.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7:51</a:t>
            </a:r>
          </a:p>
          <a:p>
            <a:pPr algn="l"/>
            <a:r>
              <a:rPr lang="en-GB" b="0" i="0" dirty="0">
                <a:solidFill>
                  <a:srgbClr val="464646"/>
                </a:solidFill>
                <a:effectLst/>
                <a:latin typeface="Segoe UI" panose="020B0502040204020203" pitchFamily="34" charset="0"/>
              </a:rPr>
              <a:t>And we did in order to increment. You'll see that later when you do your lab work where the primary key is generated automatically.</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8:03</a:t>
            </a:r>
          </a:p>
          <a:p>
            <a:pPr algn="l"/>
            <a:r>
              <a:rPr lang="en-GB" b="0" i="0" dirty="0">
                <a:solidFill>
                  <a:srgbClr val="464646"/>
                </a:solidFill>
                <a:effectLst/>
                <a:latin typeface="Segoe UI" panose="020B0502040204020203" pitchFamily="34" charset="0"/>
              </a:rPr>
              <a:t>And if you see below, we've specified the constraint that the primary key is the I.D. And if you see all the different attributes,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8:12</a:t>
            </a:r>
          </a:p>
          <a:p>
            <a:pPr algn="l"/>
            <a:r>
              <a:rPr lang="en-GB" b="0" i="0" dirty="0">
                <a:solidFill>
                  <a:srgbClr val="464646"/>
                </a:solidFill>
                <a:effectLst/>
                <a:latin typeface="Segoe UI" panose="020B0502040204020203" pitchFamily="34" charset="0"/>
              </a:rPr>
              <a:t>have got their data types there and some of them have been specified as not null.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8:22</a:t>
            </a:r>
          </a:p>
          <a:p>
            <a:pPr algn="l"/>
            <a:r>
              <a:rPr lang="en-GB" b="0" i="0" dirty="0">
                <a:solidFill>
                  <a:srgbClr val="464646"/>
                </a:solidFill>
                <a:effectLst/>
                <a:latin typeface="Segoe UI" panose="020B0502040204020203" pitchFamily="34" charset="0"/>
              </a:rPr>
              <a:t>And some, like the phone, have been given a default of, for example, that's been given a default of zero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 </a:t>
            </a:r>
            <a:r>
              <a:rPr lang="en-GB" b="0" i="0" dirty="0" err="1">
                <a:solidFill>
                  <a:srgbClr val="464646"/>
                </a:solidFill>
                <a:effectLst/>
                <a:latin typeface="Segoe UI" panose="020B0502040204020203" pitchFamily="34" charset="0"/>
              </a:rPr>
              <a:t>zero</a:t>
            </a:r>
            <a:r>
              <a:rPr lang="en-GB" b="0" i="0" dirty="0">
                <a:solidFill>
                  <a:srgbClr val="464646"/>
                </a:solidFill>
                <a:effectLst/>
                <a:latin typeface="Segoe UI" panose="020B0502040204020203" pitchFamily="34" charset="0"/>
              </a:rPr>
              <a: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8:28</a:t>
            </a:r>
          </a:p>
          <a:p>
            <a:pPr algn="l"/>
            <a:r>
              <a:rPr lang="en-GB" b="0" i="0" dirty="0">
                <a:solidFill>
                  <a:srgbClr val="464646"/>
                </a:solidFill>
                <a:effectLst/>
                <a:latin typeface="Segoe UI" panose="020B0502040204020203" pitchFamily="34" charset="0"/>
              </a:rPr>
              <a:t>And now you will see how that will work in reality when you try out the lab.</a:t>
            </a:r>
          </a:p>
          <a:p>
            <a:pPr algn="l"/>
            <a:r>
              <a:rPr lang="en-GB" b="0" i="0" dirty="0">
                <a:solidFill>
                  <a:srgbClr val="464646"/>
                </a:solidFill>
                <a:effectLst/>
                <a:latin typeface="Segoe UI" panose="020B0502040204020203" pitchFamily="34" charset="0"/>
              </a:rPr>
              <a:t>255 – one computer </a:t>
            </a:r>
            <a:r>
              <a:rPr lang="en-GB" b="0" i="0">
                <a:solidFill>
                  <a:srgbClr val="464646"/>
                </a:solidFill>
                <a:effectLst/>
                <a:latin typeface="Segoe UI" panose="020B0502040204020203" pitchFamily="34" charset="0"/>
              </a:rPr>
              <a:t>memory unit</a:t>
            </a:r>
            <a:endParaRPr lang="en-GB" b="0" i="0" dirty="0">
              <a:solidFill>
                <a:srgbClr val="464646"/>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73</a:t>
            </a:fld>
            <a:endParaRPr lang="en-GB"/>
          </a:p>
        </p:txBody>
      </p:sp>
    </p:spTree>
    <p:extLst>
      <p:ext uri="{BB962C8B-B14F-4D97-AF65-F5344CB8AC3E}">
        <p14:creationId xmlns:p14="http://schemas.microsoft.com/office/powerpoint/2010/main" val="2717067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The next thing to do now that we created the table is to insert some values into the table,</a:t>
            </a:r>
          </a:p>
          <a:p>
            <a:pPr algn="r"/>
            <a:r>
              <a:rPr lang="en-GB" b="0" i="0" dirty="0">
                <a:solidFill>
                  <a:srgbClr val="464646"/>
                </a:solidFill>
                <a:effectLst/>
                <a:latin typeface="Segoe UI" panose="020B0502040204020203" pitchFamily="34" charset="0"/>
              </a:rPr>
              <a:t>8:44</a:t>
            </a:r>
          </a:p>
          <a:p>
            <a:pPr algn="l"/>
            <a:r>
              <a:rPr lang="en-GB" b="0" i="0" dirty="0">
                <a:solidFill>
                  <a:srgbClr val="464646"/>
                </a:solidFill>
                <a:effectLst/>
                <a:latin typeface="Segoe UI" panose="020B0502040204020203" pitchFamily="34" charset="0"/>
              </a:rPr>
              <a:t>and if you see up here, we have the insert table statement that we saw earlier.</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8:49</a:t>
            </a:r>
          </a:p>
          <a:p>
            <a:pPr algn="l"/>
            <a:r>
              <a:rPr lang="en-GB" b="0" i="0" dirty="0">
                <a:solidFill>
                  <a:srgbClr val="464646"/>
                </a:solidFill>
                <a:effectLst/>
                <a:latin typeface="Segoe UI" panose="020B0502040204020203" pitchFamily="34" charset="0"/>
              </a:rPr>
              <a:t>So basically we need to specify the name of the table and then we need to specify all the columns of the table that we want to insert the values into.</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8:58</a:t>
            </a:r>
          </a:p>
          <a:p>
            <a:pPr algn="l"/>
            <a:r>
              <a:rPr lang="en-GB" b="0" i="0" dirty="0">
                <a:solidFill>
                  <a:srgbClr val="464646"/>
                </a:solidFill>
                <a:effectLst/>
                <a:latin typeface="Segoe UI" panose="020B0502040204020203" pitchFamily="34" charset="0"/>
              </a:rPr>
              <a:t>And then we need to insert the values in the correct order.</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9:08</a:t>
            </a:r>
          </a:p>
          <a:p>
            <a:pPr algn="l"/>
            <a:r>
              <a:rPr lang="en-GB" b="0" i="0" dirty="0">
                <a:solidFill>
                  <a:srgbClr val="464646"/>
                </a:solidFill>
                <a:effectLst/>
                <a:latin typeface="Segoe UI" panose="020B0502040204020203" pitchFamily="34" charset="0"/>
              </a:rPr>
              <a:t>For example, for the attribute name, there has to be the name, the first position, the names of all the academics.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9:13</a:t>
            </a:r>
          </a:p>
          <a:p>
            <a:pPr algn="l"/>
            <a:r>
              <a:rPr lang="en-GB" b="0" i="0" dirty="0">
                <a:solidFill>
                  <a:srgbClr val="464646"/>
                </a:solidFill>
                <a:effectLst/>
                <a:latin typeface="Segoe UI" panose="020B0502040204020203" pitchFamily="34" charset="0"/>
              </a:rPr>
              <a:t>The second position has to be for the title and then the position of the academic office, phone, email and so on, basically.</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74</a:t>
            </a:fld>
            <a:endParaRPr lang="en-GB"/>
          </a:p>
        </p:txBody>
      </p:sp>
    </p:spTree>
    <p:extLst>
      <p:ext uri="{BB962C8B-B14F-4D97-AF65-F5344CB8AC3E}">
        <p14:creationId xmlns:p14="http://schemas.microsoft.com/office/powerpoint/2010/main" val="1823271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7300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So at the end of this lesson, you should be able to describe how the select unary operation works off the school DDL</a:t>
            </a:r>
          </a:p>
          <a:p>
            <a:pPr algn="r"/>
            <a:r>
              <a:rPr lang="en-GB" b="0" i="0" dirty="0">
                <a:solidFill>
                  <a:srgbClr val="464646"/>
                </a:solidFill>
                <a:effectLst/>
                <a:latin typeface="Segoe UI" panose="020B0502040204020203" pitchFamily="34" charset="0"/>
              </a:rPr>
              <a:t>0:11</a:t>
            </a:r>
          </a:p>
          <a:p>
            <a:pPr algn="l"/>
            <a:r>
              <a:rPr lang="en-GB" b="0" i="0" dirty="0">
                <a:solidFill>
                  <a:srgbClr val="464646"/>
                </a:solidFill>
                <a:effectLst/>
                <a:latin typeface="Segoe UI" panose="020B0502040204020203" pitchFamily="34" charset="0"/>
              </a:rPr>
              <a:t>and also how the project unary operation works of the school data definition language.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0:21</a:t>
            </a:r>
          </a:p>
          <a:p>
            <a:pPr marL="434340" indent="-342900">
              <a:lnSpc>
                <a:spcPct val="100000"/>
              </a:lnSpc>
              <a:spcBef>
                <a:spcPts val="1105"/>
              </a:spcBef>
              <a:buChar char="•"/>
              <a:tabLst>
                <a:tab pos="433705" algn="l"/>
                <a:tab pos="434340" algn="l"/>
              </a:tabLst>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565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you saw these set operations earlier in the relational model,</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0:30</a:t>
            </a:r>
          </a:p>
          <a:p>
            <a:pPr algn="l"/>
            <a:r>
              <a:rPr lang="en-GB" b="0" i="0" dirty="0">
                <a:solidFill>
                  <a:srgbClr val="464646"/>
                </a:solidFill>
                <a:effectLst/>
                <a:latin typeface="Segoe UI" panose="020B0502040204020203" pitchFamily="34" charset="0"/>
              </a:rPr>
              <a:t>and we're going to now look at how we can use the two unary operations selection and projection.</a:t>
            </a:r>
          </a:p>
          <a:p>
            <a:endParaRPr lang="en-GB" dirty="0"/>
          </a:p>
          <a:p>
            <a:endParaRPr lang="en-GB" dirty="0"/>
          </a:p>
          <a:p>
            <a:endParaRPr lang="en-GB" dirty="0"/>
          </a:p>
          <a:p>
            <a:r>
              <a:rPr lang="en-GB" dirty="0"/>
              <a:t>The physical order of the records or fields in a table is completely immaterial, and each record in the table is identified by a field that contains a unique value.</a:t>
            </a:r>
          </a:p>
          <a:p>
            <a:endParaRPr lang="en-GB" dirty="0"/>
          </a:p>
          <a:p>
            <a:endParaRPr lang="en-GB" dirty="0"/>
          </a:p>
          <a:p>
            <a:r>
              <a:rPr lang="en-US" dirty="0"/>
              <a:t>Select (restrict) </a:t>
            </a:r>
          </a:p>
          <a:p>
            <a:pPr lvl="1"/>
            <a:r>
              <a:rPr lang="en-US" dirty="0"/>
              <a:t>Unary operator that yields a horizontal subset of a table</a:t>
            </a:r>
          </a:p>
          <a:p>
            <a:r>
              <a:rPr lang="en-US" dirty="0"/>
              <a:t>Project </a:t>
            </a:r>
          </a:p>
          <a:p>
            <a:pPr lvl="1"/>
            <a:r>
              <a:rPr lang="en-US" dirty="0"/>
              <a:t>Unary operator that yields a vertical subset of a table  </a:t>
            </a:r>
          </a:p>
          <a:p>
            <a:r>
              <a:rPr lang="en-US" dirty="0"/>
              <a:t>Union </a:t>
            </a:r>
          </a:p>
          <a:p>
            <a:pPr lvl="1"/>
            <a:r>
              <a:rPr lang="en-US" dirty="0"/>
              <a:t>Combines all rows from two tables, excluding duplicate rows</a:t>
            </a:r>
            <a:endParaRPr lang="en-CA" dirty="0"/>
          </a:p>
          <a:p>
            <a:pPr lvl="1"/>
            <a:r>
              <a:rPr lang="en-US" dirty="0"/>
              <a:t>Union-compatible: tables share the same number of columns, and their corresponding columns share compatible domains</a:t>
            </a:r>
            <a:endParaRPr lang="en-CA" dirty="0"/>
          </a:p>
          <a:p>
            <a:r>
              <a:rPr lang="en-US" dirty="0"/>
              <a:t>Intersect</a:t>
            </a:r>
          </a:p>
          <a:p>
            <a:pPr lvl="1"/>
            <a:r>
              <a:rPr lang="en-US" dirty="0"/>
              <a:t>Yields only the rows that appear in both tables</a:t>
            </a:r>
            <a:endParaRPr lang="en-CA" dirty="0"/>
          </a:p>
          <a:p>
            <a:pPr lvl="1"/>
            <a:r>
              <a:rPr lang="en-US" dirty="0"/>
              <a:t>Tables must be union-compatible to yield valid results</a:t>
            </a:r>
            <a:endParaRPr lang="en-CA"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950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what's select does is that it gives you basically a horizontal subset of the table.</a:t>
            </a:r>
          </a:p>
          <a:p>
            <a:pPr algn="r"/>
            <a:r>
              <a:rPr lang="en-GB" b="0" i="0" dirty="0">
                <a:solidFill>
                  <a:srgbClr val="464646"/>
                </a:solidFill>
                <a:effectLst/>
                <a:latin typeface="Segoe UI" panose="020B0502040204020203" pitchFamily="34" charset="0"/>
              </a:rPr>
              <a:t>0:44</a:t>
            </a:r>
          </a:p>
          <a:p>
            <a:pPr algn="l"/>
            <a:r>
              <a:rPr lang="en-GB" b="0" i="0" dirty="0">
                <a:solidFill>
                  <a:srgbClr val="464646"/>
                </a:solidFill>
                <a:effectLst/>
                <a:latin typeface="Segoe UI" panose="020B0502040204020203" pitchFamily="34" charset="0"/>
              </a:rPr>
              <a:t>This is also known as restricting the data.</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0:54</a:t>
            </a:r>
          </a:p>
          <a:p>
            <a:pPr algn="l"/>
            <a:r>
              <a:rPr lang="en-GB" b="0" i="0" dirty="0">
                <a:solidFill>
                  <a:srgbClr val="464646"/>
                </a:solidFill>
                <a:effectLst/>
                <a:latin typeface="Segoe UI" panose="020B0502040204020203" pitchFamily="34" charset="0"/>
              </a:rPr>
              <a:t>If you look at these examples below, you have the original table and select all will basically give you a new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0:57</a:t>
            </a:r>
          </a:p>
          <a:p>
            <a:pPr algn="l"/>
            <a:r>
              <a:rPr lang="en-GB" b="0" i="0" dirty="0">
                <a:solidFill>
                  <a:srgbClr val="464646"/>
                </a:solidFill>
                <a:effectLst/>
                <a:latin typeface="Segoe UI" panose="020B0502040204020203" pitchFamily="34" charset="0"/>
              </a:rPr>
              <a:t>which is exactly the same as the original table. And a select only prise gives you back two rows and select only peacoat, which is a certain value.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1:04</a:t>
            </a:r>
          </a:p>
          <a:p>
            <a:pPr algn="l"/>
            <a:r>
              <a:rPr lang="en-GB" b="0" i="0" dirty="0">
                <a:solidFill>
                  <a:srgbClr val="464646"/>
                </a:solidFill>
                <a:effectLst/>
                <a:latin typeface="Segoe UI" panose="020B0502040204020203" pitchFamily="34" charset="0"/>
              </a:rPr>
              <a:t>It gives you back only one row. Now let's look at our employee table and see what an ESKIL query is.</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78</a:t>
            </a:fld>
            <a:endParaRPr lang="en-GB"/>
          </a:p>
        </p:txBody>
      </p:sp>
    </p:spTree>
    <p:extLst>
      <p:ext uri="{BB962C8B-B14F-4D97-AF65-F5344CB8AC3E}">
        <p14:creationId xmlns:p14="http://schemas.microsoft.com/office/powerpoint/2010/main" val="2685418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Basically, that's your query is a question or request for information translated to data manipulation language to act on the stored data,</a:t>
            </a:r>
          </a:p>
          <a:p>
            <a:pPr algn="r"/>
            <a:r>
              <a:rPr lang="en-GB" b="0" i="0" dirty="0">
                <a:solidFill>
                  <a:srgbClr val="464646"/>
                </a:solidFill>
                <a:effectLst/>
                <a:latin typeface="Segoe UI" panose="020B0502040204020203" pitchFamily="34" charset="0"/>
              </a:rPr>
              <a:t>1:25</a:t>
            </a:r>
          </a:p>
          <a:p>
            <a:pPr algn="l"/>
            <a:r>
              <a:rPr lang="en-GB" b="0" i="0" dirty="0">
                <a:solidFill>
                  <a:srgbClr val="464646"/>
                </a:solidFill>
                <a:effectLst/>
                <a:latin typeface="Segoe UI" panose="020B0502040204020203" pitchFamily="34" charset="0"/>
              </a:rPr>
              <a:t>and for example, to display all the data in the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1:36</a:t>
            </a:r>
          </a:p>
          <a:p>
            <a:pPr algn="l"/>
            <a:r>
              <a:rPr lang="en-GB" b="0" i="0" dirty="0">
                <a:solidFill>
                  <a:srgbClr val="464646"/>
                </a:solidFill>
                <a:effectLst/>
                <a:latin typeface="Segoe UI" panose="020B0502040204020203" pitchFamily="34" charset="0"/>
              </a:rPr>
              <a:t>You use a little star symbols. You say select the star symbol from table name.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1:40</a:t>
            </a:r>
          </a:p>
          <a:p>
            <a:pPr algn="l"/>
            <a:r>
              <a:rPr lang="en-GB" b="0" i="0" dirty="0">
                <a:solidFill>
                  <a:srgbClr val="464646"/>
                </a:solidFill>
                <a:effectLst/>
                <a:latin typeface="Segoe UI" panose="020B0502040204020203" pitchFamily="34" charset="0"/>
              </a:rPr>
              <a:t>And for example, we can say select a star symbol from employee and basically get back the whole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1:47</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87D9D-4E86-4EF1-982F-A6C202F2CF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80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323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see how we can query the employee table using the select statement now selection returns all the rows which are found in a table.</a:t>
            </a:r>
          </a:p>
          <a:p>
            <a:pPr algn="r"/>
            <a:r>
              <a:rPr lang="en-GB" b="0" i="0" dirty="0">
                <a:solidFill>
                  <a:srgbClr val="464646"/>
                </a:solidFill>
                <a:effectLst/>
                <a:latin typeface="Segoe UI" panose="020B0502040204020203" pitchFamily="34" charset="0"/>
              </a:rPr>
              <a:t>1:57</a:t>
            </a:r>
          </a:p>
          <a:p>
            <a:pPr algn="l"/>
            <a:r>
              <a:rPr lang="en-GB" b="0" i="0" dirty="0">
                <a:solidFill>
                  <a:srgbClr val="464646"/>
                </a:solidFill>
                <a:effectLst/>
                <a:latin typeface="Segoe UI" panose="020B0502040204020203" pitchFamily="34" charset="0"/>
              </a:rPr>
              <a:t>It is a horizontal slice, as we saw earlier. And the syntax is, for example, select from table name where there's a certain condition.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2:08</a:t>
            </a:r>
          </a:p>
          <a:p>
            <a:pPr algn="l"/>
            <a:r>
              <a:rPr lang="en-GB" b="0" i="0" dirty="0">
                <a:solidFill>
                  <a:srgbClr val="464646"/>
                </a:solidFill>
                <a:effectLst/>
                <a:latin typeface="Segoe UI" panose="020B0502040204020203" pitchFamily="34" charset="0"/>
              </a:rPr>
              <a:t>And star means that we select all the rows and this condition can basically is you used through where clause,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2:20</a:t>
            </a:r>
          </a:p>
          <a:p>
            <a:pPr algn="l"/>
            <a:r>
              <a:rPr lang="en-GB" b="0" i="0" dirty="0">
                <a:solidFill>
                  <a:srgbClr val="464646"/>
                </a:solidFill>
                <a:effectLst/>
                <a:latin typeface="Segoe UI" panose="020B0502040204020203" pitchFamily="34" charset="0"/>
              </a:rPr>
              <a:t>which can contain several conditions linked together by end and or operators.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2:28</a:t>
            </a:r>
          </a:p>
          <a:p>
            <a:pPr algn="l"/>
            <a:r>
              <a:rPr lang="en-GB" b="0" i="0" dirty="0">
                <a:solidFill>
                  <a:srgbClr val="464646"/>
                </a:solidFill>
                <a:effectLst/>
                <a:latin typeface="Segoe UI" panose="020B0502040204020203" pitchFamily="34" charset="0"/>
              </a:rPr>
              <a:t>Now, select staff from employee, let's say with department number is equal to four,</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2:35</a:t>
            </a:r>
          </a:p>
          <a:p>
            <a:pPr algn="l"/>
            <a:r>
              <a:rPr lang="en-GB" b="0" i="0" dirty="0">
                <a:solidFill>
                  <a:srgbClr val="464646"/>
                </a:solidFill>
                <a:effectLst/>
                <a:latin typeface="Segoe UI" panose="020B0502040204020203" pitchFamily="34" charset="0"/>
              </a:rPr>
              <a:t>will pick out these two rows and it will yield a new relation, which is basically composed of just those two rows of data.</a:t>
            </a:r>
          </a:p>
          <a:p>
            <a:pPr fontAlgn="base"/>
            <a:endParaRPr lang="en-GB" sz="1200" b="1" i="0" kern="1200" dirty="0">
              <a:solidFill>
                <a:schemeClr val="tx1"/>
              </a:solidFill>
              <a:effectLst/>
              <a:latin typeface="+mn-lt"/>
              <a:ea typeface="+mn-ea"/>
              <a:cs typeface="+mn-cs"/>
            </a:endParaRP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means choosing </a:t>
            </a:r>
            <a:r>
              <a:rPr lang="en-GB" sz="1200" b="1" i="0" kern="1200" dirty="0">
                <a:solidFill>
                  <a:schemeClr val="tx1"/>
                </a:solidFill>
                <a:effectLst/>
                <a:latin typeface="+mn-lt"/>
                <a:ea typeface="+mn-ea"/>
                <a:cs typeface="+mn-cs"/>
              </a:rPr>
              <a:t>which columns</a:t>
            </a:r>
            <a:r>
              <a:rPr lang="en-GB" sz="1200" b="0" i="0" kern="1200" dirty="0">
                <a:solidFill>
                  <a:schemeClr val="tx1"/>
                </a:solidFill>
                <a:effectLst/>
                <a:latin typeface="+mn-lt"/>
                <a:ea typeface="+mn-ea"/>
                <a:cs typeface="+mn-cs"/>
              </a:rPr>
              <a:t> (or expressions) the query shall return.</a:t>
            </a:r>
          </a:p>
          <a:p>
            <a:pPr fontAlgn="base"/>
            <a:r>
              <a:rPr lang="en-GB" sz="1200" b="1" i="0"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 means </a:t>
            </a:r>
            <a:r>
              <a:rPr lang="en-GB" sz="1200" b="1" i="0" kern="1200" dirty="0">
                <a:solidFill>
                  <a:schemeClr val="tx1"/>
                </a:solidFill>
                <a:effectLst/>
                <a:latin typeface="+mn-lt"/>
                <a:ea typeface="+mn-ea"/>
                <a:cs typeface="+mn-cs"/>
              </a:rPr>
              <a:t>which rows</a:t>
            </a:r>
            <a:r>
              <a:rPr lang="en-GB" sz="1200" b="0" i="0" kern="1200" dirty="0">
                <a:solidFill>
                  <a:schemeClr val="tx1"/>
                </a:solidFill>
                <a:effectLst/>
                <a:latin typeface="+mn-lt"/>
                <a:ea typeface="+mn-ea"/>
                <a:cs typeface="+mn-cs"/>
              </a:rPr>
              <a:t> are to be returned.</a:t>
            </a:r>
          </a:p>
          <a:p>
            <a:pPr fontAlgn="base"/>
            <a:r>
              <a:rPr lang="en-GB" sz="1200" b="0" i="0" kern="1200" dirty="0">
                <a:solidFill>
                  <a:schemeClr val="tx1"/>
                </a:solidFill>
                <a:effectLst/>
                <a:latin typeface="+mn-lt"/>
                <a:ea typeface="+mn-ea"/>
                <a:cs typeface="+mn-cs"/>
              </a:rPr>
              <a:t>if the query is</a:t>
            </a:r>
          </a:p>
          <a:p>
            <a:pPr fontAlgn="base"/>
            <a:r>
              <a:rPr lang="en-GB" sz="1200" kern="1200" dirty="0">
                <a:solidFill>
                  <a:schemeClr val="tx1"/>
                </a:solidFill>
                <a:effectLst/>
                <a:latin typeface="+mn-lt"/>
                <a:ea typeface="+mn-ea"/>
                <a:cs typeface="+mn-cs"/>
              </a:rPr>
              <a:t>select a, b, c from </a:t>
            </a:r>
            <a:r>
              <a:rPr lang="en-GB" sz="1200" kern="1200" dirty="0" err="1">
                <a:solidFill>
                  <a:schemeClr val="tx1"/>
                </a:solidFill>
                <a:effectLst/>
                <a:latin typeface="+mn-lt"/>
                <a:ea typeface="+mn-ea"/>
                <a:cs typeface="+mn-cs"/>
              </a:rPr>
              <a:t>foobar</a:t>
            </a:r>
            <a:r>
              <a:rPr lang="en-GB" sz="1200" kern="1200" dirty="0">
                <a:solidFill>
                  <a:schemeClr val="tx1"/>
                </a:solidFill>
                <a:effectLst/>
                <a:latin typeface="+mn-lt"/>
                <a:ea typeface="+mn-ea"/>
                <a:cs typeface="+mn-cs"/>
              </a:rPr>
              <a:t> where x=3;</a:t>
            </a:r>
            <a:r>
              <a:rPr lang="en-GB" sz="1200" b="0" i="0" kern="1200" dirty="0">
                <a:solidFill>
                  <a:schemeClr val="tx1"/>
                </a:solidFill>
                <a:effectLst/>
                <a:latin typeface="+mn-lt"/>
                <a:ea typeface="+mn-ea"/>
                <a:cs typeface="+mn-cs"/>
              </a:rPr>
              <a:t>then "a, b, c" is the projection part, "where x=3" the selection part.</a:t>
            </a:r>
          </a:p>
          <a:p>
            <a:r>
              <a:rPr lang="en-GB" sz="1200" b="0" i="0" kern="1200" dirty="0">
                <a:solidFill>
                  <a:schemeClr val="tx1"/>
                </a:solidFill>
                <a:effectLst/>
                <a:latin typeface="+mn-lt"/>
                <a:ea typeface="+mn-ea"/>
                <a:cs typeface="+mn-cs"/>
              </a:rPr>
              <a:t>the </a:t>
            </a:r>
            <a:r>
              <a:rPr lang="en-GB" dirty="0"/>
              <a:t>SELECT</a:t>
            </a:r>
            <a:r>
              <a:rPr lang="en-GB" sz="1200" b="0" i="0" kern="1200" dirty="0">
                <a:solidFill>
                  <a:schemeClr val="tx1"/>
                </a:solidFill>
                <a:effectLst/>
                <a:latin typeface="+mn-lt"/>
                <a:ea typeface="+mn-ea"/>
                <a:cs typeface="+mn-cs"/>
              </a:rPr>
              <a:t> clause actually performs a </a:t>
            </a:r>
            <a:r>
              <a:rPr lang="en-GB" sz="1200" b="0" i="1"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(not selection), and it's the </a:t>
            </a:r>
            <a:r>
              <a:rPr lang="en-GB" dirty="0"/>
              <a:t>WHERE</a:t>
            </a:r>
            <a:r>
              <a:rPr lang="en-GB" sz="1200" b="0" i="0" kern="1200" dirty="0">
                <a:solidFill>
                  <a:schemeClr val="tx1"/>
                </a:solidFill>
                <a:effectLst/>
                <a:latin typeface="+mn-lt"/>
                <a:ea typeface="+mn-ea"/>
                <a:cs typeface="+mn-cs"/>
              </a:rPr>
              <a:t> clause that actually performs a </a:t>
            </a:r>
            <a:r>
              <a:rPr lang="en-GB" sz="1200" b="0" i="1" kern="1200" dirty="0">
                <a:solidFill>
                  <a:schemeClr val="tx1"/>
                </a:solidFill>
                <a:effectLst/>
                <a:latin typeface="+mn-lt"/>
                <a:ea typeface="+mn-ea"/>
                <a:cs typeface="+mn-cs"/>
              </a:rPr>
              <a:t>selection</a:t>
            </a:r>
          </a:p>
          <a:p>
            <a:r>
              <a:rPr lang="en-GB" sz="1200" b="0" i="0" kern="1200" dirty="0">
                <a:solidFill>
                  <a:schemeClr val="tx1"/>
                </a:solidFill>
                <a:effectLst/>
                <a:latin typeface="+mn-lt"/>
                <a:ea typeface="+mn-ea"/>
                <a:cs typeface="+mn-cs"/>
              </a:rPr>
              <a:t>Simply </a:t>
            </a:r>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deals with elimination or selection of columns, while </a:t>
            </a:r>
            <a:r>
              <a:rPr lang="en-GB" sz="1200" b="1" i="0" kern="1200" dirty="0">
                <a:solidFill>
                  <a:schemeClr val="tx1"/>
                </a:solidFill>
                <a:effectLst/>
                <a:latin typeface="+mn-lt"/>
                <a:ea typeface="+mn-ea"/>
                <a:cs typeface="+mn-cs"/>
              </a:rPr>
              <a:t>SELECTION </a:t>
            </a:r>
            <a:r>
              <a:rPr lang="en-GB" sz="1200" b="0" i="0" kern="1200" dirty="0">
                <a:solidFill>
                  <a:schemeClr val="tx1"/>
                </a:solidFill>
                <a:effectLst/>
                <a:latin typeface="+mn-lt"/>
                <a:ea typeface="+mn-ea"/>
                <a:cs typeface="+mn-cs"/>
              </a:rPr>
              <a:t>deals with elimination or selection of rows.</a:t>
            </a:r>
          </a:p>
          <a:p>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what ever typed in select clause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'column list' or '*' or 'expressions' that becomes under projection.</a:t>
            </a:r>
          </a:p>
          <a:p>
            <a:pPr fontAlgn="base"/>
            <a:r>
              <a:rPr lang="en-GB" sz="1200" b="0" i="0" kern="1200" dirty="0">
                <a:solidFill>
                  <a:schemeClr val="tx1"/>
                </a:solidFill>
                <a:effectLst/>
                <a:latin typeface="+mn-lt"/>
                <a:ea typeface="+mn-ea"/>
                <a:cs typeface="+mn-cs"/>
              </a:rPr>
              <a:t>*</a:t>
            </a:r>
            <a:r>
              <a:rPr lang="en-GB" sz="1200" b="0" i="1"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*what type of conditions we are applying on that columns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getting the records that comes under selection.</a:t>
            </a:r>
          </a:p>
          <a:p>
            <a:pPr fontAlgn="base"/>
            <a:r>
              <a:rPr lang="en-GB" sz="1200" b="0" i="0" kern="1200" dirty="0">
                <a:solidFill>
                  <a:schemeClr val="tx1"/>
                </a:solidFill>
                <a:effectLst/>
                <a:latin typeface="+mn-lt"/>
                <a:ea typeface="+mn-ea"/>
                <a:cs typeface="+mn-cs"/>
              </a:rPr>
              <a:t>For example:</a:t>
            </a:r>
          </a:p>
          <a:p>
            <a:pPr fontAlgn="base"/>
            <a:r>
              <a:rPr lang="en-GB" sz="1200" kern="1200" dirty="0">
                <a:solidFill>
                  <a:schemeClr val="tx1"/>
                </a:solidFill>
                <a:effectLst/>
                <a:latin typeface="+mn-lt"/>
                <a:ea typeface="+mn-ea"/>
                <a:cs typeface="+mn-cs"/>
              </a:rPr>
              <a:t>SELECT </a:t>
            </a:r>
            <a:r>
              <a:rPr lang="en-GB" sz="1200" kern="1200" dirty="0" err="1">
                <a:solidFill>
                  <a:schemeClr val="tx1"/>
                </a:solidFill>
                <a:effectLst/>
                <a:latin typeface="+mn-lt"/>
                <a:ea typeface="+mn-ea"/>
                <a:cs typeface="+mn-cs"/>
              </a:rPr>
              <a:t>empno,ename,dno,job</a:t>
            </a:r>
            <a:r>
              <a:rPr lang="en-GB" sz="1200" kern="1200" dirty="0">
                <a:solidFill>
                  <a:schemeClr val="tx1"/>
                </a:solidFill>
                <a:effectLst/>
                <a:latin typeface="+mn-lt"/>
                <a:ea typeface="+mn-ea"/>
                <a:cs typeface="+mn-cs"/>
              </a:rPr>
              <a:t> from Emp WHERE job='CLERK'; </a:t>
            </a:r>
            <a:r>
              <a:rPr lang="en-GB" sz="1200" b="0" i="0" kern="1200" dirty="0">
                <a:solidFill>
                  <a:schemeClr val="tx1"/>
                </a:solidFill>
                <a:effectLst/>
                <a:latin typeface="+mn-lt"/>
                <a:ea typeface="+mn-ea"/>
                <a:cs typeface="+mn-cs"/>
              </a:rPr>
              <a:t>in the above query the columns "</a:t>
            </a:r>
            <a:r>
              <a:rPr lang="en-GB" sz="1200" b="0" i="0" kern="1200" dirty="0" err="1">
                <a:solidFill>
                  <a:schemeClr val="tx1"/>
                </a:solidFill>
                <a:effectLst/>
                <a:latin typeface="+mn-lt"/>
                <a:ea typeface="+mn-ea"/>
                <a:cs typeface="+mn-cs"/>
              </a:rPr>
              <a:t>empno,ename,dno,job</a:t>
            </a:r>
            <a:r>
              <a:rPr lang="en-GB" sz="1200" b="0" i="0" kern="1200" dirty="0">
                <a:solidFill>
                  <a:schemeClr val="tx1"/>
                </a:solidFill>
                <a:effectLst/>
                <a:latin typeface="+mn-lt"/>
                <a:ea typeface="+mn-ea"/>
                <a:cs typeface="+mn-cs"/>
              </a:rPr>
              <a:t>" those comes under projection, "where job='clerk'" comes under selection</a:t>
            </a:r>
          </a:p>
          <a:p>
            <a:endParaRPr lang="en-GB" dirty="0"/>
          </a:p>
          <a:p>
            <a:pPr fontAlgn="base"/>
            <a:r>
              <a:rPr lang="en-GB" sz="1200" b="0" i="0" kern="1200" dirty="0">
                <a:solidFill>
                  <a:schemeClr val="tx1"/>
                </a:solidFill>
                <a:effectLst/>
                <a:latin typeface="+mn-lt"/>
                <a:ea typeface="+mn-ea"/>
                <a:cs typeface="+mn-cs"/>
              </a:rPr>
              <a:t>Projections and Selections are two unary operations in Relational Algebra and has practical applications in RDBMS (relational database management systems).</a:t>
            </a:r>
          </a:p>
          <a:p>
            <a:pPr fontAlgn="base"/>
            <a:r>
              <a:rPr lang="en-GB" sz="1200" b="0" i="0" kern="1200" dirty="0">
                <a:solidFill>
                  <a:schemeClr val="tx1"/>
                </a:solidFill>
                <a:effectLst/>
                <a:latin typeface="+mn-lt"/>
                <a:ea typeface="+mn-ea"/>
                <a:cs typeface="+mn-cs"/>
              </a:rPr>
              <a:t>In practical sense, yes Projection means selecting specific columns (attributes) from a table and Selection means filtering rows (tuples). Also, for a conventional table, Projection and Selection can be termed as vertical and horizontal slicing or filtering.</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80</a:t>
            </a:fld>
            <a:endParaRPr lang="en-GB"/>
          </a:p>
        </p:txBody>
      </p:sp>
    </p:spTree>
    <p:extLst>
      <p:ext uri="{BB962C8B-B14F-4D97-AF65-F5344CB8AC3E}">
        <p14:creationId xmlns:p14="http://schemas.microsoft.com/office/powerpoint/2010/main" val="3707656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the relational operator project is unary operator that yields a vertical subset of the table.</a:t>
            </a:r>
          </a:p>
          <a:p>
            <a:pPr algn="r"/>
            <a:r>
              <a:rPr lang="en-GB" b="0" i="0" dirty="0">
                <a:solidFill>
                  <a:srgbClr val="464646"/>
                </a:solidFill>
                <a:effectLst/>
                <a:latin typeface="Segoe UI" panose="020B0502040204020203" pitchFamily="34" charset="0"/>
              </a:rPr>
              <a:t>2:54</a:t>
            </a:r>
          </a:p>
          <a:p>
            <a:pPr algn="l"/>
            <a:r>
              <a:rPr lang="en-GB" b="0" i="0" dirty="0">
                <a:solidFill>
                  <a:srgbClr val="464646"/>
                </a:solidFill>
                <a:effectLst/>
                <a:latin typeface="Segoe UI" panose="020B0502040204020203" pitchFamily="34" charset="0"/>
              </a:rPr>
              <a:t>If you look at the example here, if you say Project Price on the original table, you basically get the whole column, but all the values for the price.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3:02</a:t>
            </a:r>
          </a:p>
          <a:p>
            <a:pPr algn="l"/>
            <a:r>
              <a:rPr lang="en-GB" b="0" i="0" dirty="0">
                <a:solidFill>
                  <a:srgbClr val="464646"/>
                </a:solidFill>
                <a:effectLst/>
                <a:latin typeface="Segoe UI" panose="020B0502040204020203" pitchFamily="34" charset="0"/>
              </a:rPr>
              <a:t>And you can also pick basically any other combination of columns.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3:14</a:t>
            </a:r>
          </a:p>
          <a:p>
            <a:pPr algn="l"/>
            <a:r>
              <a:rPr lang="en-GB" b="0" i="0" dirty="0">
                <a:solidFill>
                  <a:srgbClr val="464646"/>
                </a:solidFill>
                <a:effectLst/>
                <a:latin typeface="Segoe UI" panose="020B0502040204020203" pitchFamily="34" charset="0"/>
              </a:rPr>
              <a:t>You can have two columns or one column depending on what you look</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81</a:t>
            </a:fld>
            <a:endParaRPr lang="en-GB"/>
          </a:p>
        </p:txBody>
      </p:sp>
    </p:spTree>
    <p:extLst>
      <p:ext uri="{BB962C8B-B14F-4D97-AF65-F5344CB8AC3E}">
        <p14:creationId xmlns:p14="http://schemas.microsoft.com/office/powerpoint/2010/main" val="23669288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 let's look at it further through our employee table.</a:t>
            </a:r>
          </a:p>
          <a:p>
            <a:pPr algn="r"/>
            <a:r>
              <a:rPr lang="en-GB" b="0" i="0" dirty="0">
                <a:solidFill>
                  <a:srgbClr val="464646"/>
                </a:solidFill>
                <a:effectLst/>
                <a:latin typeface="Segoe UI" panose="020B0502040204020203" pitchFamily="34" charset="0"/>
              </a:rPr>
              <a:t>3:20</a:t>
            </a:r>
          </a:p>
          <a:p>
            <a:pPr algn="l"/>
            <a:r>
              <a:rPr lang="en-GB" b="0" i="0" dirty="0">
                <a:solidFill>
                  <a:srgbClr val="464646"/>
                </a:solidFill>
                <a:effectLst/>
                <a:latin typeface="Segoe UI" panose="020B0502040204020203" pitchFamily="34" charset="0"/>
              </a:rPr>
              <a:t>Again, sort of projection returns, all the columns found in a table.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3:32</a:t>
            </a:r>
          </a:p>
          <a:p>
            <a:pPr algn="l"/>
            <a:r>
              <a:rPr lang="en-GB" b="0" i="0" dirty="0">
                <a:solidFill>
                  <a:srgbClr val="464646"/>
                </a:solidFill>
                <a:effectLst/>
                <a:latin typeface="Segoe UI" panose="020B0502040204020203" pitchFamily="34" charset="0"/>
              </a:rPr>
              <a:t>It is a vertical slice and the </a:t>
            </a:r>
            <a:r>
              <a:rPr lang="en-GB" b="0" i="0" dirty="0" err="1">
                <a:solidFill>
                  <a:srgbClr val="464646"/>
                </a:solidFill>
                <a:effectLst/>
                <a:latin typeface="Segoe UI" panose="020B0502040204020203" pitchFamily="34" charset="0"/>
              </a:rPr>
              <a:t>Syntex</a:t>
            </a:r>
            <a:r>
              <a:rPr lang="en-GB" b="0" i="0" dirty="0">
                <a:solidFill>
                  <a:srgbClr val="464646"/>
                </a:solidFill>
                <a:effectLst/>
                <a:latin typeface="Segoe UI" panose="020B0502040204020203" pitchFamily="34" charset="0"/>
              </a:rPr>
              <a:t> is a select any number of column names from the table name.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3:36</a:t>
            </a:r>
          </a:p>
          <a:p>
            <a:pPr algn="l"/>
            <a:r>
              <a:rPr lang="en-GB" b="0" i="0" dirty="0">
                <a:solidFill>
                  <a:srgbClr val="464646"/>
                </a:solidFill>
                <a:effectLst/>
                <a:latin typeface="Segoe UI" panose="020B0502040204020203" pitchFamily="34" charset="0"/>
              </a:rPr>
              <a:t>For example, you could say salad, select employee name and salary from employee,</a:t>
            </a:r>
          </a:p>
          <a:p>
            <a:pPr algn="r"/>
            <a:r>
              <a:rPr lang="en-GB" b="0" i="0" dirty="0">
                <a:solidFill>
                  <a:srgbClr val="464646"/>
                </a:solidFill>
                <a:effectLst/>
                <a:latin typeface="Segoe UI" panose="020B0502040204020203" pitchFamily="34" charset="0"/>
              </a:rPr>
              <a:t>3:47</a:t>
            </a:r>
          </a:p>
          <a:p>
            <a:pPr algn="l"/>
            <a:r>
              <a:rPr lang="en-GB" b="0" i="0" dirty="0">
                <a:solidFill>
                  <a:srgbClr val="464646"/>
                </a:solidFill>
                <a:effectLst/>
                <a:latin typeface="Segoe UI" panose="020B0502040204020203" pitchFamily="34" charset="0"/>
              </a:rPr>
              <a:t>and basically you will get back on this new table, which just contains those two columns.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3:52</a:t>
            </a:r>
          </a:p>
          <a:p>
            <a:pPr fontAlgn="base"/>
            <a:endParaRPr lang="en-GB" sz="1200" b="1" i="0" kern="1200" dirty="0">
              <a:solidFill>
                <a:schemeClr val="tx1"/>
              </a:solidFill>
              <a:effectLst/>
              <a:latin typeface="+mn-lt"/>
              <a:ea typeface="+mn-ea"/>
              <a:cs typeface="+mn-cs"/>
            </a:endParaRP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means choosing </a:t>
            </a:r>
            <a:r>
              <a:rPr lang="en-GB" sz="1200" b="1" i="0" kern="1200" dirty="0">
                <a:solidFill>
                  <a:schemeClr val="tx1"/>
                </a:solidFill>
                <a:effectLst/>
                <a:latin typeface="+mn-lt"/>
                <a:ea typeface="+mn-ea"/>
                <a:cs typeface="+mn-cs"/>
              </a:rPr>
              <a:t>which columns</a:t>
            </a:r>
            <a:r>
              <a:rPr lang="en-GB" sz="1200" b="0" i="0" kern="1200" dirty="0">
                <a:solidFill>
                  <a:schemeClr val="tx1"/>
                </a:solidFill>
                <a:effectLst/>
                <a:latin typeface="+mn-lt"/>
                <a:ea typeface="+mn-ea"/>
                <a:cs typeface="+mn-cs"/>
              </a:rPr>
              <a:t> (or expressions) the query shall return.</a:t>
            </a:r>
          </a:p>
          <a:p>
            <a:pPr fontAlgn="base"/>
            <a:r>
              <a:rPr lang="en-GB" sz="1200" b="1" i="0"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 means </a:t>
            </a:r>
            <a:r>
              <a:rPr lang="en-GB" sz="1200" b="1" i="0" kern="1200" dirty="0">
                <a:solidFill>
                  <a:schemeClr val="tx1"/>
                </a:solidFill>
                <a:effectLst/>
                <a:latin typeface="+mn-lt"/>
                <a:ea typeface="+mn-ea"/>
                <a:cs typeface="+mn-cs"/>
              </a:rPr>
              <a:t>which rows</a:t>
            </a:r>
            <a:r>
              <a:rPr lang="en-GB" sz="1200" b="0" i="0" kern="1200" dirty="0">
                <a:solidFill>
                  <a:schemeClr val="tx1"/>
                </a:solidFill>
                <a:effectLst/>
                <a:latin typeface="+mn-lt"/>
                <a:ea typeface="+mn-ea"/>
                <a:cs typeface="+mn-cs"/>
              </a:rPr>
              <a:t> are to be returned.</a:t>
            </a:r>
          </a:p>
          <a:p>
            <a:pPr fontAlgn="base"/>
            <a:r>
              <a:rPr lang="en-GB" sz="1200" b="0" i="0" kern="1200" dirty="0">
                <a:solidFill>
                  <a:schemeClr val="tx1"/>
                </a:solidFill>
                <a:effectLst/>
                <a:latin typeface="+mn-lt"/>
                <a:ea typeface="+mn-ea"/>
                <a:cs typeface="+mn-cs"/>
              </a:rPr>
              <a:t>if the query is</a:t>
            </a:r>
          </a:p>
          <a:p>
            <a:pPr fontAlgn="base"/>
            <a:r>
              <a:rPr lang="en-GB" sz="1200" kern="1200" dirty="0">
                <a:solidFill>
                  <a:schemeClr val="tx1"/>
                </a:solidFill>
                <a:effectLst/>
                <a:latin typeface="+mn-lt"/>
                <a:ea typeface="+mn-ea"/>
                <a:cs typeface="+mn-cs"/>
              </a:rPr>
              <a:t>select a, b, c from </a:t>
            </a:r>
            <a:r>
              <a:rPr lang="en-GB" sz="1200" kern="1200" dirty="0" err="1">
                <a:solidFill>
                  <a:schemeClr val="tx1"/>
                </a:solidFill>
                <a:effectLst/>
                <a:latin typeface="+mn-lt"/>
                <a:ea typeface="+mn-ea"/>
                <a:cs typeface="+mn-cs"/>
              </a:rPr>
              <a:t>foobar</a:t>
            </a:r>
            <a:r>
              <a:rPr lang="en-GB" sz="1200" kern="1200" dirty="0">
                <a:solidFill>
                  <a:schemeClr val="tx1"/>
                </a:solidFill>
                <a:effectLst/>
                <a:latin typeface="+mn-lt"/>
                <a:ea typeface="+mn-ea"/>
                <a:cs typeface="+mn-cs"/>
              </a:rPr>
              <a:t> where x=3;</a:t>
            </a:r>
            <a:r>
              <a:rPr lang="en-GB" sz="1200" b="0" i="0" kern="1200" dirty="0">
                <a:solidFill>
                  <a:schemeClr val="tx1"/>
                </a:solidFill>
                <a:effectLst/>
                <a:latin typeface="+mn-lt"/>
                <a:ea typeface="+mn-ea"/>
                <a:cs typeface="+mn-cs"/>
              </a:rPr>
              <a:t>then "a, b, c" is the projection part, "where x=3" the selection part.</a:t>
            </a:r>
          </a:p>
          <a:p>
            <a:r>
              <a:rPr lang="en-GB" sz="1200" b="0" i="0" kern="1200" dirty="0">
                <a:solidFill>
                  <a:schemeClr val="tx1"/>
                </a:solidFill>
                <a:effectLst/>
                <a:latin typeface="+mn-lt"/>
                <a:ea typeface="+mn-ea"/>
                <a:cs typeface="+mn-cs"/>
              </a:rPr>
              <a:t>the </a:t>
            </a:r>
            <a:r>
              <a:rPr lang="en-GB" dirty="0"/>
              <a:t>SELECT</a:t>
            </a:r>
            <a:r>
              <a:rPr lang="en-GB" sz="1200" b="0" i="0" kern="1200" dirty="0">
                <a:solidFill>
                  <a:schemeClr val="tx1"/>
                </a:solidFill>
                <a:effectLst/>
                <a:latin typeface="+mn-lt"/>
                <a:ea typeface="+mn-ea"/>
                <a:cs typeface="+mn-cs"/>
              </a:rPr>
              <a:t> clause actually performs a </a:t>
            </a:r>
            <a:r>
              <a:rPr lang="en-GB" sz="1200" b="0" i="1"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(not selection), and it's the </a:t>
            </a:r>
            <a:r>
              <a:rPr lang="en-GB" dirty="0"/>
              <a:t>WHERE</a:t>
            </a:r>
            <a:r>
              <a:rPr lang="en-GB" sz="1200" b="0" i="0" kern="1200" dirty="0">
                <a:solidFill>
                  <a:schemeClr val="tx1"/>
                </a:solidFill>
                <a:effectLst/>
                <a:latin typeface="+mn-lt"/>
                <a:ea typeface="+mn-ea"/>
                <a:cs typeface="+mn-cs"/>
              </a:rPr>
              <a:t> clause that actually performs a </a:t>
            </a:r>
            <a:r>
              <a:rPr lang="en-GB" sz="1200" b="0" i="1" kern="1200" dirty="0">
                <a:solidFill>
                  <a:schemeClr val="tx1"/>
                </a:solidFill>
                <a:effectLst/>
                <a:latin typeface="+mn-lt"/>
                <a:ea typeface="+mn-ea"/>
                <a:cs typeface="+mn-cs"/>
              </a:rPr>
              <a:t>selection</a:t>
            </a:r>
          </a:p>
          <a:p>
            <a:r>
              <a:rPr lang="en-GB" sz="1200" b="0" i="0" kern="1200" dirty="0">
                <a:solidFill>
                  <a:schemeClr val="tx1"/>
                </a:solidFill>
                <a:effectLst/>
                <a:latin typeface="+mn-lt"/>
                <a:ea typeface="+mn-ea"/>
                <a:cs typeface="+mn-cs"/>
              </a:rPr>
              <a:t>Simply </a:t>
            </a:r>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deals with elimination or selection of columns, while </a:t>
            </a:r>
            <a:r>
              <a:rPr lang="en-GB" sz="1200" b="1" i="0" kern="1200" dirty="0">
                <a:solidFill>
                  <a:schemeClr val="tx1"/>
                </a:solidFill>
                <a:effectLst/>
                <a:latin typeface="+mn-lt"/>
                <a:ea typeface="+mn-ea"/>
                <a:cs typeface="+mn-cs"/>
              </a:rPr>
              <a:t>SELECTION </a:t>
            </a:r>
            <a:r>
              <a:rPr lang="en-GB" sz="1200" b="0" i="0" kern="1200" dirty="0">
                <a:solidFill>
                  <a:schemeClr val="tx1"/>
                </a:solidFill>
                <a:effectLst/>
                <a:latin typeface="+mn-lt"/>
                <a:ea typeface="+mn-ea"/>
                <a:cs typeface="+mn-cs"/>
              </a:rPr>
              <a:t>deals with elimination or selection of rows.</a:t>
            </a:r>
          </a:p>
          <a:p>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what ever typed in select clause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'column list' or '*' or 'expressions' that becomes under projection.</a:t>
            </a:r>
          </a:p>
          <a:p>
            <a:pPr fontAlgn="base"/>
            <a:r>
              <a:rPr lang="en-GB" sz="1200" b="0" i="0" kern="1200" dirty="0">
                <a:solidFill>
                  <a:schemeClr val="tx1"/>
                </a:solidFill>
                <a:effectLst/>
                <a:latin typeface="+mn-lt"/>
                <a:ea typeface="+mn-ea"/>
                <a:cs typeface="+mn-cs"/>
              </a:rPr>
              <a:t>*</a:t>
            </a:r>
            <a:r>
              <a:rPr lang="en-GB" sz="1200" b="0" i="1"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*what type of conditions we are applying on that columns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getting the records that comes under selection.</a:t>
            </a:r>
          </a:p>
          <a:p>
            <a:pPr fontAlgn="base"/>
            <a:r>
              <a:rPr lang="en-GB" sz="1200" b="0" i="0" kern="1200" dirty="0">
                <a:solidFill>
                  <a:schemeClr val="tx1"/>
                </a:solidFill>
                <a:effectLst/>
                <a:latin typeface="+mn-lt"/>
                <a:ea typeface="+mn-ea"/>
                <a:cs typeface="+mn-cs"/>
              </a:rPr>
              <a:t>For example:</a:t>
            </a:r>
          </a:p>
          <a:p>
            <a:pPr fontAlgn="base"/>
            <a:r>
              <a:rPr lang="en-GB" sz="1200" kern="1200" dirty="0">
                <a:solidFill>
                  <a:schemeClr val="tx1"/>
                </a:solidFill>
                <a:effectLst/>
                <a:latin typeface="+mn-lt"/>
                <a:ea typeface="+mn-ea"/>
                <a:cs typeface="+mn-cs"/>
              </a:rPr>
              <a:t>SELECT </a:t>
            </a:r>
            <a:r>
              <a:rPr lang="en-GB" sz="1200" kern="1200" dirty="0" err="1">
                <a:solidFill>
                  <a:schemeClr val="tx1"/>
                </a:solidFill>
                <a:effectLst/>
                <a:latin typeface="+mn-lt"/>
                <a:ea typeface="+mn-ea"/>
                <a:cs typeface="+mn-cs"/>
              </a:rPr>
              <a:t>empno,ename,dno,job</a:t>
            </a:r>
            <a:r>
              <a:rPr lang="en-GB" sz="1200" kern="1200" dirty="0">
                <a:solidFill>
                  <a:schemeClr val="tx1"/>
                </a:solidFill>
                <a:effectLst/>
                <a:latin typeface="+mn-lt"/>
                <a:ea typeface="+mn-ea"/>
                <a:cs typeface="+mn-cs"/>
              </a:rPr>
              <a:t> from Emp WHERE job='CLERK'; </a:t>
            </a:r>
            <a:r>
              <a:rPr lang="en-GB" sz="1200" b="0" i="0" kern="1200" dirty="0">
                <a:solidFill>
                  <a:schemeClr val="tx1"/>
                </a:solidFill>
                <a:effectLst/>
                <a:latin typeface="+mn-lt"/>
                <a:ea typeface="+mn-ea"/>
                <a:cs typeface="+mn-cs"/>
              </a:rPr>
              <a:t>in the above query the columns "</a:t>
            </a:r>
            <a:r>
              <a:rPr lang="en-GB" sz="1200" b="0" i="0" kern="1200" dirty="0" err="1">
                <a:solidFill>
                  <a:schemeClr val="tx1"/>
                </a:solidFill>
                <a:effectLst/>
                <a:latin typeface="+mn-lt"/>
                <a:ea typeface="+mn-ea"/>
                <a:cs typeface="+mn-cs"/>
              </a:rPr>
              <a:t>empno,ename,dno,job</a:t>
            </a:r>
            <a:r>
              <a:rPr lang="en-GB" sz="1200" b="0" i="0" kern="1200" dirty="0">
                <a:solidFill>
                  <a:schemeClr val="tx1"/>
                </a:solidFill>
                <a:effectLst/>
                <a:latin typeface="+mn-lt"/>
                <a:ea typeface="+mn-ea"/>
                <a:cs typeface="+mn-cs"/>
              </a:rPr>
              <a:t>" those comes under projection, "where job='clerk'" comes under selection</a:t>
            </a:r>
          </a:p>
          <a:p>
            <a:endParaRPr lang="en-GB" dirty="0"/>
          </a:p>
          <a:p>
            <a:pPr fontAlgn="base"/>
            <a:r>
              <a:rPr lang="en-GB" sz="1200" b="0" i="0" kern="1200" dirty="0">
                <a:solidFill>
                  <a:schemeClr val="tx1"/>
                </a:solidFill>
                <a:effectLst/>
                <a:latin typeface="+mn-lt"/>
                <a:ea typeface="+mn-ea"/>
                <a:cs typeface="+mn-cs"/>
              </a:rPr>
              <a:t>Projections and Selections are two unary operations in Relational Algebra and has practical applications in RDBMS (relational database management systems).</a:t>
            </a:r>
          </a:p>
          <a:p>
            <a:pPr fontAlgn="base"/>
            <a:r>
              <a:rPr lang="en-GB" sz="1200" b="0" i="0" kern="1200" dirty="0">
                <a:solidFill>
                  <a:schemeClr val="tx1"/>
                </a:solidFill>
                <a:effectLst/>
                <a:latin typeface="+mn-lt"/>
                <a:ea typeface="+mn-ea"/>
                <a:cs typeface="+mn-cs"/>
              </a:rPr>
              <a:t>In practical sense, yes Projection means selecting specific columns (attributes) from a table and Selection means filtering rows (tuples). Also, for a conventional table, Projection and Selection can be termed as vertical and horizontal slicing or filtering.</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82</a:t>
            </a:fld>
            <a:endParaRPr lang="en-GB"/>
          </a:p>
        </p:txBody>
      </p:sp>
    </p:spTree>
    <p:extLst>
      <p:ext uri="{BB962C8B-B14F-4D97-AF65-F5344CB8AC3E}">
        <p14:creationId xmlns:p14="http://schemas.microsoft.com/office/powerpoint/2010/main" val="37920443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the select and project operations are mutually combined together in the select statement, and it has the following syntax.</a:t>
            </a:r>
          </a:p>
          <a:p>
            <a:pPr algn="r"/>
            <a:r>
              <a:rPr lang="en-GB" b="0" i="0" dirty="0">
                <a:solidFill>
                  <a:srgbClr val="464646"/>
                </a:solidFill>
                <a:effectLst/>
                <a:latin typeface="Segoe UI" panose="020B0502040204020203" pitchFamily="34" charset="0"/>
              </a:rPr>
              <a:t>4:02</a:t>
            </a:r>
          </a:p>
          <a:p>
            <a:pPr algn="l"/>
            <a:r>
              <a:rPr lang="en-GB" b="0" i="0" dirty="0">
                <a:solidFill>
                  <a:srgbClr val="464646"/>
                </a:solidFill>
                <a:effectLst/>
                <a:latin typeface="Segoe UI" panose="020B0502040204020203" pitchFamily="34" charset="0"/>
              </a:rPr>
              <a:t>So you have the select clause with the list of column names you want to select,</a:t>
            </a:r>
          </a:p>
          <a:p>
            <a:pPr algn="r"/>
            <a:r>
              <a:rPr lang="en-GB" b="0" i="0" dirty="0">
                <a:solidFill>
                  <a:srgbClr val="464646"/>
                </a:solidFill>
                <a:effectLst/>
                <a:latin typeface="Segoe UI" panose="020B0502040204020203" pitchFamily="34" charset="0"/>
              </a:rPr>
              <a:t>4:12</a:t>
            </a:r>
          </a:p>
          <a:p>
            <a:pPr algn="l"/>
            <a:r>
              <a:rPr lang="en-GB" b="0" i="0" dirty="0">
                <a:solidFill>
                  <a:srgbClr val="464646"/>
                </a:solidFill>
                <a:effectLst/>
                <a:latin typeface="Segoe UI" panose="020B0502040204020203" pitchFamily="34" charset="0"/>
              </a:rPr>
              <a:t>and then you have the front clause with the number of with a list of tables that you want to select them from.</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4:16</a:t>
            </a:r>
          </a:p>
          <a:p>
            <a:pPr algn="l"/>
            <a:r>
              <a:rPr lang="en-GB" b="0" i="0" dirty="0">
                <a:solidFill>
                  <a:srgbClr val="464646"/>
                </a:solidFill>
                <a:effectLst/>
                <a:latin typeface="Segoe UI" panose="020B0502040204020203" pitchFamily="34" charset="0"/>
              </a:rPr>
              <a:t>And then you have the where clause with all the different conditions that you want to use to filter out the results.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4:24</a:t>
            </a:r>
          </a:p>
          <a:p>
            <a:pPr algn="l"/>
            <a:r>
              <a:rPr lang="en-GB" b="0" i="0" dirty="0">
                <a:solidFill>
                  <a:srgbClr val="464646"/>
                </a:solidFill>
                <a:effectLst/>
                <a:latin typeface="Segoe UI" panose="020B0502040204020203" pitchFamily="34" charset="0"/>
              </a:rPr>
              <a:t>For example, if you run this statement, select employee names,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4:31</a:t>
            </a:r>
          </a:p>
          <a:p>
            <a:pPr algn="l"/>
            <a:r>
              <a:rPr lang="en-GB" b="0" i="0" dirty="0">
                <a:solidFill>
                  <a:srgbClr val="464646"/>
                </a:solidFill>
                <a:effectLst/>
                <a:latin typeface="Segoe UI" panose="020B0502040204020203" pitchFamily="34" charset="0"/>
              </a:rPr>
              <a:t>salary from employee with department number is equal to for what you do first is you pick out the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4:35</a:t>
            </a:r>
          </a:p>
          <a:p>
            <a:pPr algn="l"/>
            <a:r>
              <a:rPr lang="en-GB" b="0" i="0" dirty="0">
                <a:solidFill>
                  <a:srgbClr val="464646"/>
                </a:solidFill>
                <a:effectLst/>
                <a:latin typeface="Segoe UI" panose="020B0502040204020203" pitchFamily="34" charset="0"/>
              </a:rPr>
              <a:t>department number and then the employee name and salary of all the employees that work in that department.</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4:44</a:t>
            </a:r>
          </a:p>
          <a:p>
            <a:pPr algn="l"/>
            <a:r>
              <a:rPr lang="en-GB" b="0" i="0" dirty="0">
                <a:solidFill>
                  <a:srgbClr val="464646"/>
                </a:solidFill>
                <a:effectLst/>
                <a:latin typeface="Segoe UI" panose="020B0502040204020203" pitchFamily="34" charset="0"/>
              </a:rPr>
              <a:t>And you get this result in table, which basically has retrieved two rows.</a:t>
            </a:r>
          </a:p>
          <a:p>
            <a:pPr algn="l"/>
            <a:endParaRPr lang="en-GB" b="0" i="0" dirty="0">
              <a:solidFill>
                <a:srgbClr val="464646"/>
              </a:solidFill>
              <a:effectLst/>
              <a:latin typeface="Segoe UI" panose="020B0502040204020203" pitchFamily="34" charset="0"/>
            </a:endParaRPr>
          </a:p>
          <a:p>
            <a:pPr algn="l"/>
            <a:r>
              <a:rPr lang="en-GB" b="0" i="0" dirty="0">
                <a:solidFill>
                  <a:srgbClr val="464646"/>
                </a:solidFill>
                <a:effectLst/>
                <a:latin typeface="Segoe UI" panose="020B0502040204020203" pitchFamily="34" charset="0"/>
              </a:rPr>
              <a:t>And I'm just reiterating again that if you remember, every time you use these operations on relations, you come back with a single new relation.</a:t>
            </a:r>
          </a:p>
          <a:p>
            <a:pPr fontAlgn="base"/>
            <a:endParaRPr lang="en-GB" sz="1200" b="1" i="0" kern="1200" dirty="0">
              <a:solidFill>
                <a:schemeClr val="tx1"/>
              </a:solidFill>
              <a:effectLst/>
              <a:latin typeface="+mn-lt"/>
              <a:ea typeface="+mn-ea"/>
              <a:cs typeface="+mn-cs"/>
            </a:endParaRP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means choosing </a:t>
            </a:r>
            <a:r>
              <a:rPr lang="en-GB" sz="1200" b="1" i="0" kern="1200" dirty="0">
                <a:solidFill>
                  <a:schemeClr val="tx1"/>
                </a:solidFill>
                <a:effectLst/>
                <a:latin typeface="+mn-lt"/>
                <a:ea typeface="+mn-ea"/>
                <a:cs typeface="+mn-cs"/>
              </a:rPr>
              <a:t>which columns</a:t>
            </a:r>
            <a:r>
              <a:rPr lang="en-GB" sz="1200" b="0" i="0" kern="1200" dirty="0">
                <a:solidFill>
                  <a:schemeClr val="tx1"/>
                </a:solidFill>
                <a:effectLst/>
                <a:latin typeface="+mn-lt"/>
                <a:ea typeface="+mn-ea"/>
                <a:cs typeface="+mn-cs"/>
              </a:rPr>
              <a:t> (or expressions) the query shall return.</a:t>
            </a:r>
          </a:p>
          <a:p>
            <a:pPr fontAlgn="base"/>
            <a:r>
              <a:rPr lang="en-GB" sz="1200" b="1" i="0"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 means </a:t>
            </a:r>
            <a:r>
              <a:rPr lang="en-GB" sz="1200" b="1" i="0" kern="1200" dirty="0">
                <a:solidFill>
                  <a:schemeClr val="tx1"/>
                </a:solidFill>
                <a:effectLst/>
                <a:latin typeface="+mn-lt"/>
                <a:ea typeface="+mn-ea"/>
                <a:cs typeface="+mn-cs"/>
              </a:rPr>
              <a:t>which rows</a:t>
            </a:r>
            <a:r>
              <a:rPr lang="en-GB" sz="1200" b="0" i="0" kern="1200" dirty="0">
                <a:solidFill>
                  <a:schemeClr val="tx1"/>
                </a:solidFill>
                <a:effectLst/>
                <a:latin typeface="+mn-lt"/>
                <a:ea typeface="+mn-ea"/>
                <a:cs typeface="+mn-cs"/>
              </a:rPr>
              <a:t> are to be returned.</a:t>
            </a:r>
          </a:p>
          <a:p>
            <a:pPr fontAlgn="base"/>
            <a:r>
              <a:rPr lang="en-GB" sz="1200" b="0" i="0" kern="1200" dirty="0">
                <a:solidFill>
                  <a:schemeClr val="tx1"/>
                </a:solidFill>
                <a:effectLst/>
                <a:latin typeface="+mn-lt"/>
                <a:ea typeface="+mn-ea"/>
                <a:cs typeface="+mn-cs"/>
              </a:rPr>
              <a:t>if the query is</a:t>
            </a:r>
          </a:p>
          <a:p>
            <a:pPr fontAlgn="base"/>
            <a:r>
              <a:rPr lang="en-GB" sz="1200" kern="1200" dirty="0">
                <a:solidFill>
                  <a:schemeClr val="tx1"/>
                </a:solidFill>
                <a:effectLst/>
                <a:latin typeface="+mn-lt"/>
                <a:ea typeface="+mn-ea"/>
                <a:cs typeface="+mn-cs"/>
              </a:rPr>
              <a:t>select a, b, c from </a:t>
            </a:r>
            <a:r>
              <a:rPr lang="en-GB" sz="1200" kern="1200" dirty="0" err="1">
                <a:solidFill>
                  <a:schemeClr val="tx1"/>
                </a:solidFill>
                <a:effectLst/>
                <a:latin typeface="+mn-lt"/>
                <a:ea typeface="+mn-ea"/>
                <a:cs typeface="+mn-cs"/>
              </a:rPr>
              <a:t>foobar</a:t>
            </a:r>
            <a:r>
              <a:rPr lang="en-GB" sz="1200" kern="1200" dirty="0">
                <a:solidFill>
                  <a:schemeClr val="tx1"/>
                </a:solidFill>
                <a:effectLst/>
                <a:latin typeface="+mn-lt"/>
                <a:ea typeface="+mn-ea"/>
                <a:cs typeface="+mn-cs"/>
              </a:rPr>
              <a:t> where x=3;</a:t>
            </a:r>
            <a:r>
              <a:rPr lang="en-GB" sz="1200" b="0" i="0" kern="1200" dirty="0">
                <a:solidFill>
                  <a:schemeClr val="tx1"/>
                </a:solidFill>
                <a:effectLst/>
                <a:latin typeface="+mn-lt"/>
                <a:ea typeface="+mn-ea"/>
                <a:cs typeface="+mn-cs"/>
              </a:rPr>
              <a:t>then "a, b, c" is the projection part, "where x=3" the selection part.</a:t>
            </a:r>
          </a:p>
          <a:p>
            <a:r>
              <a:rPr lang="en-GB" sz="1200" b="0" i="0" kern="1200" dirty="0">
                <a:solidFill>
                  <a:schemeClr val="tx1"/>
                </a:solidFill>
                <a:effectLst/>
                <a:latin typeface="+mn-lt"/>
                <a:ea typeface="+mn-ea"/>
                <a:cs typeface="+mn-cs"/>
              </a:rPr>
              <a:t>the </a:t>
            </a:r>
            <a:r>
              <a:rPr lang="en-GB" dirty="0"/>
              <a:t>SELECT</a:t>
            </a:r>
            <a:r>
              <a:rPr lang="en-GB" sz="1200" b="0" i="0" kern="1200" dirty="0">
                <a:solidFill>
                  <a:schemeClr val="tx1"/>
                </a:solidFill>
                <a:effectLst/>
                <a:latin typeface="+mn-lt"/>
                <a:ea typeface="+mn-ea"/>
                <a:cs typeface="+mn-cs"/>
              </a:rPr>
              <a:t> clause actually performs a </a:t>
            </a:r>
            <a:r>
              <a:rPr lang="en-GB" sz="1200" b="0" i="1"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(not selection), and it's the </a:t>
            </a:r>
            <a:r>
              <a:rPr lang="en-GB" dirty="0"/>
              <a:t>WHERE</a:t>
            </a:r>
            <a:r>
              <a:rPr lang="en-GB" sz="1200" b="0" i="0" kern="1200" dirty="0">
                <a:solidFill>
                  <a:schemeClr val="tx1"/>
                </a:solidFill>
                <a:effectLst/>
                <a:latin typeface="+mn-lt"/>
                <a:ea typeface="+mn-ea"/>
                <a:cs typeface="+mn-cs"/>
              </a:rPr>
              <a:t> clause that actually performs a </a:t>
            </a:r>
            <a:r>
              <a:rPr lang="en-GB" sz="1200" b="0" i="1" kern="1200" dirty="0">
                <a:solidFill>
                  <a:schemeClr val="tx1"/>
                </a:solidFill>
                <a:effectLst/>
                <a:latin typeface="+mn-lt"/>
                <a:ea typeface="+mn-ea"/>
                <a:cs typeface="+mn-cs"/>
              </a:rPr>
              <a:t>selection</a:t>
            </a:r>
          </a:p>
          <a:p>
            <a:r>
              <a:rPr lang="en-GB" sz="1200" b="0" i="0" kern="1200" dirty="0">
                <a:solidFill>
                  <a:schemeClr val="tx1"/>
                </a:solidFill>
                <a:effectLst/>
                <a:latin typeface="+mn-lt"/>
                <a:ea typeface="+mn-ea"/>
                <a:cs typeface="+mn-cs"/>
              </a:rPr>
              <a:t>Simply </a:t>
            </a:r>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deals with elimination or selection of columns, while </a:t>
            </a:r>
            <a:r>
              <a:rPr lang="en-GB" sz="1200" b="1" i="0" kern="1200" dirty="0">
                <a:solidFill>
                  <a:schemeClr val="tx1"/>
                </a:solidFill>
                <a:effectLst/>
                <a:latin typeface="+mn-lt"/>
                <a:ea typeface="+mn-ea"/>
                <a:cs typeface="+mn-cs"/>
              </a:rPr>
              <a:t>SELECTION </a:t>
            </a:r>
            <a:r>
              <a:rPr lang="en-GB" sz="1200" b="0" i="0" kern="1200" dirty="0">
                <a:solidFill>
                  <a:schemeClr val="tx1"/>
                </a:solidFill>
                <a:effectLst/>
                <a:latin typeface="+mn-lt"/>
                <a:ea typeface="+mn-ea"/>
                <a:cs typeface="+mn-cs"/>
              </a:rPr>
              <a:t>deals with elimination or selection of rows.</a:t>
            </a:r>
          </a:p>
          <a:p>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Projection:</a:t>
            </a:r>
            <a:r>
              <a:rPr lang="en-GB" sz="1200" b="0" i="0" kern="1200" dirty="0">
                <a:solidFill>
                  <a:schemeClr val="tx1"/>
                </a:solidFill>
                <a:effectLst/>
                <a:latin typeface="+mn-lt"/>
                <a:ea typeface="+mn-ea"/>
                <a:cs typeface="+mn-cs"/>
              </a:rPr>
              <a:t> what ever typed in select clause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'column list' or '*' or 'expressions' that becomes under projection.</a:t>
            </a:r>
          </a:p>
          <a:p>
            <a:pPr fontAlgn="base"/>
            <a:r>
              <a:rPr lang="en-GB" sz="1200" b="0" i="0" kern="1200" dirty="0">
                <a:solidFill>
                  <a:schemeClr val="tx1"/>
                </a:solidFill>
                <a:effectLst/>
                <a:latin typeface="+mn-lt"/>
                <a:ea typeface="+mn-ea"/>
                <a:cs typeface="+mn-cs"/>
              </a:rPr>
              <a:t>*</a:t>
            </a:r>
            <a:r>
              <a:rPr lang="en-GB" sz="1200" b="0" i="1" kern="1200" dirty="0">
                <a:solidFill>
                  <a:schemeClr val="tx1"/>
                </a:solidFill>
                <a:effectLst/>
                <a:latin typeface="+mn-lt"/>
                <a:ea typeface="+mn-ea"/>
                <a:cs typeface="+mn-cs"/>
              </a:rPr>
              <a:t>selection:</a:t>
            </a:r>
            <a:r>
              <a:rPr lang="en-GB" sz="1200" b="0" i="0" kern="1200" dirty="0">
                <a:solidFill>
                  <a:schemeClr val="tx1"/>
                </a:solidFill>
                <a:effectLst/>
                <a:latin typeface="+mn-lt"/>
                <a:ea typeface="+mn-ea"/>
                <a:cs typeface="+mn-cs"/>
              </a:rPr>
              <a:t>*what type of conditions we are applying on that columns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getting the records that comes under selection.</a:t>
            </a:r>
          </a:p>
          <a:p>
            <a:pPr fontAlgn="base"/>
            <a:r>
              <a:rPr lang="en-GB" sz="1200" b="0" i="0" kern="1200" dirty="0">
                <a:solidFill>
                  <a:schemeClr val="tx1"/>
                </a:solidFill>
                <a:effectLst/>
                <a:latin typeface="+mn-lt"/>
                <a:ea typeface="+mn-ea"/>
                <a:cs typeface="+mn-cs"/>
              </a:rPr>
              <a:t>For example:</a:t>
            </a:r>
          </a:p>
          <a:p>
            <a:pPr fontAlgn="base"/>
            <a:r>
              <a:rPr lang="en-GB" sz="1200" kern="1200" dirty="0">
                <a:solidFill>
                  <a:schemeClr val="tx1"/>
                </a:solidFill>
                <a:effectLst/>
                <a:latin typeface="+mn-lt"/>
                <a:ea typeface="+mn-ea"/>
                <a:cs typeface="+mn-cs"/>
              </a:rPr>
              <a:t>SELECT </a:t>
            </a:r>
            <a:r>
              <a:rPr lang="en-GB" sz="1200" kern="1200" dirty="0" err="1">
                <a:solidFill>
                  <a:schemeClr val="tx1"/>
                </a:solidFill>
                <a:effectLst/>
                <a:latin typeface="+mn-lt"/>
                <a:ea typeface="+mn-ea"/>
                <a:cs typeface="+mn-cs"/>
              </a:rPr>
              <a:t>empno,ename,dno,job</a:t>
            </a:r>
            <a:r>
              <a:rPr lang="en-GB" sz="1200" kern="1200" dirty="0">
                <a:solidFill>
                  <a:schemeClr val="tx1"/>
                </a:solidFill>
                <a:effectLst/>
                <a:latin typeface="+mn-lt"/>
                <a:ea typeface="+mn-ea"/>
                <a:cs typeface="+mn-cs"/>
              </a:rPr>
              <a:t> from Emp WHERE job='CLERK'; </a:t>
            </a:r>
            <a:r>
              <a:rPr lang="en-GB" sz="1200" b="0" i="0" kern="1200" dirty="0">
                <a:solidFill>
                  <a:schemeClr val="tx1"/>
                </a:solidFill>
                <a:effectLst/>
                <a:latin typeface="+mn-lt"/>
                <a:ea typeface="+mn-ea"/>
                <a:cs typeface="+mn-cs"/>
              </a:rPr>
              <a:t>in the above query the columns "</a:t>
            </a:r>
            <a:r>
              <a:rPr lang="en-GB" sz="1200" b="0" i="0" kern="1200" dirty="0" err="1">
                <a:solidFill>
                  <a:schemeClr val="tx1"/>
                </a:solidFill>
                <a:effectLst/>
                <a:latin typeface="+mn-lt"/>
                <a:ea typeface="+mn-ea"/>
                <a:cs typeface="+mn-cs"/>
              </a:rPr>
              <a:t>empno,ename,dno,job</a:t>
            </a:r>
            <a:r>
              <a:rPr lang="en-GB" sz="1200" b="0" i="0" kern="1200" dirty="0">
                <a:solidFill>
                  <a:schemeClr val="tx1"/>
                </a:solidFill>
                <a:effectLst/>
                <a:latin typeface="+mn-lt"/>
                <a:ea typeface="+mn-ea"/>
                <a:cs typeface="+mn-cs"/>
              </a:rPr>
              <a:t>" those comes under projection, "where job='clerk'" comes under selection</a:t>
            </a:r>
          </a:p>
          <a:p>
            <a:endParaRPr lang="en-GB" dirty="0"/>
          </a:p>
          <a:p>
            <a:pPr fontAlgn="base"/>
            <a:r>
              <a:rPr lang="en-GB" sz="1200" b="0" i="0" kern="1200" dirty="0">
                <a:solidFill>
                  <a:schemeClr val="tx1"/>
                </a:solidFill>
                <a:effectLst/>
                <a:latin typeface="+mn-lt"/>
                <a:ea typeface="+mn-ea"/>
                <a:cs typeface="+mn-cs"/>
              </a:rPr>
              <a:t>Projections and Selections are two unary operations in Relational Algebra and has practical applications in RDBMS (relational database management systems).</a:t>
            </a:r>
          </a:p>
          <a:p>
            <a:pPr fontAlgn="base"/>
            <a:r>
              <a:rPr lang="en-GB" sz="1200" b="0" i="0" kern="1200" dirty="0">
                <a:solidFill>
                  <a:schemeClr val="tx1"/>
                </a:solidFill>
                <a:effectLst/>
                <a:latin typeface="+mn-lt"/>
                <a:ea typeface="+mn-ea"/>
                <a:cs typeface="+mn-cs"/>
              </a:rPr>
              <a:t>In practical sense, yes Projection means selecting specific columns (attributes) from a table and Selection means filtering rows (tuples). Also, for a conventional table, Projection and Selection can be termed as vertical and horizontal slicing or filtering.</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83</a:t>
            </a:fld>
            <a:endParaRPr lang="en-GB"/>
          </a:p>
        </p:txBody>
      </p:sp>
    </p:spTree>
    <p:extLst>
      <p:ext uri="{BB962C8B-B14F-4D97-AF65-F5344CB8AC3E}">
        <p14:creationId xmlns:p14="http://schemas.microsoft.com/office/powerpoint/2010/main" val="3882890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dirty="0">
                <a:solidFill>
                  <a:srgbClr val="464646"/>
                </a:solidFill>
                <a:effectLst/>
                <a:latin typeface="Segoe UI" panose="020B0502040204020203" pitchFamily="34" charset="0"/>
              </a:rPr>
              <a:t>Now let's have another look at rescue operators.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5:13</a:t>
            </a:r>
          </a:p>
          <a:p>
            <a:pPr algn="l"/>
            <a:r>
              <a:rPr lang="en-GB" b="0" i="0" dirty="0">
                <a:solidFill>
                  <a:srgbClr val="464646"/>
                </a:solidFill>
                <a:effectLst/>
                <a:latin typeface="Segoe UI" panose="020B0502040204020203" pitchFamily="34" charset="0"/>
              </a:rPr>
              <a:t>You can have arithmetic operators, you can have comparison operators equal to greater than less than you can have the logical operators,</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5:17</a:t>
            </a:r>
          </a:p>
          <a:p>
            <a:pPr algn="l"/>
            <a:r>
              <a:rPr lang="en-GB" b="0" i="0" dirty="0">
                <a:solidFill>
                  <a:srgbClr val="464646"/>
                </a:solidFill>
                <a:effectLst/>
                <a:latin typeface="Segoe UI" panose="020B0502040204020203" pitchFamily="34" charset="0"/>
              </a:rPr>
              <a:t>for example, and or like between and illustrate another example.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5:27</a:t>
            </a:r>
          </a:p>
          <a:p>
            <a:pPr algn="l"/>
            <a:r>
              <a:rPr lang="en-GB" b="0" i="0" dirty="0">
                <a:solidFill>
                  <a:srgbClr val="464646"/>
                </a:solidFill>
                <a:effectLst/>
                <a:latin typeface="Segoe UI" panose="020B0502040204020203" pitchFamily="34" charset="0"/>
              </a:rPr>
              <a:t>Now, let's say we select the employee name and salary from employee where the department number is for and salary is greater than 60000.</a:t>
            </a:r>
          </a:p>
          <a:p>
            <a:pPr algn="r"/>
            <a:r>
              <a:rPr lang="en-GB" b="0" i="0" dirty="0">
                <a:solidFill>
                  <a:srgbClr val="464646"/>
                </a:solidFill>
                <a:effectLst/>
                <a:latin typeface="Segoe UI" panose="020B0502040204020203" pitchFamily="34" charset="0"/>
              </a:rPr>
              <a:t>5:32</a:t>
            </a:r>
          </a:p>
          <a:p>
            <a:pPr algn="l"/>
            <a:r>
              <a:rPr lang="en-GB" b="0" i="0" dirty="0">
                <a:solidFill>
                  <a:srgbClr val="464646"/>
                </a:solidFill>
                <a:effectLst/>
                <a:latin typeface="Segoe UI" panose="020B0502040204020203" pitchFamily="34" charset="0"/>
              </a:rPr>
              <a:t>So you're going to pick one roadbed because that's the only road that satisfies this condition.</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5:44</a:t>
            </a:r>
          </a:p>
          <a:p>
            <a:pPr algn="l"/>
            <a:r>
              <a:rPr lang="en-GB" b="0" i="0" dirty="0">
                <a:solidFill>
                  <a:srgbClr val="464646"/>
                </a:solidFill>
                <a:effectLst/>
                <a:latin typeface="Segoe UI" panose="020B0502040204020203" pitchFamily="34" charset="0"/>
              </a:rPr>
              <a:t>And we get our result and table. Let's do another one where we want to, let's say, select employee name and salary from employee,</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5:50</a:t>
            </a:r>
          </a:p>
          <a:p>
            <a:pPr algn="l"/>
            <a:r>
              <a:rPr lang="en-GB" b="0" i="0" dirty="0">
                <a:solidFill>
                  <a:srgbClr val="464646"/>
                </a:solidFill>
                <a:effectLst/>
                <a:latin typeface="Segoe UI" panose="020B0502040204020203" pitchFamily="34" charset="0"/>
              </a:rPr>
              <a:t>where the salary is between four thousand sorry, 40000 and 90000.</a:t>
            </a:r>
            <a:endParaRPr lang="en-GB" b="0" i="0" dirty="0">
              <a:solidFill>
                <a:srgbClr val="767676"/>
              </a:solidFill>
              <a:effectLst/>
              <a:latin typeface="Segoe UI" panose="020B0502040204020203" pitchFamily="34" charset="0"/>
            </a:endParaRPr>
          </a:p>
          <a:p>
            <a:pPr algn="r"/>
            <a:r>
              <a:rPr lang="en-GB" b="0" i="0" dirty="0">
                <a:solidFill>
                  <a:srgbClr val="464646"/>
                </a:solidFill>
                <a:effectLst/>
                <a:latin typeface="Segoe UI" panose="020B0502040204020203" pitchFamily="34" charset="0"/>
              </a:rPr>
              <a:t>5:59</a:t>
            </a:r>
          </a:p>
          <a:p>
            <a:pPr algn="l"/>
            <a:r>
              <a:rPr lang="en-GB" b="0" i="0" dirty="0">
                <a:solidFill>
                  <a:srgbClr val="464646"/>
                </a:solidFill>
                <a:effectLst/>
                <a:latin typeface="Segoe UI" panose="020B0502040204020203" pitchFamily="34" charset="0"/>
              </a:rPr>
              <a:t>And now we get a result and table with two rows. We get the two employees whose salary falls between those two, which is the condition we specify.</a:t>
            </a:r>
          </a:p>
          <a:p>
            <a:endParaRPr lang="en-GB" dirty="0"/>
          </a:p>
        </p:txBody>
      </p:sp>
      <p:sp>
        <p:nvSpPr>
          <p:cNvPr id="4" name="Slide Number Placeholder 3"/>
          <p:cNvSpPr>
            <a:spLocks noGrp="1"/>
          </p:cNvSpPr>
          <p:nvPr>
            <p:ph type="sldNum" sz="quarter" idx="5"/>
          </p:nvPr>
        </p:nvSpPr>
        <p:spPr/>
        <p:txBody>
          <a:bodyPr/>
          <a:lstStyle/>
          <a:p>
            <a:fld id="{1F787D9D-4E86-4EF1-982F-A6C202F2CF38}" type="slidenum">
              <a:rPr lang="en-GB" smtClean="0"/>
              <a:t>84</a:t>
            </a:fld>
            <a:endParaRPr lang="en-GB"/>
          </a:p>
        </p:txBody>
      </p:sp>
    </p:spTree>
    <p:extLst>
      <p:ext uri="{BB962C8B-B14F-4D97-AF65-F5344CB8AC3E}">
        <p14:creationId xmlns:p14="http://schemas.microsoft.com/office/powerpoint/2010/main" val="2557331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A relational database is a collection of relations linked by keys</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Mathematical foundation of relational algebra</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Provides for data integrity and manipulation</a:t>
            </a:r>
          </a:p>
          <a:p>
            <a:pPr marL="12700" marR="0" lvl="0" indent="0" algn="l" defTabSz="914400" rtl="0" eaLnBrk="1" fontAlgn="auto" latinLnBrk="0" hangingPunct="1">
              <a:lnSpc>
                <a:spcPct val="100000"/>
              </a:lnSpc>
              <a:spcBef>
                <a:spcPts val="869"/>
              </a:spcBef>
              <a:spcAft>
                <a:spcPts val="0"/>
              </a:spcAft>
              <a:buClrTx/>
              <a:buSzTx/>
              <a:buFont typeface="Wingdings" panose="05000000000000000000" pitchFamily="2" charset="2"/>
              <a:buNone/>
              <a:tabLst>
                <a:tab pos="354965" algn="l"/>
                <a:tab pos="355600" algn="l"/>
              </a:tabLst>
              <a:defRPr/>
            </a:pPr>
            <a:endPar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solidFill>
                <a:effectLst/>
                <a:uLnTx/>
                <a:uFillTx/>
                <a:latin typeface="Calibri"/>
                <a:ea typeface="+mn-ea"/>
                <a:cs typeface="Calibri"/>
              </a:rPr>
              <a:t>Relational model is at the logical level – next we move to the conceptual level…..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prstClr val="black"/>
              </a:solidFill>
              <a:effectLst/>
              <a:uLnTx/>
              <a:uFillTx/>
              <a:latin typeface="Calibri"/>
              <a:ea typeface="+mn-ea"/>
              <a:cs typeface="Calibri"/>
            </a:endParaRP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The ER model is the most popular for conceptual modelling</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Easier to examine structures visually/graphically</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ER Modelling is the starting point for database design</a:t>
            </a: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pPr marL="469900" indent="-457200">
              <a:lnSpc>
                <a:spcPct val="100000"/>
              </a:lnSpc>
              <a:spcBef>
                <a:spcPts val="869"/>
              </a:spcBef>
              <a:buFont typeface="Wingdings" panose="05000000000000000000" pitchFamily="2" charset="2"/>
              <a:buChar char="§"/>
              <a:tabLst>
                <a:tab pos="354965" algn="l"/>
                <a:tab pos="355600" algn="l"/>
              </a:tabLst>
            </a:pPr>
            <a:r>
              <a:rPr lang="en-GB" sz="1200" dirty="0">
                <a:solidFill>
                  <a:srgbClr val="404040"/>
                </a:solidFill>
                <a:latin typeface="Calibri"/>
                <a:cs typeface="Calibri"/>
              </a:rPr>
              <a:t>SQL is a comprehensive language for database management</a:t>
            </a:r>
          </a:p>
          <a:p>
            <a:pPr marL="469900" indent="-457200">
              <a:lnSpc>
                <a:spcPct val="100000"/>
              </a:lnSpc>
              <a:spcBef>
                <a:spcPts val="869"/>
              </a:spcBef>
              <a:buFont typeface="Wingdings" panose="05000000000000000000" pitchFamily="2" charset="2"/>
              <a:buChar char="§"/>
              <a:tabLst>
                <a:tab pos="354965" algn="l"/>
                <a:tab pos="355600" algn="l"/>
              </a:tabLst>
            </a:pPr>
            <a:r>
              <a:rPr lang="en-GB" sz="1200" dirty="0">
                <a:solidFill>
                  <a:srgbClr val="404040"/>
                </a:solidFill>
                <a:latin typeface="Calibri"/>
                <a:cs typeface="Calibri"/>
              </a:rPr>
              <a:t>Supports data definition and manipulation, querying and constraint specification</a:t>
            </a:r>
          </a:p>
          <a:p>
            <a:pPr marL="469900" indent="-457200">
              <a:lnSpc>
                <a:spcPct val="100000"/>
              </a:lnSpc>
              <a:spcBef>
                <a:spcPts val="869"/>
              </a:spcBef>
              <a:buFont typeface="Wingdings" panose="05000000000000000000" pitchFamily="2" charset="2"/>
              <a:buChar char="§"/>
              <a:tabLst>
                <a:tab pos="354965" algn="l"/>
                <a:tab pos="355600" algn="l"/>
              </a:tabLst>
            </a:pPr>
            <a:endParaRPr lang="en-GB" sz="1200" dirty="0">
              <a:solidFill>
                <a:srgbClr val="404040"/>
              </a:solidFill>
              <a:latin typeface="Calibri"/>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There are four main stages of the database design process</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Eliciting the correct business rules is an important first step </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Conceptual (ER) model is mapped to the logical (Relational) model, which is implemented using SQL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srgbClr val="404040"/>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are real-world “things” that can exist independently</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may be conceptual or physical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have attributes that classify them </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srgbClr val="404040"/>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Data modelling is a three phase process:</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STEP 1: Mapping Algorithm ER Entity to Relational Schema</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srgbClr val="404040"/>
              </a:solidFill>
              <a:effectLst/>
              <a:uLnTx/>
              <a:uFillTx/>
              <a:latin typeface="Calibri"/>
              <a:ea typeface="+mn-ea"/>
              <a:cs typeface="Calibri"/>
            </a:endParaRP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SQL Database Manipulation Language (DML) allows you to query data</a:t>
            </a: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Unary Operators: </a:t>
            </a:r>
          </a:p>
          <a:p>
            <a:pPr marL="927100" lvl="1" indent="-457200">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Select (horizontal slice)</a:t>
            </a:r>
          </a:p>
          <a:p>
            <a:pPr marL="927100" lvl="1" indent="-457200">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Project (vertical slice)</a:t>
            </a:r>
          </a:p>
          <a:p>
            <a:pPr marL="927100" lvl="1" indent="-457200">
              <a:spcBef>
                <a:spcPts val="869"/>
              </a:spcBef>
              <a:buFont typeface="Wingdings" panose="05000000000000000000" pitchFamily="2" charset="2"/>
              <a:buChar char="§"/>
              <a:tabLst>
                <a:tab pos="354965" algn="l"/>
                <a:tab pos="355600" algn="l"/>
              </a:tabLst>
            </a:pPr>
            <a:endParaRPr lang="en-GB" sz="2400" dirty="0">
              <a:solidFill>
                <a:schemeClr val="tx1">
                  <a:lumMod val="85000"/>
                  <a:lumOff val="15000"/>
                </a:schemeClr>
              </a:solidFill>
              <a:latin typeface="Calibri"/>
              <a:cs typeface="Calibri"/>
            </a:endParaRPr>
          </a:p>
          <a:p>
            <a:pPr marL="927100" marR="0" lvl="1"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400" dirty="0">
                <a:solidFill>
                  <a:schemeClr val="tx1">
                    <a:lumMod val="85000"/>
                    <a:lumOff val="15000"/>
                  </a:schemeClr>
                </a:solidFill>
                <a:latin typeface="Calibri"/>
                <a:cs typeface="Calibri"/>
              </a:rPr>
              <a:t>Practice SQL DDL &amp; DML in the lab using the MySQL database server </a:t>
            </a:r>
          </a:p>
          <a:p>
            <a:pPr marL="927100" lvl="1" indent="-457200">
              <a:spcBef>
                <a:spcPts val="869"/>
              </a:spcBef>
              <a:buFont typeface="Wingdings" panose="05000000000000000000" pitchFamily="2" charset="2"/>
              <a:buChar char="§"/>
              <a:tabLst>
                <a:tab pos="354965" algn="l"/>
                <a:tab pos="355600" algn="l"/>
              </a:tabLst>
            </a:pPr>
            <a:endParaRPr lang="en-GB" sz="2400" dirty="0">
              <a:solidFill>
                <a:schemeClr val="tx1">
                  <a:lumMod val="85000"/>
                  <a:lumOff val="15000"/>
                </a:schemeClr>
              </a:solidFill>
              <a:latin typeface="Calibri"/>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srgbClr val="404040"/>
              </a:solidFill>
              <a:effectLst/>
              <a:uLnTx/>
              <a:uFillTx/>
              <a:latin typeface="Calibri"/>
              <a:ea typeface="+mn-ea"/>
              <a:cs typeface="Calibri"/>
            </a:endParaRPr>
          </a:p>
          <a:p>
            <a:pPr marL="469900" indent="-457200">
              <a:lnSpc>
                <a:spcPct val="100000"/>
              </a:lnSpc>
              <a:spcBef>
                <a:spcPts val="869"/>
              </a:spcBef>
              <a:buFont typeface="Wingdings" panose="05000000000000000000" pitchFamily="2" charset="2"/>
              <a:buChar char="§"/>
              <a:tabLst>
                <a:tab pos="354965" algn="l"/>
                <a:tab pos="355600" algn="l"/>
              </a:tabLst>
            </a:pPr>
            <a:endParaRPr lang="en-GB" sz="1200" dirty="0">
              <a:latin typeface="Calibri"/>
              <a:cs typeface="Calibri"/>
            </a:endParaRP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prstClr val="black"/>
              </a:solidFill>
              <a:effectLst/>
              <a:uLnTx/>
              <a:uFillTx/>
              <a:latin typeface="Calibri"/>
              <a:ea typeface="+mn-ea"/>
              <a:cs typeface="Calibri"/>
            </a:endParaRP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231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A relational database is a collection of relations linked by keys</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Mathematical foundation of relational algebra</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rPr>
              <a:t>Provides for data integrity and manipulation</a:t>
            </a:r>
          </a:p>
          <a:p>
            <a:pPr marL="12700" marR="0" lvl="0" indent="0" algn="l" defTabSz="914400" rtl="0" eaLnBrk="1" fontAlgn="auto" latinLnBrk="0" hangingPunct="1">
              <a:lnSpc>
                <a:spcPct val="100000"/>
              </a:lnSpc>
              <a:spcBef>
                <a:spcPts val="869"/>
              </a:spcBef>
              <a:spcAft>
                <a:spcPts val="0"/>
              </a:spcAft>
              <a:buClrTx/>
              <a:buSzTx/>
              <a:buFont typeface="Wingdings" panose="05000000000000000000" pitchFamily="2" charset="2"/>
              <a:buNone/>
              <a:tabLst>
                <a:tab pos="354965" algn="l"/>
                <a:tab pos="355600" algn="l"/>
              </a:tabLst>
              <a:defRPr/>
            </a:pPr>
            <a:endParaRPr kumimoji="0" lang="en-GB" sz="1200" b="0" i="0" u="none" strike="noStrike" kern="1200" cap="none" spc="0" normalizeH="0" baseline="0" noProof="0" dirty="0">
              <a:ln>
                <a:noFill/>
              </a:ln>
              <a:solidFill>
                <a:prstClr val="black">
                  <a:lumMod val="85000"/>
                  <a:lumOff val="15000"/>
                </a:prstClr>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prstClr val="black"/>
                </a:solidFill>
                <a:effectLst/>
                <a:uLnTx/>
                <a:uFillTx/>
                <a:latin typeface="Calibri"/>
                <a:ea typeface="+mn-ea"/>
                <a:cs typeface="Calibri"/>
              </a:rPr>
              <a:t>Relational model is at the logical level – next we move to the conceptual level…..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prstClr val="black"/>
              </a:solidFill>
              <a:effectLst/>
              <a:uLnTx/>
              <a:uFillTx/>
              <a:latin typeface="Calibri"/>
              <a:ea typeface="+mn-ea"/>
              <a:cs typeface="Calibri"/>
            </a:endParaRP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The ER model is the most popular for conceptual modelling</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Easier to examine structures visually/graphically</a:t>
            </a:r>
          </a:p>
          <a:p>
            <a:pPr marL="469900" indent="-457200">
              <a:spcBef>
                <a:spcPts val="869"/>
              </a:spcBef>
              <a:buFont typeface="Wingdings" panose="05000000000000000000" pitchFamily="2" charset="2"/>
              <a:buChar char="§"/>
              <a:tabLst>
                <a:tab pos="354965" algn="l"/>
                <a:tab pos="355600" algn="l"/>
              </a:tabLst>
            </a:pPr>
            <a:r>
              <a:rPr lang="en-GB" sz="1200" dirty="0">
                <a:solidFill>
                  <a:srgbClr val="404040"/>
                </a:solidFill>
                <a:cs typeface="Calibri"/>
              </a:rPr>
              <a:t>ER Modelling is the starting point for database design</a:t>
            </a: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pPr marL="469900" indent="-457200">
              <a:lnSpc>
                <a:spcPct val="100000"/>
              </a:lnSpc>
              <a:spcBef>
                <a:spcPts val="869"/>
              </a:spcBef>
              <a:buFont typeface="Wingdings" panose="05000000000000000000" pitchFamily="2" charset="2"/>
              <a:buChar char="§"/>
              <a:tabLst>
                <a:tab pos="354965" algn="l"/>
                <a:tab pos="355600" algn="l"/>
              </a:tabLst>
            </a:pPr>
            <a:r>
              <a:rPr lang="en-GB" sz="1200" dirty="0">
                <a:solidFill>
                  <a:srgbClr val="404040"/>
                </a:solidFill>
                <a:latin typeface="Calibri"/>
                <a:cs typeface="Calibri"/>
              </a:rPr>
              <a:t>SQL is a comprehensive language for database management</a:t>
            </a:r>
          </a:p>
          <a:p>
            <a:pPr marL="469900" indent="-457200">
              <a:lnSpc>
                <a:spcPct val="100000"/>
              </a:lnSpc>
              <a:spcBef>
                <a:spcPts val="869"/>
              </a:spcBef>
              <a:buFont typeface="Wingdings" panose="05000000000000000000" pitchFamily="2" charset="2"/>
              <a:buChar char="§"/>
              <a:tabLst>
                <a:tab pos="354965" algn="l"/>
                <a:tab pos="355600" algn="l"/>
              </a:tabLst>
            </a:pPr>
            <a:r>
              <a:rPr lang="en-GB" sz="1200" dirty="0">
                <a:solidFill>
                  <a:srgbClr val="404040"/>
                </a:solidFill>
                <a:latin typeface="Calibri"/>
                <a:cs typeface="Calibri"/>
              </a:rPr>
              <a:t>Supports data definition and manipulation, querying and constraint specification</a:t>
            </a:r>
          </a:p>
          <a:p>
            <a:pPr marL="469900" indent="-457200">
              <a:lnSpc>
                <a:spcPct val="100000"/>
              </a:lnSpc>
              <a:spcBef>
                <a:spcPts val="869"/>
              </a:spcBef>
              <a:buFont typeface="Wingdings" panose="05000000000000000000" pitchFamily="2" charset="2"/>
              <a:buChar char="§"/>
              <a:tabLst>
                <a:tab pos="354965" algn="l"/>
                <a:tab pos="355600" algn="l"/>
              </a:tabLst>
            </a:pPr>
            <a:endParaRPr lang="en-GB" sz="1200" dirty="0">
              <a:solidFill>
                <a:srgbClr val="404040"/>
              </a:solidFill>
              <a:latin typeface="Calibri"/>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There are four main stages of the database design process</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Eliciting the correct business rules is an important first step </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Conceptual (ER) model is mapped to the logical (Relational) model, which is implemented using SQL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srgbClr val="404040"/>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are real-world “things” that can exist independently</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may be conceptual or physical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1200" b="0" i="0" u="none" strike="noStrike" kern="1200" cap="none" spc="0" normalizeH="0" baseline="0" noProof="0" dirty="0">
                <a:ln>
                  <a:noFill/>
                </a:ln>
                <a:solidFill>
                  <a:srgbClr val="404040"/>
                </a:solidFill>
                <a:effectLst/>
                <a:uLnTx/>
                <a:uFillTx/>
                <a:latin typeface="Calibri"/>
                <a:ea typeface="+mn-ea"/>
                <a:cs typeface="Calibri"/>
              </a:rPr>
              <a:t>Entities have attributes that classify them </a:t>
            </a:r>
          </a:p>
          <a:p>
            <a:pPr marL="469900" indent="-457200">
              <a:lnSpc>
                <a:spcPct val="100000"/>
              </a:lnSpc>
              <a:spcBef>
                <a:spcPts val="869"/>
              </a:spcBef>
              <a:buFont typeface="Wingdings" panose="05000000000000000000" pitchFamily="2" charset="2"/>
              <a:buChar char="§"/>
              <a:tabLst>
                <a:tab pos="354965" algn="l"/>
                <a:tab pos="355600" algn="l"/>
              </a:tabLst>
            </a:pPr>
            <a:endParaRPr lang="en-GB" sz="1200" dirty="0">
              <a:latin typeface="Calibri"/>
              <a:cs typeface="Calibri"/>
            </a:endParaRP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endParaRPr kumimoji="0" lang="en-GB" sz="1200" b="0" i="0" u="none" strike="noStrike" kern="1200" cap="none" spc="0" normalizeH="0" baseline="0" noProof="0" dirty="0">
              <a:ln>
                <a:noFill/>
              </a:ln>
              <a:solidFill>
                <a:prstClr val="black"/>
              </a:solidFill>
              <a:effectLst/>
              <a:uLnTx/>
              <a:uFillTx/>
              <a:latin typeface="Calibri"/>
              <a:ea typeface="+mn-ea"/>
              <a:cs typeface="Calibri"/>
            </a:endParaRPr>
          </a:p>
          <a:p>
            <a:pPr marL="469900" indent="-457200">
              <a:spcBef>
                <a:spcPts val="869"/>
              </a:spcBef>
              <a:buFont typeface="Wingdings" panose="05000000000000000000" pitchFamily="2" charset="2"/>
              <a:buChar char="§"/>
              <a:tabLst>
                <a:tab pos="354965" algn="l"/>
                <a:tab pos="355600" algn="l"/>
              </a:tabLst>
            </a:pPr>
            <a:endParaRPr lang="en-GB" sz="1200" dirty="0">
              <a:solidFill>
                <a:srgbClr val="404040"/>
              </a:solidFill>
              <a:cs typeface="Calibri"/>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608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52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85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29C414-DD76-43B1-A9C9-CB4E6B383CD8}"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205700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58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70670" y="2131517"/>
            <a:ext cx="1650660" cy="635000"/>
          </a:xfrm>
          <a:prstGeom prst="rect">
            <a:avLst/>
          </a:prstGeom>
        </p:spPr>
        <p:txBody>
          <a:bodyPr wrap="square" lIns="0" tIns="0" rIns="0" bIns="0">
            <a:spAutoFit/>
          </a:bodyPr>
          <a:lstStyle>
            <a:lvl1pPr>
              <a:defRPr sz="4000" b="0" i="0">
                <a:solidFill>
                  <a:srgbClr val="005392"/>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88A7D15-E919-4CB6-BFC1-238DD97DE74F}" type="datetime1">
              <a:rPr lang="en-US" smtClean="0"/>
              <a:t>11/15/23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15" y="6477761"/>
            <a:ext cx="12192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solidFill>
        </p:spPr>
        <p:txBody>
          <a:bodyPr wrap="square" lIns="0" tIns="0" rIns="0" bIns="0" rtlCol="0"/>
          <a:lstStyle/>
          <a:p>
            <a:endParaRPr sz="1800"/>
          </a:p>
        </p:txBody>
      </p:sp>
      <p:sp>
        <p:nvSpPr>
          <p:cNvPr id="17" name="bg object 17"/>
          <p:cNvSpPr/>
          <p:nvPr/>
        </p:nvSpPr>
        <p:spPr>
          <a:xfrm>
            <a:off x="1015" y="6477761"/>
            <a:ext cx="12192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812">
            <a:solidFill>
              <a:srgbClr val="005392"/>
            </a:solidFill>
          </a:ln>
        </p:spPr>
        <p:txBody>
          <a:bodyPr wrap="square" lIns="0" tIns="0" rIns="0" bIns="0" rtlCol="0"/>
          <a:lstStyle/>
          <a:p>
            <a:endParaRPr sz="1800"/>
          </a:p>
        </p:txBody>
      </p:sp>
      <p:sp>
        <p:nvSpPr>
          <p:cNvPr id="18" name="bg object 18"/>
          <p:cNvSpPr/>
          <p:nvPr/>
        </p:nvSpPr>
        <p:spPr>
          <a:xfrm>
            <a:off x="9753600" y="457201"/>
            <a:ext cx="2032000" cy="452627"/>
          </a:xfrm>
          <a:prstGeom prst="rect">
            <a:avLst/>
          </a:prstGeom>
          <a:blipFill>
            <a:blip r:embed="rId2" cstate="print"/>
            <a:stretch>
              <a:fillRect/>
            </a:stretch>
          </a:blipFill>
        </p:spPr>
        <p:txBody>
          <a:bodyPr wrap="square" lIns="0" tIns="0" rIns="0" bIns="0" rtlCol="0"/>
          <a:lstStyle/>
          <a:p>
            <a:endParaRPr sz="1800"/>
          </a:p>
        </p:txBody>
      </p:sp>
      <p:sp>
        <p:nvSpPr>
          <p:cNvPr id="19" name="bg object 19"/>
          <p:cNvSpPr/>
          <p:nvPr/>
        </p:nvSpPr>
        <p:spPr>
          <a:xfrm>
            <a:off x="304800" y="1028700"/>
            <a:ext cx="11531600" cy="76200"/>
          </a:xfrm>
          <a:custGeom>
            <a:avLst/>
            <a:gdLst/>
            <a:ahLst/>
            <a:cxnLst/>
            <a:rect l="l" t="t" r="r" b="b"/>
            <a:pathLst>
              <a:path w="8648700" h="76200">
                <a:moveTo>
                  <a:pt x="8610600" y="0"/>
                </a:moveTo>
                <a:lnTo>
                  <a:pt x="8595752" y="2988"/>
                </a:lnTo>
                <a:lnTo>
                  <a:pt x="8583644" y="11144"/>
                </a:lnTo>
                <a:lnTo>
                  <a:pt x="8575488" y="23252"/>
                </a:lnTo>
                <a:lnTo>
                  <a:pt x="8572500" y="38100"/>
                </a:lnTo>
                <a:lnTo>
                  <a:pt x="8575488" y="52947"/>
                </a:lnTo>
                <a:lnTo>
                  <a:pt x="8583644" y="65055"/>
                </a:lnTo>
                <a:lnTo>
                  <a:pt x="8595752" y="73211"/>
                </a:lnTo>
                <a:lnTo>
                  <a:pt x="8610600" y="76200"/>
                </a:lnTo>
                <a:lnTo>
                  <a:pt x="8625447" y="73211"/>
                </a:lnTo>
                <a:lnTo>
                  <a:pt x="8637555" y="65055"/>
                </a:lnTo>
                <a:lnTo>
                  <a:pt x="8645711" y="52947"/>
                </a:lnTo>
                <a:lnTo>
                  <a:pt x="8647421" y="44450"/>
                </a:lnTo>
                <a:lnTo>
                  <a:pt x="8610600" y="44450"/>
                </a:lnTo>
                <a:lnTo>
                  <a:pt x="8610600" y="31750"/>
                </a:lnTo>
                <a:lnTo>
                  <a:pt x="8647421" y="31750"/>
                </a:lnTo>
                <a:lnTo>
                  <a:pt x="8645711" y="23252"/>
                </a:lnTo>
                <a:lnTo>
                  <a:pt x="8637555" y="11144"/>
                </a:lnTo>
                <a:lnTo>
                  <a:pt x="8625447" y="2988"/>
                </a:lnTo>
                <a:lnTo>
                  <a:pt x="8610600" y="0"/>
                </a:lnTo>
                <a:close/>
              </a:path>
              <a:path w="8648700" h="76200">
                <a:moveTo>
                  <a:pt x="8573778" y="31750"/>
                </a:moveTo>
                <a:lnTo>
                  <a:pt x="0" y="31750"/>
                </a:lnTo>
                <a:lnTo>
                  <a:pt x="0" y="44450"/>
                </a:lnTo>
                <a:lnTo>
                  <a:pt x="8573778" y="44450"/>
                </a:lnTo>
                <a:lnTo>
                  <a:pt x="8572500" y="38100"/>
                </a:lnTo>
                <a:lnTo>
                  <a:pt x="8573778" y="31750"/>
                </a:lnTo>
                <a:close/>
              </a:path>
              <a:path w="8648700" h="76200">
                <a:moveTo>
                  <a:pt x="8647421" y="31750"/>
                </a:moveTo>
                <a:lnTo>
                  <a:pt x="8610600" y="31750"/>
                </a:lnTo>
                <a:lnTo>
                  <a:pt x="8610600" y="44450"/>
                </a:lnTo>
                <a:lnTo>
                  <a:pt x="8647421" y="44450"/>
                </a:lnTo>
                <a:lnTo>
                  <a:pt x="8648700" y="38100"/>
                </a:lnTo>
                <a:lnTo>
                  <a:pt x="8647421" y="31750"/>
                </a:lnTo>
                <a:close/>
              </a:path>
            </a:pathLst>
          </a:custGeom>
          <a:solidFill>
            <a:srgbClr val="B59B0C"/>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6000" b="0" i="0">
                <a:solidFill>
                  <a:srgbClr val="00539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rgbClr val="40404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0786C16-77A9-488C-95E5-18222023065C}" type="datetime1">
              <a:rPr lang="en-US" smtClean="0"/>
              <a:t>11/15/23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005392"/>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9B8F52B5-8CBD-46CE-9272-04DB06D3EF95}" type="datetime1">
              <a:rPr lang="en-US" smtClean="0"/>
              <a:t>11/15/23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0053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8CF0A48-DAD6-4847-9DA9-007A1C5A162C}" type="datetime1">
              <a:rPr lang="en-US" smtClean="0"/>
              <a:t>11/15/23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51F416D-6382-44F1-BAF1-DA7F98FF16E6}" type="datetime1">
              <a:rPr lang="en-US" smtClean="0"/>
              <a:t>11/15/23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FC8003-C760-A5EA-C111-4929F2554B1F}"/>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9" name="Subtitle 2">
            <a:extLst>
              <a:ext uri="{FF2B5EF4-FFF2-40B4-BE49-F238E27FC236}">
                <a16:creationId xmlns:a16="http://schemas.microsoft.com/office/drawing/2014/main" id="{F1B84F01-0ABA-45FF-B438-E0465D9AA7A1}"/>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10" name="Text Placeholder 13">
            <a:extLst>
              <a:ext uri="{FF2B5EF4-FFF2-40B4-BE49-F238E27FC236}">
                <a16:creationId xmlns:a16="http://schemas.microsoft.com/office/drawing/2014/main" id="{F021B184-5A9C-A85F-357B-DB9DFEDF8A2D}"/>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622799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8E93A-9C4D-B06B-7E61-EF06CE4A5930}"/>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rgbClr val="122F48"/>
                </a:solidFill>
                <a:latin typeface="Gotham" panose="02000604030000020004" pitchFamily="2" charset="0"/>
              </a:defRPr>
            </a:lvl1pPr>
          </a:lstStyle>
          <a:p>
            <a:r>
              <a:rPr lang="en-GB"/>
              <a:t>TITLE</a:t>
            </a:r>
            <a:endParaRPr lang="en-US"/>
          </a:p>
        </p:txBody>
      </p:sp>
      <p:sp>
        <p:nvSpPr>
          <p:cNvPr id="5" name="Subtitle 2">
            <a:extLst>
              <a:ext uri="{FF2B5EF4-FFF2-40B4-BE49-F238E27FC236}">
                <a16:creationId xmlns:a16="http://schemas.microsoft.com/office/drawing/2014/main" id="{911FEEB5-2F25-8554-C8E4-5947753B3E24}"/>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rgbClr val="122F48"/>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6" name="Text Placeholder 13">
            <a:extLst>
              <a:ext uri="{FF2B5EF4-FFF2-40B4-BE49-F238E27FC236}">
                <a16:creationId xmlns:a16="http://schemas.microsoft.com/office/drawing/2014/main" id="{8523ED90-12C6-930D-F766-F60BFCEF7F4E}"/>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rgbClr val="122F48"/>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1383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1254903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3708189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9679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755802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338847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438640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tx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tx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tx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340691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505126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1591733"/>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3025423"/>
            <a:ext cx="9144000" cy="1140177"/>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
        <p:nvSpPr>
          <p:cNvPr id="4" name="Text Placeholder 10">
            <a:extLst>
              <a:ext uri="{FF2B5EF4-FFF2-40B4-BE49-F238E27FC236}">
                <a16:creationId xmlns:a16="http://schemas.microsoft.com/office/drawing/2014/main" id="{0485A84E-6D3C-5312-07B0-FE9954EBA89F}"/>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5" name="Text Placeholder 12">
            <a:extLst>
              <a:ext uri="{FF2B5EF4-FFF2-40B4-BE49-F238E27FC236}">
                <a16:creationId xmlns:a16="http://schemas.microsoft.com/office/drawing/2014/main" id="{286BFDE0-E7E6-0BE6-91A4-EF52457F9EB4}"/>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76057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2671388"/>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4105077"/>
            <a:ext cx="9144000" cy="1140178"/>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Tree>
    <p:extLst>
      <p:ext uri="{BB962C8B-B14F-4D97-AF65-F5344CB8AC3E}">
        <p14:creationId xmlns:p14="http://schemas.microsoft.com/office/powerpoint/2010/main" val="4018351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58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05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9C414-DD76-43B1-A9C9-CB4E6B383CD8}" type="datetimeFigureOut">
              <a:rPr lang="en-GB" smtClean="0"/>
              <a:t>15/11/2023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9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Blank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42558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Body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Tree>
    <p:extLst>
      <p:ext uri="{BB962C8B-B14F-4D97-AF65-F5344CB8AC3E}">
        <p14:creationId xmlns:p14="http://schemas.microsoft.com/office/powerpoint/2010/main" val="2116140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err="1"/>
              <a:t>BUllet</a:t>
            </a:r>
            <a:r>
              <a:rPr lang="en-GB"/>
              <a:t>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180000" indent="-180000">
              <a:buClr>
                <a:schemeClr val="bg2"/>
              </a:buClr>
              <a:buFont typeface="Arial" panose="020B0604020202020204" pitchFamily="34" charset="0"/>
              <a:buChar char="•"/>
              <a:defRPr sz="1500">
                <a:solidFill>
                  <a:srgbClr val="25384A"/>
                </a:solidFill>
                <a:latin typeface="Gotham" panose="02000604030000020004" pitchFamily="2" charset="0"/>
              </a:defRPr>
            </a:lvl1pPr>
            <a:lvl2pPr marL="504000" indent="-180000">
              <a:buClr>
                <a:schemeClr val="bg2"/>
              </a:buClr>
              <a:buFont typeface="Arial" panose="020B0604020202020204" pitchFamily="34" charset="0"/>
              <a:buChar char="•"/>
              <a:defRPr sz="1400">
                <a:solidFill>
                  <a:srgbClr val="25384A"/>
                </a:solidFill>
                <a:latin typeface="Gotham" panose="02000604030000020004" pitchFamily="2" charset="0"/>
              </a:defRPr>
            </a:lvl2pPr>
            <a:lvl3pPr marL="792000" indent="-180000">
              <a:buClr>
                <a:schemeClr val="bg2"/>
              </a:buClr>
              <a:buFont typeface="Arial" panose="020B0604020202020204" pitchFamily="34" charset="0"/>
              <a:buChar char="•"/>
              <a:defRPr sz="12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First level bullet</a:t>
            </a:r>
          </a:p>
          <a:p>
            <a:pPr lvl="1"/>
            <a:r>
              <a:rPr lang="en-GB"/>
              <a:t>Second level bullet</a:t>
            </a:r>
          </a:p>
          <a:p>
            <a:pPr lvl="2"/>
            <a:r>
              <a:rPr lang="en-GB"/>
              <a:t>Third level bullet</a:t>
            </a:r>
          </a:p>
        </p:txBody>
      </p:sp>
    </p:spTree>
    <p:extLst>
      <p:ext uri="{BB962C8B-B14F-4D97-AF65-F5344CB8AC3E}">
        <p14:creationId xmlns:p14="http://schemas.microsoft.com/office/powerpoint/2010/main" val="86271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Sub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096000" y="2642616"/>
            <a:ext cx="6096000" cy="3191256"/>
          </a:xfrm>
        </p:spPr>
        <p:txBody>
          <a:bodyPr anchor="t">
            <a:noAutofit/>
          </a:bodyPr>
          <a:lstStyle>
            <a:lvl1pPr algn="ctr">
              <a:lnSpc>
                <a:spcPct val="100000"/>
              </a:lnSpc>
              <a:defRPr sz="4000" cap="all" spc="700" baseline="0">
                <a:solidFill>
                  <a:srgbClr val="25384A"/>
                </a:solidFill>
                <a:latin typeface="Gotham" panose="02000604030000020004" pitchFamily="2" charset="0"/>
              </a:defRPr>
            </a:lvl1pPr>
          </a:lstStyle>
          <a:p>
            <a:r>
              <a:rPr lang="en-GB"/>
              <a:t>SUB TITLE</a:t>
            </a:r>
            <a:br>
              <a:rPr lang="en-GB"/>
            </a:br>
            <a:r>
              <a:rPr lang="en-GB"/>
              <a:t>Here</a:t>
            </a:r>
            <a:endParaRPr lang="en-US"/>
          </a:p>
        </p:txBody>
      </p:sp>
      <p:sp>
        <p:nvSpPr>
          <p:cNvPr id="5" name="Picture Placeholder 4">
            <a:extLst>
              <a:ext uri="{FF2B5EF4-FFF2-40B4-BE49-F238E27FC236}">
                <a16:creationId xmlns:a16="http://schemas.microsoft.com/office/drawing/2014/main" id="{1CE25ABD-50A6-E04E-0600-8597CDF894F3}"/>
              </a:ext>
            </a:extLst>
          </p:cNvPr>
          <p:cNvSpPr>
            <a:spLocks noGrp="1"/>
          </p:cNvSpPr>
          <p:nvPr>
            <p:ph type="pic" sz="quarter" idx="10" hasCustomPrompt="1"/>
          </p:nvPr>
        </p:nvSpPr>
        <p:spPr>
          <a:xfrm>
            <a:off x="0" y="0"/>
            <a:ext cx="6096000" cy="6858000"/>
          </a:xfrm>
        </p:spPr>
        <p:txBody>
          <a:bodyPr anchor="ctr"/>
          <a:lstStyle>
            <a:lvl1pPr marL="0" indent="0" algn="ctr">
              <a:buNone/>
              <a:defRPr>
                <a:solidFill>
                  <a:srgbClr val="25384A"/>
                </a:solidFill>
                <a:latin typeface="Gotham" panose="02000604030000020004" pitchFamily="2" charset="0"/>
              </a:defRPr>
            </a:lvl1pPr>
          </a:lstStyle>
          <a:p>
            <a:r>
              <a:rPr lang="en-US"/>
              <a:t>Add Image</a:t>
            </a:r>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4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361365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Tab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Table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6" name="Table Placeholder 5">
            <a:extLst>
              <a:ext uri="{FF2B5EF4-FFF2-40B4-BE49-F238E27FC236}">
                <a16:creationId xmlns:a16="http://schemas.microsoft.com/office/drawing/2014/main" id="{C3C0078C-C869-4E28-0365-2BBF6E34D6E5}"/>
              </a:ext>
            </a:extLst>
          </p:cNvPr>
          <p:cNvSpPr>
            <a:spLocks noGrp="1"/>
          </p:cNvSpPr>
          <p:nvPr>
            <p:ph type="tbl" sz="quarter" idx="15" hasCustomPrompt="1"/>
          </p:nvPr>
        </p:nvSpPr>
        <p:spPr>
          <a:xfrm>
            <a:off x="1385887" y="1553869"/>
            <a:ext cx="9420225" cy="274200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table</a:t>
            </a:r>
          </a:p>
        </p:txBody>
      </p:sp>
      <p:sp>
        <p:nvSpPr>
          <p:cNvPr id="8" name="Text Placeholder 3">
            <a:extLst>
              <a:ext uri="{FF2B5EF4-FFF2-40B4-BE49-F238E27FC236}">
                <a16:creationId xmlns:a16="http://schemas.microsoft.com/office/drawing/2014/main" id="{B6F08BDA-E418-2248-72A4-CD7157AA2B04}"/>
              </a:ext>
            </a:extLst>
          </p:cNvPr>
          <p:cNvSpPr>
            <a:spLocks noGrp="1"/>
          </p:cNvSpPr>
          <p:nvPr>
            <p:ph type="body" sz="quarter" idx="14" hasCustomPrompt="1"/>
          </p:nvPr>
        </p:nvSpPr>
        <p:spPr>
          <a:xfrm>
            <a:off x="1385887" y="4855243"/>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
        <p:nvSpPr>
          <p:cNvPr id="9" name="Text Placeholder 4">
            <a:extLst>
              <a:ext uri="{FF2B5EF4-FFF2-40B4-BE49-F238E27FC236}">
                <a16:creationId xmlns:a16="http://schemas.microsoft.com/office/drawing/2014/main" id="{36AFF7E4-457E-28E6-5572-B7618DF1A2DA}"/>
              </a:ext>
            </a:extLst>
          </p:cNvPr>
          <p:cNvSpPr>
            <a:spLocks noGrp="1"/>
          </p:cNvSpPr>
          <p:nvPr>
            <p:ph type="body" sz="quarter" idx="16" hasCustomPrompt="1"/>
          </p:nvPr>
        </p:nvSpPr>
        <p:spPr>
          <a:xfrm>
            <a:off x="1385888" y="4466209"/>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3" name="Text Placeholder 10">
            <a:extLst>
              <a:ext uri="{FF2B5EF4-FFF2-40B4-BE49-F238E27FC236}">
                <a16:creationId xmlns:a16="http://schemas.microsoft.com/office/drawing/2014/main" id="{147FCFB2-A8AA-6E7B-6549-0A21D9E8848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8644109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and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1385887" y="1767062"/>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1385888" y="1378028"/>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3190875"/>
            <a:ext cx="9420225" cy="288732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9212276B-074F-B4BB-063E-0C93DCACE38C}"/>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732696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and Graph Righ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5733288" y="1856233"/>
            <a:ext cx="507282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3" name="Text Placeholder 10">
            <a:extLst>
              <a:ext uri="{FF2B5EF4-FFF2-40B4-BE49-F238E27FC236}">
                <a16:creationId xmlns:a16="http://schemas.microsoft.com/office/drawing/2014/main" id="{43B9CCCA-DA04-2E96-50A8-12B1506CFCA7}"/>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456033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Graph Lef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7458454" y="3197633"/>
            <a:ext cx="3851803" cy="2279159"/>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7458456" y="2597062"/>
            <a:ext cx="3851801"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676655" y="1856233"/>
            <a:ext cx="648614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ED83F1EB-141F-761D-EEE5-6DBF369CF6BE}"/>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563841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Single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1378028"/>
            <a:ext cx="9420225" cy="4700175"/>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600A2799-22CE-86D2-894F-075F6532557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896002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rt Ar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Smart Art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10" name="SmartArt Placeholder 9">
            <a:extLst>
              <a:ext uri="{FF2B5EF4-FFF2-40B4-BE49-F238E27FC236}">
                <a16:creationId xmlns:a16="http://schemas.microsoft.com/office/drawing/2014/main" id="{154AE11F-1A80-E380-57DA-D7DCD2DB884F}"/>
              </a:ext>
            </a:extLst>
          </p:cNvPr>
          <p:cNvSpPr>
            <a:spLocks noGrp="1"/>
          </p:cNvSpPr>
          <p:nvPr>
            <p:ph type="dgm" sz="quarter" idx="20" hasCustomPrompt="1"/>
          </p:nvPr>
        </p:nvSpPr>
        <p:spPr>
          <a:xfrm>
            <a:off x="5733287" y="1859055"/>
            <a:ext cx="5072825" cy="421914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Smart Art</a:t>
            </a:r>
          </a:p>
        </p:txBody>
      </p:sp>
      <p:sp>
        <p:nvSpPr>
          <p:cNvPr id="3" name="Text Placeholder 10">
            <a:extLst>
              <a:ext uri="{FF2B5EF4-FFF2-40B4-BE49-F238E27FC236}">
                <a16:creationId xmlns:a16="http://schemas.microsoft.com/office/drawing/2014/main" id="{B43C79AC-D6A7-F3D7-70CC-9A77883A59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72062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9C414-DD76-43B1-A9C9-CB4E6B383CD8}"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267657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amp; Imag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Quote &amp; Image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4550229" y="1333346"/>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5270383"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162050" y="1899685"/>
            <a:ext cx="3105150" cy="309053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5" name="Text Placeholder 14">
            <a:extLst>
              <a:ext uri="{FF2B5EF4-FFF2-40B4-BE49-F238E27FC236}">
                <a16:creationId xmlns:a16="http://schemas.microsoft.com/office/drawing/2014/main" id="{B2A0E94F-0A52-AA42-65DC-D90DBC741C0B}"/>
              </a:ext>
            </a:extLst>
          </p:cNvPr>
          <p:cNvSpPr>
            <a:spLocks noGrp="1"/>
          </p:cNvSpPr>
          <p:nvPr>
            <p:ph type="body" sz="quarter" idx="17" hasCustomPrompt="1"/>
          </p:nvPr>
        </p:nvSpPr>
        <p:spPr>
          <a:xfrm>
            <a:off x="5270383" y="1785939"/>
            <a:ext cx="5687633" cy="3630206"/>
          </a:xfrm>
        </p:spPr>
        <p:txBody>
          <a:bodyPr>
            <a:noAutofit/>
          </a:bodyPr>
          <a:lstStyle>
            <a:lvl1pPr marL="0" indent="0">
              <a:buNone/>
              <a:defRPr sz="3600">
                <a:solidFill>
                  <a:srgbClr val="25384A"/>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3" name="Text Placeholder 10">
            <a:extLst>
              <a:ext uri="{FF2B5EF4-FFF2-40B4-BE49-F238E27FC236}">
                <a16:creationId xmlns:a16="http://schemas.microsoft.com/office/drawing/2014/main" id="{F05D858A-9C44-29B8-3B63-1BBDB931854D}"/>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4" name="TextBox 3">
            <a:extLst>
              <a:ext uri="{FF2B5EF4-FFF2-40B4-BE49-F238E27FC236}">
                <a16:creationId xmlns:a16="http://schemas.microsoft.com/office/drawing/2014/main" id="{44924E08-0644-5D6E-9FAA-3ACA4797EB56}"/>
              </a:ext>
            </a:extLst>
          </p:cNvPr>
          <p:cNvSpPr txBox="1"/>
          <p:nvPr userDrawn="1"/>
        </p:nvSpPr>
        <p:spPr>
          <a:xfrm rot="10800000">
            <a:off x="9505098" y="3111869"/>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5951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Quote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2688772" y="1333346"/>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3408926"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3" name="Text Placeholder 14">
            <a:extLst>
              <a:ext uri="{FF2B5EF4-FFF2-40B4-BE49-F238E27FC236}">
                <a16:creationId xmlns:a16="http://schemas.microsoft.com/office/drawing/2014/main" id="{9FA522E7-8BA1-48E9-3E07-CACD2D14DF64}"/>
              </a:ext>
            </a:extLst>
          </p:cNvPr>
          <p:cNvSpPr>
            <a:spLocks noGrp="1"/>
          </p:cNvSpPr>
          <p:nvPr>
            <p:ph type="body" sz="quarter" idx="17" hasCustomPrompt="1"/>
          </p:nvPr>
        </p:nvSpPr>
        <p:spPr>
          <a:xfrm>
            <a:off x="3408925" y="1785939"/>
            <a:ext cx="5687633" cy="3653354"/>
          </a:xfrm>
        </p:spPr>
        <p:txBody>
          <a:bodyPr>
            <a:noAutofit/>
          </a:bodyPr>
          <a:lstStyle>
            <a:lvl1pPr marL="0" indent="0">
              <a:buNone/>
              <a:defRPr sz="3600">
                <a:solidFill>
                  <a:schemeClr val="bg1"/>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4" name="TextBox 3">
            <a:extLst>
              <a:ext uri="{FF2B5EF4-FFF2-40B4-BE49-F238E27FC236}">
                <a16:creationId xmlns:a16="http://schemas.microsoft.com/office/drawing/2014/main" id="{BE08501A-509A-4352-86C3-6EB221FEA96E}"/>
              </a:ext>
            </a:extLst>
          </p:cNvPr>
          <p:cNvSpPr txBox="1"/>
          <p:nvPr userDrawn="1"/>
        </p:nvSpPr>
        <p:spPr>
          <a:xfrm rot="10800000">
            <a:off x="7507243" y="3111869"/>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669558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5777591" y="1615049"/>
            <a:ext cx="5086351" cy="3980207"/>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1267966" y="3790151"/>
            <a:ext cx="4261977" cy="1805105"/>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1267967" y="3189579"/>
            <a:ext cx="4261977"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1267966" y="1824192"/>
            <a:ext cx="4261978"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1267966" y="2354544"/>
            <a:ext cx="4261978"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Text Placeholder 10">
            <a:extLst>
              <a:ext uri="{FF2B5EF4-FFF2-40B4-BE49-F238E27FC236}">
                <a16:creationId xmlns:a16="http://schemas.microsoft.com/office/drawing/2014/main" id="{CBFBD936-5D4F-54C0-3766-6D880113EC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7882828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976991" y="1615049"/>
            <a:ext cx="5086351" cy="3980207"/>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6819681" y="3790151"/>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6819682" y="3189579"/>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6819681" y="1824192"/>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6819681" y="2354544"/>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Tree>
    <p:extLst>
      <p:ext uri="{BB962C8B-B14F-4D97-AF65-F5344CB8AC3E}">
        <p14:creationId xmlns:p14="http://schemas.microsoft.com/office/powerpoint/2010/main" val="3502121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 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Multi 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3135840"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2802853"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2802853"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6836983"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6503996"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6503996"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10">
            <a:extLst>
              <a:ext uri="{FF2B5EF4-FFF2-40B4-BE49-F238E27FC236}">
                <a16:creationId xmlns:a16="http://schemas.microsoft.com/office/drawing/2014/main" id="{3FA1CB68-820F-E014-4AE5-B91FDCE8314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2143369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 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Text Slide DARK</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14666"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881679"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881679"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4920344"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4587357"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4587357"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Picture Placeholder 11">
            <a:extLst>
              <a:ext uri="{FF2B5EF4-FFF2-40B4-BE49-F238E27FC236}">
                <a16:creationId xmlns:a16="http://schemas.microsoft.com/office/drawing/2014/main" id="{ABB3E666-99A1-52D4-D0F1-8E5BCB62A1E5}"/>
              </a:ext>
            </a:extLst>
          </p:cNvPr>
          <p:cNvSpPr>
            <a:spLocks noGrp="1"/>
          </p:cNvSpPr>
          <p:nvPr>
            <p:ph type="pic" sz="quarter" idx="21" hasCustomPrompt="1"/>
          </p:nvPr>
        </p:nvSpPr>
        <p:spPr>
          <a:xfrm>
            <a:off x="8621487"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9F77E4FC-79EA-5B1C-24E1-42FB92359446}"/>
              </a:ext>
            </a:extLst>
          </p:cNvPr>
          <p:cNvSpPr>
            <a:spLocks noGrp="1"/>
          </p:cNvSpPr>
          <p:nvPr>
            <p:ph type="body" sz="quarter" idx="22" hasCustomPrompt="1"/>
          </p:nvPr>
        </p:nvSpPr>
        <p:spPr>
          <a:xfrm>
            <a:off x="8288500"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4" name="Text Placeholder 4">
            <a:extLst>
              <a:ext uri="{FF2B5EF4-FFF2-40B4-BE49-F238E27FC236}">
                <a16:creationId xmlns:a16="http://schemas.microsoft.com/office/drawing/2014/main" id="{EECF805D-11B2-3F7F-3577-0A06D27CB068}"/>
              </a:ext>
            </a:extLst>
          </p:cNvPr>
          <p:cNvSpPr>
            <a:spLocks noGrp="1"/>
          </p:cNvSpPr>
          <p:nvPr>
            <p:ph type="body" sz="quarter" idx="23" hasCustomPrompt="1"/>
          </p:nvPr>
        </p:nvSpPr>
        <p:spPr>
          <a:xfrm>
            <a:off x="8288500"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Tree>
    <p:extLst>
      <p:ext uri="{BB962C8B-B14F-4D97-AF65-F5344CB8AC3E}">
        <p14:creationId xmlns:p14="http://schemas.microsoft.com/office/powerpoint/2010/main" val="28345712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 Image &amp; Single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9229345"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Single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767015"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7255110" y="3962120"/>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7255111" y="3361548"/>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7255110" y="1963503"/>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7255110" y="2493855"/>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Picture Placeholder 11">
            <a:extLst>
              <a:ext uri="{FF2B5EF4-FFF2-40B4-BE49-F238E27FC236}">
                <a16:creationId xmlns:a16="http://schemas.microsoft.com/office/drawing/2014/main" id="{FB7D6B52-BE43-C74C-5180-BC2FDB0294AB}"/>
              </a:ext>
            </a:extLst>
          </p:cNvPr>
          <p:cNvSpPr>
            <a:spLocks noGrp="1"/>
          </p:cNvSpPr>
          <p:nvPr>
            <p:ph type="pic" sz="quarter" idx="20" hasCustomPrompt="1"/>
          </p:nvPr>
        </p:nvSpPr>
        <p:spPr>
          <a:xfrm>
            <a:off x="3685144"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Picture Placeholder 11">
            <a:extLst>
              <a:ext uri="{FF2B5EF4-FFF2-40B4-BE49-F238E27FC236}">
                <a16:creationId xmlns:a16="http://schemas.microsoft.com/office/drawing/2014/main" id="{40E04002-73D5-1687-D3B3-D927FDF18CAB}"/>
              </a:ext>
            </a:extLst>
          </p:cNvPr>
          <p:cNvSpPr>
            <a:spLocks noGrp="1"/>
          </p:cNvSpPr>
          <p:nvPr>
            <p:ph type="pic" sz="quarter" idx="21" hasCustomPrompt="1"/>
          </p:nvPr>
        </p:nvSpPr>
        <p:spPr>
          <a:xfrm>
            <a:off x="767015"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10" name="Picture Placeholder 11">
            <a:extLst>
              <a:ext uri="{FF2B5EF4-FFF2-40B4-BE49-F238E27FC236}">
                <a16:creationId xmlns:a16="http://schemas.microsoft.com/office/drawing/2014/main" id="{17FD03EE-66BA-4284-2081-CD46EA774B5D}"/>
              </a:ext>
            </a:extLst>
          </p:cNvPr>
          <p:cNvSpPr>
            <a:spLocks noGrp="1"/>
          </p:cNvSpPr>
          <p:nvPr>
            <p:ph type="pic" sz="quarter" idx="22" hasCustomPrompt="1"/>
          </p:nvPr>
        </p:nvSpPr>
        <p:spPr>
          <a:xfrm>
            <a:off x="3685144"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Tree>
    <p:extLst>
      <p:ext uri="{BB962C8B-B14F-4D97-AF65-F5344CB8AC3E}">
        <p14:creationId xmlns:p14="http://schemas.microsoft.com/office/powerpoint/2010/main" val="4496956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s &amp; Icons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81483"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948496"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948496"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6" name="Picture Placeholder 11">
            <a:extLst>
              <a:ext uri="{FF2B5EF4-FFF2-40B4-BE49-F238E27FC236}">
                <a16:creationId xmlns:a16="http://schemas.microsoft.com/office/drawing/2014/main" id="{A6737B39-C818-62B3-C8BA-7E30ABC519E9}"/>
              </a:ext>
            </a:extLst>
          </p:cNvPr>
          <p:cNvSpPr>
            <a:spLocks noGrp="1"/>
          </p:cNvSpPr>
          <p:nvPr>
            <p:ph type="pic" sz="quarter" idx="18" hasCustomPrompt="1"/>
          </p:nvPr>
        </p:nvSpPr>
        <p:spPr>
          <a:xfrm>
            <a:off x="4920344"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0CEE314C-0617-D2FB-1F18-2AC197C0FA22}"/>
              </a:ext>
            </a:extLst>
          </p:cNvPr>
          <p:cNvSpPr>
            <a:spLocks noGrp="1"/>
          </p:cNvSpPr>
          <p:nvPr>
            <p:ph type="body" sz="quarter" idx="19" hasCustomPrompt="1"/>
          </p:nvPr>
        </p:nvSpPr>
        <p:spPr>
          <a:xfrm>
            <a:off x="4587357"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4" name="Text Placeholder 4">
            <a:extLst>
              <a:ext uri="{FF2B5EF4-FFF2-40B4-BE49-F238E27FC236}">
                <a16:creationId xmlns:a16="http://schemas.microsoft.com/office/drawing/2014/main" id="{F17F19BC-B32D-6931-0EA8-0351EE73D43F}"/>
              </a:ext>
            </a:extLst>
          </p:cNvPr>
          <p:cNvSpPr>
            <a:spLocks noGrp="1"/>
          </p:cNvSpPr>
          <p:nvPr>
            <p:ph type="body" sz="quarter" idx="20" hasCustomPrompt="1"/>
          </p:nvPr>
        </p:nvSpPr>
        <p:spPr>
          <a:xfrm>
            <a:off x="4587357"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8490859"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8157872"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8157872"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5" name="Text Placeholder 10">
            <a:extLst>
              <a:ext uri="{FF2B5EF4-FFF2-40B4-BE49-F238E27FC236}">
                <a16:creationId xmlns:a16="http://schemas.microsoft.com/office/drawing/2014/main" id="{A2993BA0-8372-B882-77B4-13F11BE52E44}"/>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512088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ts &amp; Icons Slide Sing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2068287" y="1360714"/>
            <a:ext cx="4474028" cy="4386943"/>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7117313" y="2824669"/>
            <a:ext cx="3017286" cy="2922988"/>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7117313" y="2094923"/>
            <a:ext cx="3017286" cy="376052"/>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3" name="Text Placeholder 10">
            <a:extLst>
              <a:ext uri="{FF2B5EF4-FFF2-40B4-BE49-F238E27FC236}">
                <a16:creationId xmlns:a16="http://schemas.microsoft.com/office/drawing/2014/main" id="{056B7586-77B5-23EB-4A7B-9A750D964561}"/>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5392988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2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9C414-DD76-43B1-A9C9-CB4E6B383CD8}" type="datetimeFigureOut">
              <a:rPr lang="en-GB" smtClean="0"/>
              <a:t>15/11/2023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888186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3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571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17667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4602-9616-441D-B78D-F5292291AD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73B1B7-2DFC-40FF-9C20-DFAD40E4CA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DF2AAD8-9219-4D1A-83E4-2AD846A70F4D}"/>
              </a:ext>
            </a:extLst>
          </p:cNvPr>
          <p:cNvSpPr>
            <a:spLocks noGrp="1"/>
          </p:cNvSpPr>
          <p:nvPr>
            <p:ph type="ftr" sz="quarter" idx="11"/>
          </p:nvPr>
        </p:nvSpPr>
        <p:spPr/>
        <p:txBody>
          <a:bodyPr/>
          <a:lstStyle/>
          <a:p>
            <a:r>
              <a:rPr lang="en-GB"/>
              <a:t>#universityofsurrey</a:t>
            </a:r>
          </a:p>
        </p:txBody>
      </p:sp>
      <p:sp>
        <p:nvSpPr>
          <p:cNvPr id="6" name="Slide Number Placeholder 5">
            <a:extLst>
              <a:ext uri="{FF2B5EF4-FFF2-40B4-BE49-F238E27FC236}">
                <a16:creationId xmlns:a16="http://schemas.microsoft.com/office/drawing/2014/main" id="{64A10C1E-2A0B-408E-8326-AE5B4AB29FAB}"/>
              </a:ext>
            </a:extLst>
          </p:cNvPr>
          <p:cNvSpPr>
            <a:spLocks noGrp="1"/>
          </p:cNvSpPr>
          <p:nvPr>
            <p:ph type="sldNum" sz="quarter" idx="12"/>
          </p:nvPr>
        </p:nvSpPr>
        <p:spPr/>
        <p:txBody>
          <a:bodyPr/>
          <a:lstStyle/>
          <a:p>
            <a:fld id="{8B7390FE-2CFA-49B8-AE66-DBE4BCCAD6D5}" type="slidenum">
              <a:rPr lang="en-GB" smtClean="0"/>
              <a:t>‹#›</a:t>
            </a:fld>
            <a:endParaRPr lang="en-GB"/>
          </a:p>
        </p:txBody>
      </p:sp>
    </p:spTree>
    <p:extLst>
      <p:ext uri="{BB962C8B-B14F-4D97-AF65-F5344CB8AC3E}">
        <p14:creationId xmlns:p14="http://schemas.microsoft.com/office/powerpoint/2010/main" val="117848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9C414-DD76-43B1-A9C9-CB4E6B383CD8}" type="datetimeFigureOut">
              <a:rPr lang="en-GB" smtClean="0"/>
              <a:t>15/11/2023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423564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9C414-DD76-43B1-A9C9-CB4E6B383CD8}" type="datetimeFigureOut">
              <a:rPr lang="en-GB" smtClean="0"/>
              <a:t>15/11/2023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78373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79516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15/11/2023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2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8" Type="http://schemas.openxmlformats.org/officeDocument/2006/relationships/slideLayout" Target="../slideLayouts/slideLayout24.xml"/><Relationship Id="rId3"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29C414-DD76-43B1-A9C9-CB4E6B383CD8}" type="datetimeFigureOut">
              <a:rPr lang="en-GB" smtClean="0"/>
              <a:t>15/11/2023</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9B6DD72-DCC7-4E73-A406-C44052A40BE1}"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1206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15" y="6477761"/>
            <a:ext cx="12192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solidFill>
        </p:spPr>
        <p:txBody>
          <a:bodyPr wrap="square" lIns="0" tIns="0" rIns="0" bIns="0" rtlCol="0"/>
          <a:lstStyle/>
          <a:p>
            <a:endParaRPr sz="1800"/>
          </a:p>
        </p:txBody>
      </p:sp>
      <p:sp>
        <p:nvSpPr>
          <p:cNvPr id="17" name="bg object 17"/>
          <p:cNvSpPr/>
          <p:nvPr/>
        </p:nvSpPr>
        <p:spPr>
          <a:xfrm>
            <a:off x="1015" y="6477761"/>
            <a:ext cx="12192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812">
            <a:solidFill>
              <a:srgbClr val="005392"/>
            </a:solidFill>
          </a:ln>
        </p:spPr>
        <p:txBody>
          <a:bodyPr wrap="square" lIns="0" tIns="0" rIns="0" bIns="0" rtlCol="0"/>
          <a:lstStyle/>
          <a:p>
            <a:endParaRPr sz="1800"/>
          </a:p>
        </p:txBody>
      </p:sp>
      <p:sp>
        <p:nvSpPr>
          <p:cNvPr id="18" name="bg object 18"/>
          <p:cNvSpPr/>
          <p:nvPr/>
        </p:nvSpPr>
        <p:spPr>
          <a:xfrm>
            <a:off x="9753600" y="457201"/>
            <a:ext cx="2032000" cy="452627"/>
          </a:xfrm>
          <a:prstGeom prst="rect">
            <a:avLst/>
          </a:prstGeom>
          <a:blipFill>
            <a:blip r:embed="rId7" cstate="print"/>
            <a:stretch>
              <a:fillRect/>
            </a:stretch>
          </a:blipFill>
        </p:spPr>
        <p:txBody>
          <a:bodyPr wrap="square" lIns="0" tIns="0" rIns="0" bIns="0" rtlCol="0"/>
          <a:lstStyle/>
          <a:p>
            <a:endParaRPr sz="1800"/>
          </a:p>
        </p:txBody>
      </p:sp>
      <p:sp>
        <p:nvSpPr>
          <p:cNvPr id="2" name="Holder 2"/>
          <p:cNvSpPr>
            <a:spLocks noGrp="1"/>
          </p:cNvSpPr>
          <p:nvPr>
            <p:ph type="title"/>
          </p:nvPr>
        </p:nvSpPr>
        <p:spPr>
          <a:xfrm>
            <a:off x="3082373" y="2081861"/>
            <a:ext cx="6027251" cy="940435"/>
          </a:xfrm>
          <a:prstGeom prst="rect">
            <a:avLst/>
          </a:prstGeom>
        </p:spPr>
        <p:txBody>
          <a:bodyPr wrap="square" lIns="0" tIns="0" rIns="0" bIns="0">
            <a:spAutoFit/>
          </a:bodyPr>
          <a:lstStyle>
            <a:lvl1pPr>
              <a:defRPr sz="6000" b="0" i="0">
                <a:solidFill>
                  <a:srgbClr val="005392"/>
                </a:solidFill>
                <a:latin typeface="Calibri"/>
                <a:cs typeface="Calibri"/>
              </a:defRPr>
            </a:lvl1pPr>
          </a:lstStyle>
          <a:p>
            <a:endParaRPr/>
          </a:p>
        </p:txBody>
      </p:sp>
      <p:sp>
        <p:nvSpPr>
          <p:cNvPr id="3" name="Holder 3"/>
          <p:cNvSpPr>
            <a:spLocks noGrp="1"/>
          </p:cNvSpPr>
          <p:nvPr>
            <p:ph type="body" idx="1"/>
          </p:nvPr>
        </p:nvSpPr>
        <p:spPr>
          <a:xfrm>
            <a:off x="3153326" y="1382014"/>
            <a:ext cx="5885348" cy="1735455"/>
          </a:xfrm>
          <a:prstGeom prst="rect">
            <a:avLst/>
          </a:prstGeom>
        </p:spPr>
        <p:txBody>
          <a:bodyPr wrap="square" lIns="0" tIns="0" rIns="0" bIns="0">
            <a:spAutoFit/>
          </a:bodyPr>
          <a:lstStyle>
            <a:lvl1pPr>
              <a:defRPr sz="2800" b="0" i="0">
                <a:solidFill>
                  <a:srgbClr val="404040"/>
                </a:solidFill>
                <a:latin typeface="Calibri"/>
                <a:cs typeface="Calibri"/>
              </a:defRPr>
            </a:lvl1pPr>
          </a:lstStyle>
          <a:p>
            <a:endParaRPr/>
          </a:p>
        </p:txBody>
      </p:sp>
      <p:sp>
        <p:nvSpPr>
          <p:cNvPr id="4" name="Holder 4"/>
          <p:cNvSpPr>
            <a:spLocks noGrp="1"/>
          </p:cNvSpPr>
          <p:nvPr>
            <p:ph type="ftr" sz="quarter" idx="5"/>
          </p:nvPr>
        </p:nvSpPr>
        <p:spPr>
          <a:xfrm>
            <a:off x="4158827" y="6567398"/>
            <a:ext cx="3843867" cy="182038"/>
          </a:xfrm>
          <a:prstGeom prst="rect">
            <a:avLst/>
          </a:prstGeom>
        </p:spPr>
        <p:txBody>
          <a:bodyPr wrap="square" lIns="0" tIns="0" rIns="0" bIns="0">
            <a:spAutoFit/>
          </a:bodyPr>
          <a:lstStyle>
            <a:lvl1pPr>
              <a:defRPr sz="1400" b="0" i="0">
                <a:solidFill>
                  <a:schemeClr val="tx1"/>
                </a:solidFill>
                <a:latin typeface="Calibri"/>
                <a:cs typeface="Calibri"/>
              </a:defRPr>
            </a:lvl1pPr>
          </a:lstStyle>
          <a:p>
            <a:pPr marL="12700">
              <a:lnSpc>
                <a:spcPts val="1435"/>
              </a:lnSpc>
            </a:pPr>
            <a:r>
              <a:rPr spc="-15" dirty="0"/>
              <a:t>Web </a:t>
            </a:r>
            <a:r>
              <a:rPr spc="-5" dirty="0"/>
              <a:t>and Database </a:t>
            </a:r>
            <a:r>
              <a:rPr spc="-10" dirty="0"/>
              <a:t>Systems</a:t>
            </a:r>
            <a:r>
              <a:rPr spc="-30" dirty="0"/>
              <a:t> </a:t>
            </a:r>
            <a:r>
              <a:rPr spc="-5" dirty="0"/>
              <a:t>(COM1025)</a:t>
            </a: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7D18E5C2-19F4-4D38-8A76-2DD13B202891}" type="datetime1">
              <a:rPr lang="en-US" smtClean="0"/>
              <a:t>11/15/23</a:t>
            </a:fld>
            <a:endParaRPr lang="en-US"/>
          </a:p>
        </p:txBody>
      </p:sp>
      <p:sp>
        <p:nvSpPr>
          <p:cNvPr id="6" name="Holder 6"/>
          <p:cNvSpPr>
            <a:spLocks noGrp="1"/>
          </p:cNvSpPr>
          <p:nvPr>
            <p:ph type="sldNum" sz="quarter" idx="7"/>
          </p:nvPr>
        </p:nvSpPr>
        <p:spPr>
          <a:xfrm>
            <a:off x="11449980" y="6522338"/>
            <a:ext cx="366605" cy="204351"/>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ts val="1650"/>
              </a:lnSpc>
            </a:pPr>
            <a:fld id="{81D60167-4931-47E6-BA6A-407CBD079E47}" type="slidenum">
              <a:rPr dirty="0"/>
              <a:pPr marL="38100">
                <a:lnSpc>
                  <a:spcPts val="165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D7CB-CF14-6807-7E0A-BD6B9815B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633AFE-BB0F-49EF-F4A5-D5E0B9B44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B62E41-8DE3-D9E7-CBEC-460080CB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2637F-BCA3-0B47-92AB-28338F45D910}" type="datetimeFigureOut">
              <a:rPr lang="en-US" smtClean="0"/>
              <a:t>11/15/23</a:t>
            </a:fld>
            <a:endParaRPr lang="en-US"/>
          </a:p>
        </p:txBody>
      </p:sp>
      <p:sp>
        <p:nvSpPr>
          <p:cNvPr id="5" name="Footer Placeholder 4">
            <a:extLst>
              <a:ext uri="{FF2B5EF4-FFF2-40B4-BE49-F238E27FC236}">
                <a16:creationId xmlns:a16="http://schemas.microsoft.com/office/drawing/2014/main" id="{0979B890-97DE-96F2-3F4B-0FD876CE2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66141F-0588-0901-B2E7-E7DE5E978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DDE54-A93F-264A-8772-B0E2E830415F}" type="slidenum">
              <a:rPr lang="en-US" smtClean="0"/>
              <a:t>‹#›</a:t>
            </a:fld>
            <a:endParaRPr lang="en-US"/>
          </a:p>
        </p:txBody>
      </p:sp>
    </p:spTree>
    <p:extLst>
      <p:ext uri="{BB962C8B-B14F-4D97-AF65-F5344CB8AC3E}">
        <p14:creationId xmlns:p14="http://schemas.microsoft.com/office/powerpoint/2010/main" val="137237213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r.wikipedia.org/wiki/%DB%8C%D9%88%D9%86%DB%8C%D9%88%D8%B1%D8%B3%D9%B9%DB%8C_%D8%A2%D9%81_%D8%B3%D8%B1%DB%92" TargetMode="External"/><Relationship Id="rId5" Type="http://schemas.openxmlformats.org/officeDocument/2006/relationships/image" Target="../media/image24.png"/><Relationship Id="rId4" Type="http://schemas.openxmlformats.org/officeDocument/2006/relationships/hyperlink" Target="http://gloriacarrillo.com/e-mail-marketing-gratis-mailchim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xml"/><Relationship Id="rId1" Type="http://schemas.openxmlformats.org/officeDocument/2006/relationships/slideLayout" Target="../slideLayouts/slideLayout30.xml"/><Relationship Id="rId6" Type="http://schemas.openxmlformats.org/officeDocument/2006/relationships/image" Target="../media/image31.png"/><Relationship Id="rId5" Type="http://schemas.openxmlformats.org/officeDocument/2006/relationships/customXml" Target="../ink/ink3.xml"/><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4.xml"/><Relationship Id="rId1" Type="http://schemas.openxmlformats.org/officeDocument/2006/relationships/slideLayout" Target="../slideLayouts/slideLayout30.xml"/><Relationship Id="rId6" Type="http://schemas.openxmlformats.org/officeDocument/2006/relationships/image" Target="../media/image32.png"/><Relationship Id="rId5" Type="http://schemas.openxmlformats.org/officeDocument/2006/relationships/customXml" Target="../ink/ink6.xml"/><Relationship Id="rId4" Type="http://schemas.openxmlformats.org/officeDocument/2006/relationships/customXml" Target="../ink/ink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35.png"/><Relationship Id="rId11" Type="http://schemas.openxmlformats.org/officeDocument/2006/relationships/image" Target="../media/image410.png"/><Relationship Id="rId5" Type="http://schemas.openxmlformats.org/officeDocument/2006/relationships/hyperlink" Target="https://en.wikipedia.org/wiki/Edgar_F._Codd" TargetMode="External"/><Relationship Id="rId10" Type="http://schemas.openxmlformats.org/officeDocument/2006/relationships/customXml" Target="../ink/ink7.xml"/><Relationship Id="rId4" Type="http://schemas.openxmlformats.org/officeDocument/2006/relationships/image" Target="../media/image34.jp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46.png"/><Relationship Id="rId18" Type="http://schemas.openxmlformats.org/officeDocument/2006/relationships/customXml" Target="../ink/ink15.xml"/><Relationship Id="rId3" Type="http://schemas.openxmlformats.org/officeDocument/2006/relationships/notesSlide" Target="../notesSlides/notesSlide12.xml"/><Relationship Id="rId7" Type="http://schemas.openxmlformats.org/officeDocument/2006/relationships/image" Target="../media/image430.png"/><Relationship Id="rId12" Type="http://schemas.openxmlformats.org/officeDocument/2006/relationships/customXml" Target="../ink/ink12.xml"/><Relationship Id="rId17" Type="http://schemas.openxmlformats.org/officeDocument/2006/relationships/image" Target="../media/image48.png"/><Relationship Id="rId2" Type="http://schemas.openxmlformats.org/officeDocument/2006/relationships/slideLayout" Target="../slideLayouts/slideLayout13.xml"/><Relationship Id="rId16" Type="http://schemas.openxmlformats.org/officeDocument/2006/relationships/customXml" Target="../ink/ink14.xml"/><Relationship Id="rId1" Type="http://schemas.openxmlformats.org/officeDocument/2006/relationships/tags" Target="../tags/tag3.xml"/><Relationship Id="rId6" Type="http://schemas.openxmlformats.org/officeDocument/2006/relationships/customXml" Target="../ink/ink9.xml"/><Relationship Id="rId11" Type="http://schemas.openxmlformats.org/officeDocument/2006/relationships/image" Target="../media/image45.png"/><Relationship Id="rId5" Type="http://schemas.openxmlformats.org/officeDocument/2006/relationships/image" Target="../media/image420.png"/><Relationship Id="rId15" Type="http://schemas.openxmlformats.org/officeDocument/2006/relationships/image" Target="../media/image47.png"/><Relationship Id="rId10" Type="http://schemas.openxmlformats.org/officeDocument/2006/relationships/customXml" Target="../ink/ink11.xml"/><Relationship Id="rId19" Type="http://schemas.openxmlformats.org/officeDocument/2006/relationships/image" Target="../media/image49.png"/><Relationship Id="rId4" Type="http://schemas.openxmlformats.org/officeDocument/2006/relationships/customXml" Target="../ink/ink8.xml"/><Relationship Id="rId9" Type="http://schemas.openxmlformats.org/officeDocument/2006/relationships/image" Target="../media/image44.png"/><Relationship Id="rId14" Type="http://schemas.openxmlformats.org/officeDocument/2006/relationships/customXml" Target="../ink/ink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notesSlide" Target="../notesSlides/notesSlide16.xml"/><Relationship Id="rId7" Type="http://schemas.openxmlformats.org/officeDocument/2006/relationships/image" Target="../media/image52.png"/><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customXml" Target="../ink/ink17.xml"/><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59.png"/><Relationship Id="rId18" Type="http://schemas.openxmlformats.org/officeDocument/2006/relationships/customXml" Target="../ink/ink27.xml"/><Relationship Id="rId3" Type="http://schemas.openxmlformats.org/officeDocument/2006/relationships/notesSlide" Target="../notesSlides/notesSlide17.xml"/><Relationship Id="rId21" Type="http://schemas.openxmlformats.org/officeDocument/2006/relationships/customXml" Target="../ink/ink29.xml"/><Relationship Id="rId7" Type="http://schemas.openxmlformats.org/officeDocument/2006/relationships/image" Target="../media/image56.png"/><Relationship Id="rId12" Type="http://schemas.openxmlformats.org/officeDocument/2006/relationships/customXml" Target="../ink/ink24.xml"/><Relationship Id="rId17" Type="http://schemas.openxmlformats.org/officeDocument/2006/relationships/image" Target="../media/image61.png"/><Relationship Id="rId2" Type="http://schemas.openxmlformats.org/officeDocument/2006/relationships/slideLayout" Target="../slideLayouts/slideLayout13.xml"/><Relationship Id="rId16" Type="http://schemas.openxmlformats.org/officeDocument/2006/relationships/customXml" Target="../ink/ink26.xml"/><Relationship Id="rId20" Type="http://schemas.openxmlformats.org/officeDocument/2006/relationships/customXml" Target="../ink/ink28.xml"/><Relationship Id="rId1" Type="http://schemas.openxmlformats.org/officeDocument/2006/relationships/tags" Target="../tags/tag8.xml"/><Relationship Id="rId6" Type="http://schemas.openxmlformats.org/officeDocument/2006/relationships/customXml" Target="../ink/ink21.xml"/><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customXml" Target="../ink/ink23.xml"/><Relationship Id="rId19" Type="http://schemas.openxmlformats.org/officeDocument/2006/relationships/image" Target="../media/image62.png"/><Relationship Id="rId4" Type="http://schemas.openxmlformats.org/officeDocument/2006/relationships/customXml" Target="../ink/ink20.xml"/><Relationship Id="rId9" Type="http://schemas.openxmlformats.org/officeDocument/2006/relationships/image" Target="../media/image57.png"/><Relationship Id="rId14" Type="http://schemas.openxmlformats.org/officeDocument/2006/relationships/customXml" Target="../ink/ink25.xml"/><Relationship Id="rId22" Type="http://schemas.openxmlformats.org/officeDocument/2006/relationships/customXml" Target="../ink/ink3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67.png"/><Relationship Id="rId3" Type="http://schemas.openxmlformats.org/officeDocument/2006/relationships/notesSlide" Target="../notesSlides/notesSlide20.xml"/><Relationship Id="rId7" Type="http://schemas.openxmlformats.org/officeDocument/2006/relationships/image" Target="../media/image640.png"/><Relationship Id="rId12" Type="http://schemas.openxmlformats.org/officeDocument/2006/relationships/customXml" Target="../ink/ink35.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customXml" Target="../ink/ink32.xml"/><Relationship Id="rId11" Type="http://schemas.openxmlformats.org/officeDocument/2006/relationships/image" Target="../media/image66.png"/><Relationship Id="rId5" Type="http://schemas.openxmlformats.org/officeDocument/2006/relationships/image" Target="../media/image630.png"/><Relationship Id="rId15" Type="http://schemas.openxmlformats.org/officeDocument/2006/relationships/image" Target="../media/image68.png"/><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650.png"/><Relationship Id="rId14" Type="http://schemas.openxmlformats.org/officeDocument/2006/relationships/customXml" Target="../ink/ink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notesSlide" Target="../notesSlides/notesSlide27.xml"/><Relationship Id="rId7" Type="http://schemas.openxmlformats.org/officeDocument/2006/relationships/image" Target="../media/image71.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customXml" Target="../ink/ink38.xml"/><Relationship Id="rId5" Type="http://schemas.openxmlformats.org/officeDocument/2006/relationships/image" Target="../media/image700.png"/><Relationship Id="rId4" Type="http://schemas.openxmlformats.org/officeDocument/2006/relationships/customXml" Target="../ink/ink37.xml"/><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hyperlink" Target="https://stackoverflow.com/questions/49545325/how-can-i-link-employees-supervisor-and-director-in-my-database-er-model" TargetMode="Externa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63.png"/><Relationship Id="rId5" Type="http://schemas.openxmlformats.org/officeDocument/2006/relationships/hyperlink" Target="http://softwareengineering.stackexchange.com/questions/268100/is-this-database-design-good-what-jpa-entities-should-i-create-for-this-design" TargetMode="External"/><Relationship Id="rId4" Type="http://schemas.openxmlformats.org/officeDocument/2006/relationships/image" Target="../media/image51.jp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hyperlink" Target="https://formacion.jugarenequipo.es/index.php/galeria-de-imagenes/personas/peter-chen-116" TargetMode="External"/><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3.png"/><Relationship Id="rId2" Type="http://schemas.openxmlformats.org/officeDocument/2006/relationships/slideLayout" Target="../slideLayouts/slideLayout13.xml"/><Relationship Id="rId1" Type="http://schemas.openxmlformats.org/officeDocument/2006/relationships/tags" Target="../tags/tag15.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73.png"/><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8" Type="http://schemas.openxmlformats.org/officeDocument/2006/relationships/hyperlink" Target="http://dev.mysql.com/doc/refman/5.6/en/insert.html" TargetMode="External"/><Relationship Id="rId3" Type="http://schemas.openxmlformats.org/officeDocument/2006/relationships/notesSlide" Target="../notesSlides/notesSlide34.xml"/><Relationship Id="rId7" Type="http://schemas.openxmlformats.org/officeDocument/2006/relationships/hyperlink" Target="http://dev.mysql.com/doc/refman/5.6/en/drop-database.html" TargetMode="External"/><Relationship Id="rId2" Type="http://schemas.openxmlformats.org/officeDocument/2006/relationships/slideLayout" Target="../slideLayouts/slideLayout13.xml"/><Relationship Id="rId1" Type="http://schemas.openxmlformats.org/officeDocument/2006/relationships/tags" Target="../tags/tag17.xml"/><Relationship Id="rId6" Type="http://schemas.openxmlformats.org/officeDocument/2006/relationships/hyperlink" Target="http://dev.mysql.com/doc/refman/5.6/en/alter-table.html" TargetMode="External"/><Relationship Id="rId11" Type="http://schemas.openxmlformats.org/officeDocument/2006/relationships/hyperlink" Target="http://dev.mysql.com/doc/refman/5.6/en/select.html" TargetMode="External"/><Relationship Id="rId5" Type="http://schemas.openxmlformats.org/officeDocument/2006/relationships/hyperlink" Target="http://dev.mysql.com/doc/refman/5.6/en/create-table.html" TargetMode="External"/><Relationship Id="rId10" Type="http://schemas.openxmlformats.org/officeDocument/2006/relationships/hyperlink" Target="http://dev.mysql.com/doc/refman/5.6/en/delete.html" TargetMode="External"/><Relationship Id="rId4" Type="http://schemas.openxmlformats.org/officeDocument/2006/relationships/hyperlink" Target="http://dev.mysql.com/doc/refman/5.6/en/create-database.html" TargetMode="External"/><Relationship Id="rId9" Type="http://schemas.openxmlformats.org/officeDocument/2006/relationships/hyperlink" Target="http://dev.mysql.com/doc/refman/5.6/en/update.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95.png"/><Relationship Id="rId4" Type="http://schemas.openxmlformats.org/officeDocument/2006/relationships/customXml" Target="../ink/ink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96.png"/><Relationship Id="rId4" Type="http://schemas.openxmlformats.org/officeDocument/2006/relationships/customXml" Target="../ink/ink4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96.png"/><Relationship Id="rId4" Type="http://schemas.openxmlformats.org/officeDocument/2006/relationships/customXml" Target="../ink/ink4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customXml" Target="../ink/ink43.xml"/><Relationship Id="rId21" Type="http://schemas.openxmlformats.org/officeDocument/2006/relationships/image" Target="../media/image92.png"/><Relationship Id="rId34" Type="http://schemas.openxmlformats.org/officeDocument/2006/relationships/customXml" Target="../ink/ink58.xml"/><Relationship Id="rId7" Type="http://schemas.openxmlformats.org/officeDocument/2006/relationships/customXml" Target="../ink/ink45.xml"/><Relationship Id="rId12" Type="http://schemas.openxmlformats.org/officeDocument/2006/relationships/customXml" Target="../ink/ink47.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image" Target="../media/image100.png"/><Relationship Id="rId2" Type="http://schemas.openxmlformats.org/officeDocument/2006/relationships/notesSlide" Target="../notesSlides/notesSlide44.xml"/><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98.png"/><Relationship Id="rId1" Type="http://schemas.openxmlformats.org/officeDocument/2006/relationships/slideLayout" Target="../slideLayouts/slideLayout30.xml"/><Relationship Id="rId6" Type="http://schemas.openxmlformats.org/officeDocument/2006/relationships/image" Target="../media/image84.png"/><Relationship Id="rId11" Type="http://schemas.openxmlformats.org/officeDocument/2006/relationships/image" Target="../media/image87.png"/><Relationship Id="rId24" Type="http://schemas.openxmlformats.org/officeDocument/2006/relationships/customXml" Target="../ink/ink53.xml"/><Relationship Id="rId32" Type="http://schemas.openxmlformats.org/officeDocument/2006/relationships/customXml" Target="../ink/ink57.xml"/><Relationship Id="rId5" Type="http://schemas.openxmlformats.org/officeDocument/2006/relationships/customXml" Target="../ink/ink44.xml"/><Relationship Id="rId15" Type="http://schemas.openxmlformats.org/officeDocument/2006/relationships/image" Target="../media/image89.png"/><Relationship Id="rId23" Type="http://schemas.openxmlformats.org/officeDocument/2006/relationships/image" Target="../media/image93.png"/><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91.png"/><Relationship Id="rId31" Type="http://schemas.openxmlformats.org/officeDocument/2006/relationships/image" Target="../media/image99.png"/><Relationship Id="rId4" Type="http://schemas.openxmlformats.org/officeDocument/2006/relationships/image" Target="../media/image83.png"/><Relationship Id="rId9" Type="http://schemas.openxmlformats.org/officeDocument/2006/relationships/image" Target="../media/image77.pn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97.png"/><Relationship Id="rId30" Type="http://schemas.openxmlformats.org/officeDocument/2006/relationships/customXml" Target="../ink/ink56.xml"/><Relationship Id="rId35" Type="http://schemas.openxmlformats.org/officeDocument/2006/relationships/image" Target="../media/image101.png"/><Relationship Id="rId8"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customXml" Target="../ink/ink61.xml"/><Relationship Id="rId13" Type="http://schemas.openxmlformats.org/officeDocument/2006/relationships/image" Target="../media/image1040.png"/><Relationship Id="rId3" Type="http://schemas.openxmlformats.org/officeDocument/2006/relationships/notesSlide" Target="../notesSlides/notesSlide57.xml"/><Relationship Id="rId7" Type="http://schemas.openxmlformats.org/officeDocument/2006/relationships/image" Target="../media/image1010.png"/><Relationship Id="rId12" Type="http://schemas.openxmlformats.org/officeDocument/2006/relationships/customXml" Target="../ink/ink63.xml"/><Relationship Id="rId2" Type="http://schemas.openxmlformats.org/officeDocument/2006/relationships/slideLayout" Target="../slideLayouts/slideLayout13.xml"/><Relationship Id="rId1" Type="http://schemas.openxmlformats.org/officeDocument/2006/relationships/tags" Target="../tags/tag35.xml"/><Relationship Id="rId6" Type="http://schemas.openxmlformats.org/officeDocument/2006/relationships/customXml" Target="../ink/ink60.xml"/><Relationship Id="rId11" Type="http://schemas.openxmlformats.org/officeDocument/2006/relationships/image" Target="../media/image1030.PNG"/><Relationship Id="rId5" Type="http://schemas.openxmlformats.org/officeDocument/2006/relationships/image" Target="../media/image1000.png"/><Relationship Id="rId15" Type="http://schemas.openxmlformats.org/officeDocument/2006/relationships/image" Target="../media/image105.png"/><Relationship Id="rId10" Type="http://schemas.openxmlformats.org/officeDocument/2006/relationships/customXml" Target="../ink/ink62.xml"/><Relationship Id="rId4" Type="http://schemas.openxmlformats.org/officeDocument/2006/relationships/customXml" Target="../ink/ink59.xml"/><Relationship Id="rId9" Type="http://schemas.openxmlformats.org/officeDocument/2006/relationships/image" Target="../media/image1020.png"/><Relationship Id="rId14" Type="http://schemas.openxmlformats.org/officeDocument/2006/relationships/customXml" Target="../ink/ink6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customXml" Target="../ink/ink69.xml"/><Relationship Id="rId3" Type="http://schemas.openxmlformats.org/officeDocument/2006/relationships/notesSlide" Target="../notesSlides/notesSlide59.xml"/><Relationship Id="rId7" Type="http://schemas.openxmlformats.org/officeDocument/2006/relationships/customXml" Target="../ink/ink66.xml"/><Relationship Id="rId12" Type="http://schemas.openxmlformats.org/officeDocument/2006/relationships/image" Target="../media/image115.png"/><Relationship Id="rId2" Type="http://schemas.openxmlformats.org/officeDocument/2006/relationships/slideLayout" Target="../slideLayouts/slideLayout13.xml"/><Relationship Id="rId1" Type="http://schemas.openxmlformats.org/officeDocument/2006/relationships/tags" Target="../tags/tag37.xml"/><Relationship Id="rId6" Type="http://schemas.openxmlformats.org/officeDocument/2006/relationships/image" Target="../media/image112.png"/><Relationship Id="rId11" Type="http://schemas.openxmlformats.org/officeDocument/2006/relationships/customXml" Target="../ink/ink68.xml"/><Relationship Id="rId5" Type="http://schemas.openxmlformats.org/officeDocument/2006/relationships/customXml" Target="../ink/ink65.xml"/><Relationship Id="rId10" Type="http://schemas.openxmlformats.org/officeDocument/2006/relationships/image" Target="../media/image114.png"/><Relationship Id="rId4" Type="http://schemas.openxmlformats.org/officeDocument/2006/relationships/image" Target="../media/image82.png"/><Relationship Id="rId9" Type="http://schemas.openxmlformats.org/officeDocument/2006/relationships/customXml" Target="../ink/ink67.xml"/><Relationship Id="rId1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118.png"/><Relationship Id="rId4" Type="http://schemas.openxmlformats.org/officeDocument/2006/relationships/customXml" Target="../ink/ink7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19.png"/><Relationship Id="rId2" Type="http://schemas.openxmlformats.org/officeDocument/2006/relationships/slideLayout" Target="../slideLayouts/slideLayout13.xml"/><Relationship Id="rId1" Type="http://schemas.openxmlformats.org/officeDocument/2006/relationships/tags" Target="../tags/tag39.xml"/><Relationship Id="rId6" Type="http://schemas.openxmlformats.org/officeDocument/2006/relationships/customXml" Target="../ink/ink72.xml"/><Relationship Id="rId5" Type="http://schemas.openxmlformats.org/officeDocument/2006/relationships/image" Target="../media/image118.png"/><Relationship Id="rId4" Type="http://schemas.openxmlformats.org/officeDocument/2006/relationships/customXml" Target="../ink/ink7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40.xml"/><Relationship Id="rId6" Type="http://schemas.openxmlformats.org/officeDocument/2006/relationships/image" Target="../media/image102.png"/><Relationship Id="rId5" Type="http://schemas.openxmlformats.org/officeDocument/2006/relationships/image" Target="../media/image120.png"/><Relationship Id="rId4" Type="http://schemas.openxmlformats.org/officeDocument/2006/relationships/customXml" Target="../ink/ink73.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67.xml"/><Relationship Id="rId7" Type="http://schemas.openxmlformats.org/officeDocument/2006/relationships/customXml" Target="../ink/ink75.xml"/><Relationship Id="rId2" Type="http://schemas.openxmlformats.org/officeDocument/2006/relationships/slideLayout" Target="../slideLayouts/slideLayout13.xml"/><Relationship Id="rId1" Type="http://schemas.openxmlformats.org/officeDocument/2006/relationships/tags" Target="../tags/tag42.xml"/><Relationship Id="rId6" Type="http://schemas.openxmlformats.org/officeDocument/2006/relationships/image" Target="../media/image117.png"/><Relationship Id="rId5" Type="http://schemas.openxmlformats.org/officeDocument/2006/relationships/customXml" Target="../ink/ink74.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notesSlide" Target="../notesSlides/notesSlide70.xml"/><Relationship Id="rId7" Type="http://schemas.openxmlformats.org/officeDocument/2006/relationships/image" Target="../media/image129.png"/><Relationship Id="rId2" Type="http://schemas.openxmlformats.org/officeDocument/2006/relationships/slideLayout" Target="../slideLayouts/slideLayout13.xml"/><Relationship Id="rId1" Type="http://schemas.openxmlformats.org/officeDocument/2006/relationships/tags" Target="../tags/tag44.xml"/><Relationship Id="rId6" Type="http://schemas.openxmlformats.org/officeDocument/2006/relationships/customXml" Target="../ink/ink77.xml"/><Relationship Id="rId5" Type="http://schemas.openxmlformats.org/officeDocument/2006/relationships/image" Target="../media/image128.png"/><Relationship Id="rId4" Type="http://schemas.openxmlformats.org/officeDocument/2006/relationships/customXml" Target="../ink/ink76.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8" Type="http://schemas.openxmlformats.org/officeDocument/2006/relationships/customXml" Target="../ink/ink80.xml"/><Relationship Id="rId13" Type="http://schemas.openxmlformats.org/officeDocument/2006/relationships/image" Target="../media/image136.png"/><Relationship Id="rId18" Type="http://schemas.openxmlformats.org/officeDocument/2006/relationships/customXml" Target="../ink/ink85.xml"/><Relationship Id="rId3" Type="http://schemas.openxmlformats.org/officeDocument/2006/relationships/notesSlide" Target="../notesSlides/notesSlide72.xml"/><Relationship Id="rId7" Type="http://schemas.openxmlformats.org/officeDocument/2006/relationships/image" Target="../media/image133.png"/><Relationship Id="rId12" Type="http://schemas.openxmlformats.org/officeDocument/2006/relationships/customXml" Target="../ink/ink82.xml"/><Relationship Id="rId17" Type="http://schemas.openxmlformats.org/officeDocument/2006/relationships/image" Target="../media/image138.png"/><Relationship Id="rId2" Type="http://schemas.openxmlformats.org/officeDocument/2006/relationships/slideLayout" Target="../slideLayouts/slideLayout13.xml"/><Relationship Id="rId16" Type="http://schemas.openxmlformats.org/officeDocument/2006/relationships/customXml" Target="../ink/ink84.xml"/><Relationship Id="rId20" Type="http://schemas.openxmlformats.org/officeDocument/2006/relationships/image" Target="../media/image42.png"/><Relationship Id="rId1" Type="http://schemas.openxmlformats.org/officeDocument/2006/relationships/tags" Target="../tags/tag45.xml"/><Relationship Id="rId6" Type="http://schemas.openxmlformats.org/officeDocument/2006/relationships/customXml" Target="../ink/ink79.xml"/><Relationship Id="rId11" Type="http://schemas.openxmlformats.org/officeDocument/2006/relationships/image" Target="../media/image135.png"/><Relationship Id="rId5" Type="http://schemas.openxmlformats.org/officeDocument/2006/relationships/image" Target="../media/image132.png"/><Relationship Id="rId15" Type="http://schemas.openxmlformats.org/officeDocument/2006/relationships/image" Target="../media/image137.png"/><Relationship Id="rId10" Type="http://schemas.openxmlformats.org/officeDocument/2006/relationships/customXml" Target="../ink/ink81.xml"/><Relationship Id="rId19" Type="http://schemas.openxmlformats.org/officeDocument/2006/relationships/image" Target="../media/image139.png"/><Relationship Id="rId4" Type="http://schemas.openxmlformats.org/officeDocument/2006/relationships/customXml" Target="../ink/ink78.xml"/><Relationship Id="rId9" Type="http://schemas.openxmlformats.org/officeDocument/2006/relationships/image" Target="../media/image134.png"/><Relationship Id="rId14" Type="http://schemas.openxmlformats.org/officeDocument/2006/relationships/customXml" Target="../ink/ink83.xml"/></Relationships>
</file>

<file path=ppt/slides/_rels/slide83.xml.rels><?xml version="1.0" encoding="UTF-8" standalone="yes"?>
<Relationships xmlns="http://schemas.openxmlformats.org/package/2006/relationships"><Relationship Id="rId8" Type="http://schemas.openxmlformats.org/officeDocument/2006/relationships/customXml" Target="../ink/ink88.xml"/><Relationship Id="rId18" Type="http://schemas.openxmlformats.org/officeDocument/2006/relationships/customXml" Target="../ink/ink92.xml"/><Relationship Id="rId3" Type="http://schemas.openxmlformats.org/officeDocument/2006/relationships/notesSlide" Target="../notesSlides/notesSlide73.xml"/><Relationship Id="rId7" Type="http://schemas.openxmlformats.org/officeDocument/2006/relationships/image" Target="../media/image135.png"/><Relationship Id="rId12" Type="http://schemas.openxmlformats.org/officeDocument/2006/relationships/customXml" Target="../ink/ink90.xml"/><Relationship Id="rId17" Type="http://schemas.openxmlformats.org/officeDocument/2006/relationships/image" Target="../media/image142.png"/><Relationship Id="rId2" Type="http://schemas.openxmlformats.org/officeDocument/2006/relationships/slideLayout" Target="../slideLayouts/slideLayout13.xml"/><Relationship Id="rId16" Type="http://schemas.openxmlformats.org/officeDocument/2006/relationships/customXml" Target="../ink/ink91.xml"/><Relationship Id="rId20" Type="http://schemas.openxmlformats.org/officeDocument/2006/relationships/customXml" Target="../ink/ink93.xml"/><Relationship Id="rId1" Type="http://schemas.openxmlformats.org/officeDocument/2006/relationships/tags" Target="../tags/tag46.xml"/><Relationship Id="rId6" Type="http://schemas.openxmlformats.org/officeDocument/2006/relationships/customXml" Target="../ink/ink87.xml"/><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1.png"/><Relationship Id="rId10" Type="http://schemas.openxmlformats.org/officeDocument/2006/relationships/customXml" Target="../ink/ink89.xml"/><Relationship Id="rId19" Type="http://schemas.openxmlformats.org/officeDocument/2006/relationships/image" Target="../media/image143.png"/><Relationship Id="rId4" Type="http://schemas.openxmlformats.org/officeDocument/2006/relationships/customXml" Target="../ink/ink86.xml"/><Relationship Id="rId9" Type="http://schemas.openxmlformats.org/officeDocument/2006/relationships/image" Target="../media/image137.png"/></Relationships>
</file>

<file path=ppt/slides/_rels/slide84.xml.rels><?xml version="1.0" encoding="UTF-8" standalone="yes"?>
<Relationships xmlns="http://schemas.openxmlformats.org/package/2006/relationships"><Relationship Id="rId8" Type="http://schemas.openxmlformats.org/officeDocument/2006/relationships/customXml" Target="../ink/ink96.xml"/><Relationship Id="rId3" Type="http://schemas.openxmlformats.org/officeDocument/2006/relationships/notesSlide" Target="../notesSlides/notesSlide74.xml"/><Relationship Id="rId7" Type="http://schemas.openxmlformats.org/officeDocument/2006/relationships/image" Target="../media/image139.png"/><Relationship Id="rId12" Type="http://schemas.openxmlformats.org/officeDocument/2006/relationships/customXml" Target="../ink/ink98.xml"/><Relationship Id="rId2" Type="http://schemas.openxmlformats.org/officeDocument/2006/relationships/slideLayout" Target="../slideLayouts/slideLayout13.xml"/><Relationship Id="rId1" Type="http://schemas.openxmlformats.org/officeDocument/2006/relationships/tags" Target="../tags/tag47.xml"/><Relationship Id="rId6" Type="http://schemas.openxmlformats.org/officeDocument/2006/relationships/customXml" Target="../ink/ink95.xml"/><Relationship Id="rId11" Type="http://schemas.openxmlformats.org/officeDocument/2006/relationships/image" Target="../media/image143.png"/><Relationship Id="rId5" Type="http://schemas.openxmlformats.org/officeDocument/2006/relationships/image" Target="../media/image135.png"/><Relationship Id="rId10" Type="http://schemas.openxmlformats.org/officeDocument/2006/relationships/customXml" Target="../ink/ink97.xml"/><Relationship Id="rId4" Type="http://schemas.openxmlformats.org/officeDocument/2006/relationships/customXml" Target="../ink/ink94.xml"/><Relationship Id="rId9" Type="http://schemas.openxmlformats.org/officeDocument/2006/relationships/image" Target="../media/image14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40150AB-5744-4252-94ED-1C6B362178F3}"/>
              </a:ext>
            </a:extLst>
          </p:cNvPr>
          <p:cNvSpPr>
            <a:spLocks noGrp="1"/>
          </p:cNvSpPr>
          <p:nvPr>
            <p:ph type="ctrTitle"/>
          </p:nvPr>
        </p:nvSpPr>
        <p:spPr>
          <a:xfrm>
            <a:off x="613611" y="685892"/>
            <a:ext cx="3566407" cy="3794020"/>
          </a:xfrm>
        </p:spPr>
        <p:txBody>
          <a:bodyPr anchor="b">
            <a:normAutofit/>
          </a:bodyPr>
          <a:lstStyle/>
          <a:p>
            <a:r>
              <a:rPr lang="en-GB" sz="4000" dirty="0"/>
              <a:t>COM1025 </a:t>
            </a:r>
            <a:br>
              <a:rPr lang="en-GB" sz="4000" dirty="0"/>
            </a:br>
            <a:r>
              <a:rPr lang="en-GB" sz="4000" dirty="0"/>
              <a:t>Web &amp; database systems</a:t>
            </a:r>
          </a:p>
        </p:txBody>
      </p:sp>
      <p:sp>
        <p:nvSpPr>
          <p:cNvPr id="3" name="Subtitle 2">
            <a:extLst>
              <a:ext uri="{FF2B5EF4-FFF2-40B4-BE49-F238E27FC236}">
                <a16:creationId xmlns:a16="http://schemas.microsoft.com/office/drawing/2014/main" id="{BD1323D4-997E-4EAA-B36B-836E7D2C1587}"/>
              </a:ext>
            </a:extLst>
          </p:cNvPr>
          <p:cNvSpPr>
            <a:spLocks noGrp="1"/>
          </p:cNvSpPr>
          <p:nvPr>
            <p:ph type="subTitle" idx="1"/>
          </p:nvPr>
        </p:nvSpPr>
        <p:spPr>
          <a:xfrm>
            <a:off x="613611" y="4684242"/>
            <a:ext cx="3566407" cy="1322274"/>
          </a:xfrm>
        </p:spPr>
        <p:txBody>
          <a:bodyPr anchor="t">
            <a:normAutofit/>
          </a:bodyPr>
          <a:lstStyle/>
          <a:p>
            <a:pPr algn="r"/>
            <a:r>
              <a:rPr lang="en-GB" sz="2400" dirty="0"/>
              <a:t>Lecture 2</a:t>
            </a:r>
          </a:p>
          <a:p>
            <a:pPr algn="r"/>
            <a:r>
              <a:rPr lang="en-GB" sz="2400" dirty="0"/>
              <a:t>Dr Mariam Cirovic</a:t>
            </a:r>
          </a:p>
          <a:p>
            <a:pPr algn="r"/>
            <a:r>
              <a:rPr lang="en-GB" sz="2400" dirty="0"/>
              <a:t>CSEE</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0DC3ED"/>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129017-A356-4616-AAF6-36D1DCAB888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293" r="9317"/>
          <a:stretch/>
        </p:blipFill>
        <p:spPr>
          <a:xfrm>
            <a:off x="5259646" y="575041"/>
            <a:ext cx="6337654" cy="576919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234105BF-8A99-4182-B3F9-5E50E7576C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62215" y="382388"/>
            <a:ext cx="1029452" cy="1288530"/>
          </a:xfrm>
          <a:prstGeom prst="rect">
            <a:avLst/>
          </a:prstGeom>
        </p:spPr>
      </p:pic>
      <p:pic>
        <p:nvPicPr>
          <p:cNvPr id="10" name="Picture 9">
            <a:extLst>
              <a:ext uri="{FF2B5EF4-FFF2-40B4-BE49-F238E27FC236}">
                <a16:creationId xmlns:a16="http://schemas.microsoft.com/office/drawing/2014/main" id="{01C598E8-7527-0BFD-6AEE-7EC72DD3547D}"/>
              </a:ext>
            </a:extLst>
          </p:cNvPr>
          <p:cNvPicPr>
            <a:picLocks noChangeAspect="1"/>
          </p:cNvPicPr>
          <p:nvPr/>
        </p:nvPicPr>
        <p:blipFill>
          <a:blip r:embed="rId7"/>
          <a:stretch>
            <a:fillRect/>
          </a:stretch>
        </p:blipFill>
        <p:spPr>
          <a:xfrm>
            <a:off x="1750608" y="382388"/>
            <a:ext cx="2417661" cy="1105836"/>
          </a:xfrm>
          <a:prstGeom prst="rect">
            <a:avLst/>
          </a:prstGeom>
        </p:spPr>
      </p:pic>
    </p:spTree>
    <p:extLst>
      <p:ext uri="{BB962C8B-B14F-4D97-AF65-F5344CB8AC3E}">
        <p14:creationId xmlns:p14="http://schemas.microsoft.com/office/powerpoint/2010/main" val="280575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270000" y="340473"/>
            <a:ext cx="8339501" cy="907041"/>
          </a:xfrm>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You now have a </a:t>
            </a:r>
            <a:r>
              <a:rPr lang="en-US" sz="2800" b="1" dirty="0" err="1">
                <a:latin typeface="Calibri" panose="020F0502020204030204" pitchFamily="34" charset="0"/>
                <a:ea typeface="Tahoma" panose="020B0604030504040204" pitchFamily="34" charset="0"/>
                <a:cs typeface="Calibri" panose="020F0502020204030204" pitchFamily="34" charset="0"/>
              </a:rPr>
              <a:t>package.json</a:t>
            </a:r>
            <a:r>
              <a:rPr lang="en-US" sz="2800" b="1" dirty="0">
                <a:latin typeface="Calibri" panose="020F0502020204030204" pitchFamily="34" charset="0"/>
                <a:ea typeface="Tahoma" panose="020B0604030504040204" pitchFamily="34" charset="0"/>
                <a:cs typeface="Calibri" panose="020F0502020204030204" pitchFamily="34" charset="0"/>
              </a:rPr>
              <a:t> file</a:t>
            </a:r>
            <a:endParaRPr lang="en-US" sz="2400" b="1" dirty="0"/>
          </a:p>
        </p:txBody>
      </p:sp>
      <p:sp>
        <p:nvSpPr>
          <p:cNvPr id="5" name="Rounded Rectangle 4">
            <a:extLst>
              <a:ext uri="{FF2B5EF4-FFF2-40B4-BE49-F238E27FC236}">
                <a16:creationId xmlns:a16="http://schemas.microsoft.com/office/drawing/2014/main" id="{C10DC993-3EB9-BB8D-8D26-CF9F1F49B048}"/>
              </a:ext>
            </a:extLst>
          </p:cNvPr>
          <p:cNvSpPr/>
          <p:nvPr/>
        </p:nvSpPr>
        <p:spPr>
          <a:xfrm>
            <a:off x="584200" y="1247514"/>
            <a:ext cx="5880100" cy="50897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a:t>
            </a:r>
          </a:p>
          <a:p>
            <a:r>
              <a:rPr lang="en-US" dirty="0"/>
              <a:t>  "name": "</a:t>
            </a:r>
            <a:r>
              <a:rPr lang="en-US" dirty="0" err="1"/>
              <a:t>my_first_website</a:t>
            </a:r>
            <a:r>
              <a:rPr lang="en-US" dirty="0"/>
              <a:t>",</a:t>
            </a:r>
          </a:p>
          <a:p>
            <a:r>
              <a:rPr lang="en-US" dirty="0"/>
              <a:t>  "version": "1.0.0",</a:t>
            </a:r>
          </a:p>
          <a:p>
            <a:r>
              <a:rPr lang="en-US" dirty="0"/>
              <a:t>  "main": "</a:t>
            </a:r>
            <a:r>
              <a:rPr lang="en-US" dirty="0" err="1"/>
              <a:t>index.js</a:t>
            </a:r>
            <a:r>
              <a:rPr lang="en-US" dirty="0"/>
              <a:t>",</a:t>
            </a:r>
          </a:p>
          <a:p>
            <a:r>
              <a:rPr lang="en-US" dirty="0"/>
              <a:t>  "scripts": {</a:t>
            </a:r>
          </a:p>
          <a:p>
            <a:r>
              <a:rPr lang="en-US" dirty="0"/>
              <a:t>    "test": "echo \"Error: no test specified\" &amp;&amp; exit 1"</a:t>
            </a:r>
          </a:p>
          <a:p>
            <a:r>
              <a:rPr lang="en-US" dirty="0"/>
              <a:t>  },</a:t>
            </a:r>
          </a:p>
          <a:p>
            <a:r>
              <a:rPr lang="en-US" dirty="0"/>
              <a:t>  "author": "",</a:t>
            </a:r>
          </a:p>
          <a:p>
            <a:r>
              <a:rPr lang="en-US" dirty="0"/>
              <a:t>  "license": "ISC",</a:t>
            </a:r>
          </a:p>
          <a:p>
            <a:r>
              <a:rPr lang="en-US" dirty="0"/>
              <a:t>  "dependencies": {</a:t>
            </a:r>
          </a:p>
          <a:p>
            <a:r>
              <a:rPr lang="en-US" dirty="0"/>
              <a:t> },</a:t>
            </a:r>
          </a:p>
          <a:p>
            <a:r>
              <a:rPr lang="en-US" dirty="0"/>
              <a:t>  "</a:t>
            </a:r>
            <a:r>
              <a:rPr lang="en-US" dirty="0" err="1"/>
              <a:t>devDependencies</a:t>
            </a:r>
            <a:r>
              <a:rPr lang="en-US" dirty="0"/>
              <a:t>": {},</a:t>
            </a:r>
          </a:p>
          <a:p>
            <a:r>
              <a:rPr lang="en-US" dirty="0"/>
              <a:t>  "description": ""</a:t>
            </a:r>
          </a:p>
          <a:p>
            <a:r>
              <a:rPr lang="en-US" dirty="0"/>
              <a:t>}</a:t>
            </a:r>
          </a:p>
        </p:txBody>
      </p:sp>
      <p:sp>
        <p:nvSpPr>
          <p:cNvPr id="6" name="TextBox 5">
            <a:extLst>
              <a:ext uri="{FF2B5EF4-FFF2-40B4-BE49-F238E27FC236}">
                <a16:creationId xmlns:a16="http://schemas.microsoft.com/office/drawing/2014/main" id="{DAC9EABF-8131-7032-AAA9-E2546353200B}"/>
              </a:ext>
            </a:extLst>
          </p:cNvPr>
          <p:cNvSpPr txBox="1"/>
          <p:nvPr/>
        </p:nvSpPr>
        <p:spPr>
          <a:xfrm>
            <a:off x="6908800" y="1447800"/>
            <a:ext cx="4699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package.json</a:t>
            </a:r>
            <a:r>
              <a:rPr lang="en-US" dirty="0"/>
              <a:t>` file contains information about the project and is split into sections.</a:t>
            </a:r>
          </a:p>
          <a:p>
            <a:pPr marL="285750" indent="-285750">
              <a:buFont typeface="Arial" panose="020B0604020202020204" pitchFamily="34" charset="0"/>
              <a:buChar char="•"/>
            </a:pPr>
            <a:r>
              <a:rPr lang="en-US" dirty="0"/>
              <a:t>For this module, there are only three sections we care about:</a:t>
            </a:r>
          </a:p>
          <a:p>
            <a:pPr marL="285750" indent="-285750">
              <a:buFont typeface="Arial" panose="020B0604020202020204" pitchFamily="34" charset="0"/>
              <a:buChar char="•"/>
            </a:pPr>
            <a:r>
              <a:rPr lang="en-US" dirty="0"/>
              <a:t>The `</a:t>
            </a:r>
            <a:r>
              <a:rPr lang="en-US" dirty="0" err="1"/>
              <a:t>devDependencies</a:t>
            </a:r>
            <a:r>
              <a:rPr lang="en-US" dirty="0"/>
              <a:t>` field is a list of packages that the project depends on in development mode.</a:t>
            </a:r>
          </a:p>
          <a:p>
            <a:pPr marL="285750" indent="-285750">
              <a:buFont typeface="Arial" panose="020B0604020202020204" pitchFamily="34" charset="0"/>
              <a:buChar char="•"/>
            </a:pPr>
            <a:r>
              <a:rPr lang="en-US" dirty="0"/>
              <a:t> The `dependencies` field is a list of packages that the project depends on.</a:t>
            </a:r>
          </a:p>
        </p:txBody>
      </p:sp>
    </p:spTree>
    <p:extLst>
      <p:ext uri="{BB962C8B-B14F-4D97-AF65-F5344CB8AC3E}">
        <p14:creationId xmlns:p14="http://schemas.microsoft.com/office/powerpoint/2010/main" val="229162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270000" y="340473"/>
            <a:ext cx="8339501" cy="907041"/>
          </a:xfrm>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Getting Started with NPM</a:t>
            </a:r>
            <a:br>
              <a:rPr lang="en-US" sz="2800" b="1" dirty="0">
                <a:latin typeface="Calibri" panose="020F0502020204030204" pitchFamily="34" charset="0"/>
                <a:ea typeface="Tahoma" panose="020B0604030504040204" pitchFamily="34" charset="0"/>
                <a:cs typeface="Calibri" panose="020F0502020204030204" pitchFamily="34" charset="0"/>
              </a:rPr>
            </a:br>
            <a:br>
              <a:rPr lang="en-US" sz="2800" b="1" dirty="0">
                <a:latin typeface="Calibri" panose="020F0502020204030204" pitchFamily="34" charset="0"/>
                <a:ea typeface="Tahoma" panose="020B0604030504040204" pitchFamily="34" charset="0"/>
                <a:cs typeface="Calibri" panose="020F0502020204030204" pitchFamily="34" charset="0"/>
              </a:rPr>
            </a:br>
            <a:endParaRPr lang="en-US" sz="2400" b="1" dirty="0"/>
          </a:p>
        </p:txBody>
      </p:sp>
      <p:sp>
        <p:nvSpPr>
          <p:cNvPr id="4" name="TextBox 3">
            <a:extLst>
              <a:ext uri="{FF2B5EF4-FFF2-40B4-BE49-F238E27FC236}">
                <a16:creationId xmlns:a16="http://schemas.microsoft.com/office/drawing/2014/main" id="{F6D00CE3-1767-DDB8-977B-07FC849AC154}"/>
              </a:ext>
            </a:extLst>
          </p:cNvPr>
          <p:cNvSpPr txBox="1"/>
          <p:nvPr/>
        </p:nvSpPr>
        <p:spPr>
          <a:xfrm>
            <a:off x="584200" y="908444"/>
            <a:ext cx="10092315" cy="2677656"/>
          </a:xfrm>
          <a:prstGeom prst="rect">
            <a:avLst/>
          </a:prstGeom>
          <a:noFill/>
        </p:spPr>
        <p:txBody>
          <a:bodyPr wrap="none" rtlCol="0">
            <a:spAutoFit/>
          </a:bodyPr>
          <a:lstStyle/>
          <a:p>
            <a:pPr marL="457200" indent="-457200">
              <a:buFont typeface="Arial" panose="020B0604020202020204" pitchFamily="34" charset="0"/>
              <a:buChar char="•"/>
            </a:pPr>
            <a:r>
              <a:rPr lang="en-US" sz="2800" dirty="0"/>
              <a:t>After running “</a:t>
            </a:r>
            <a:r>
              <a:rPr lang="en-US" sz="2800" dirty="0" err="1"/>
              <a:t>npm</a:t>
            </a:r>
            <a:r>
              <a:rPr lang="en-US" sz="2800" dirty="0"/>
              <a:t> </a:t>
            </a:r>
            <a:r>
              <a:rPr lang="en-US" sz="2800" dirty="0" err="1"/>
              <a:t>init</a:t>
            </a:r>
            <a:r>
              <a:rPr lang="en-US" sz="2800" dirty="0"/>
              <a:t>”; we can now install some packages</a:t>
            </a:r>
          </a:p>
          <a:p>
            <a:pPr marL="457200" indent="-457200">
              <a:buFont typeface="Arial" panose="020B0604020202020204" pitchFamily="34" charset="0"/>
              <a:buChar char="•"/>
            </a:pPr>
            <a:r>
              <a:rPr lang="en-US" sz="2800" dirty="0"/>
              <a:t>You can find packages by searching the </a:t>
            </a:r>
            <a:r>
              <a:rPr lang="en-US" sz="2800" dirty="0">
                <a:hlinkClick r:id="rId2"/>
              </a:rPr>
              <a:t>https://www.npmjs.com/</a:t>
            </a:r>
            <a:endParaRPr lang="en-US" sz="2800" dirty="0"/>
          </a:p>
          <a:p>
            <a:r>
              <a:rPr lang="en-US" sz="2800" dirty="0"/>
              <a:t>Repository</a:t>
            </a:r>
          </a:p>
          <a:p>
            <a:pPr marL="457200" indent="-457200">
              <a:buFont typeface="Arial" panose="020B0604020202020204" pitchFamily="34" charset="0"/>
              <a:buChar char="•"/>
            </a:pPr>
            <a:r>
              <a:rPr lang="en-US" sz="2800" dirty="0"/>
              <a:t>Packages are open source and free </a:t>
            </a:r>
          </a:p>
          <a:p>
            <a:pPr marL="457200" indent="-457200">
              <a:buFont typeface="Arial" panose="020B0604020202020204" pitchFamily="34" charset="0"/>
              <a:buChar char="•"/>
            </a:pPr>
            <a:r>
              <a:rPr lang="en-US" sz="2800" dirty="0"/>
              <a:t>There are over 1.2million packages</a:t>
            </a:r>
          </a:p>
          <a:p>
            <a:pPr marL="457200" indent="-457200">
              <a:buFont typeface="Arial" panose="020B0604020202020204" pitchFamily="34" charset="0"/>
              <a:buChar char="•"/>
            </a:pPr>
            <a:r>
              <a:rPr lang="en-US" sz="2800" dirty="0"/>
              <a:t>Many are downloaded millions of times a week</a:t>
            </a:r>
          </a:p>
        </p:txBody>
      </p:sp>
    </p:spTree>
    <p:extLst>
      <p:ext uri="{BB962C8B-B14F-4D97-AF65-F5344CB8AC3E}">
        <p14:creationId xmlns:p14="http://schemas.microsoft.com/office/powerpoint/2010/main" val="181765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270000" y="340473"/>
            <a:ext cx="8339501" cy="907041"/>
          </a:xfrm>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Let’s Install Colors (</a:t>
            </a:r>
            <a:r>
              <a:rPr lang="en-US" sz="2800" b="1" dirty="0" err="1">
                <a:latin typeface="Calibri" panose="020F0502020204030204" pitchFamily="34" charset="0"/>
                <a:ea typeface="Tahoma" panose="020B0604030504040204" pitchFamily="34" charset="0"/>
                <a:cs typeface="Calibri" panose="020F0502020204030204" pitchFamily="34" charset="0"/>
              </a:rPr>
              <a:t>i</a:t>
            </a:r>
            <a:r>
              <a:rPr lang="en-US" sz="2800" b="1" dirty="0">
                <a:latin typeface="Calibri" panose="020F0502020204030204" pitchFamily="34" charset="0"/>
                <a:ea typeface="Tahoma" panose="020B0604030504040204" pitchFamily="34" charset="0"/>
                <a:cs typeface="Calibri" panose="020F0502020204030204" pitchFamily="34" charset="0"/>
              </a:rPr>
              <a:t>)</a:t>
            </a:r>
            <a:endParaRPr lang="en-US" sz="2400" b="1" dirty="0"/>
          </a:p>
        </p:txBody>
      </p:sp>
      <p:sp>
        <p:nvSpPr>
          <p:cNvPr id="4" name="TextBox 3">
            <a:extLst>
              <a:ext uri="{FF2B5EF4-FFF2-40B4-BE49-F238E27FC236}">
                <a16:creationId xmlns:a16="http://schemas.microsoft.com/office/drawing/2014/main" id="{503B3CB5-EDDC-B3B9-9779-C91BEB170FC2}"/>
              </a:ext>
            </a:extLst>
          </p:cNvPr>
          <p:cNvSpPr txBox="1"/>
          <p:nvPr/>
        </p:nvSpPr>
        <p:spPr>
          <a:xfrm>
            <a:off x="1733575" y="1008987"/>
            <a:ext cx="7412350" cy="477054"/>
          </a:xfrm>
          <a:prstGeom prst="rect">
            <a:avLst/>
          </a:prstGeom>
          <a:noFill/>
        </p:spPr>
        <p:txBody>
          <a:bodyPr wrap="none" rtlCol="0">
            <a:spAutoFit/>
          </a:bodyPr>
          <a:lstStyle/>
          <a:p>
            <a:r>
              <a:rPr lang="en-US" sz="2500" dirty="0"/>
              <a:t>This package lets us print different colors to the console</a:t>
            </a:r>
          </a:p>
        </p:txBody>
      </p:sp>
      <p:pic>
        <p:nvPicPr>
          <p:cNvPr id="11" name="Picture 10">
            <a:extLst>
              <a:ext uri="{FF2B5EF4-FFF2-40B4-BE49-F238E27FC236}">
                <a16:creationId xmlns:a16="http://schemas.microsoft.com/office/drawing/2014/main" id="{65E4EFFE-B563-97B7-169D-89E372DBF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0" y="1824355"/>
            <a:ext cx="7772400" cy="4178884"/>
          </a:xfrm>
          <a:prstGeom prst="rect">
            <a:avLst/>
          </a:prstGeom>
        </p:spPr>
      </p:pic>
      <p:sp>
        <p:nvSpPr>
          <p:cNvPr id="12" name="Left Arrow 11">
            <a:extLst>
              <a:ext uri="{FF2B5EF4-FFF2-40B4-BE49-F238E27FC236}">
                <a16:creationId xmlns:a16="http://schemas.microsoft.com/office/drawing/2014/main" id="{DCC65710-94C5-DC74-2E0F-2AEACB3EFDC4}"/>
              </a:ext>
            </a:extLst>
          </p:cNvPr>
          <p:cNvSpPr/>
          <p:nvPr/>
        </p:nvSpPr>
        <p:spPr>
          <a:xfrm>
            <a:off x="6629401" y="4279900"/>
            <a:ext cx="1689100" cy="4770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FC9CA94-FFD8-A177-18EA-2ABB9266F556}"/>
              </a:ext>
            </a:extLst>
          </p:cNvPr>
          <p:cNvSpPr txBox="1"/>
          <p:nvPr/>
        </p:nvSpPr>
        <p:spPr>
          <a:xfrm>
            <a:off x="8318501" y="4333761"/>
            <a:ext cx="1718227" cy="369332"/>
          </a:xfrm>
          <a:prstGeom prst="rect">
            <a:avLst/>
          </a:prstGeom>
          <a:noFill/>
        </p:spPr>
        <p:txBody>
          <a:bodyPr wrap="none" rtlCol="0">
            <a:spAutoFit/>
          </a:bodyPr>
          <a:lstStyle/>
          <a:p>
            <a:r>
              <a:rPr lang="en-US" dirty="0"/>
              <a:t>The source code</a:t>
            </a:r>
          </a:p>
        </p:txBody>
      </p:sp>
      <p:sp>
        <p:nvSpPr>
          <p:cNvPr id="14" name="Left Arrow 13">
            <a:extLst>
              <a:ext uri="{FF2B5EF4-FFF2-40B4-BE49-F238E27FC236}">
                <a16:creationId xmlns:a16="http://schemas.microsoft.com/office/drawing/2014/main" id="{29F7A5D0-F9AF-B7C5-A7F4-1F2A97683A7B}"/>
              </a:ext>
            </a:extLst>
          </p:cNvPr>
          <p:cNvSpPr/>
          <p:nvPr/>
        </p:nvSpPr>
        <p:spPr>
          <a:xfrm>
            <a:off x="7291876" y="5141569"/>
            <a:ext cx="1689100" cy="4770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2F74CEC-C31F-0CE9-C777-2F4F480D96CA}"/>
              </a:ext>
            </a:extLst>
          </p:cNvPr>
          <p:cNvSpPr txBox="1"/>
          <p:nvPr/>
        </p:nvSpPr>
        <p:spPr>
          <a:xfrm>
            <a:off x="8980976" y="5188076"/>
            <a:ext cx="1232132" cy="369332"/>
          </a:xfrm>
          <a:prstGeom prst="rect">
            <a:avLst/>
          </a:prstGeom>
          <a:noFill/>
        </p:spPr>
        <p:txBody>
          <a:bodyPr wrap="none" rtlCol="0">
            <a:spAutoFit/>
          </a:bodyPr>
          <a:lstStyle/>
          <a:p>
            <a:r>
              <a:rPr lang="en-US" dirty="0"/>
              <a:t>Downloads</a:t>
            </a:r>
          </a:p>
        </p:txBody>
      </p:sp>
      <p:sp>
        <p:nvSpPr>
          <p:cNvPr id="16" name="Left Arrow 15">
            <a:extLst>
              <a:ext uri="{FF2B5EF4-FFF2-40B4-BE49-F238E27FC236}">
                <a16:creationId xmlns:a16="http://schemas.microsoft.com/office/drawing/2014/main" id="{D0D3E1F4-CB9A-E1DB-B99E-E9CE0412A90C}"/>
              </a:ext>
            </a:extLst>
          </p:cNvPr>
          <p:cNvSpPr/>
          <p:nvPr/>
        </p:nvSpPr>
        <p:spPr>
          <a:xfrm>
            <a:off x="6629401" y="4711022"/>
            <a:ext cx="1689100" cy="4770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95646-B947-D4B6-8A18-6A4DB8B0F848}"/>
              </a:ext>
            </a:extLst>
          </p:cNvPr>
          <p:cNvSpPr txBox="1"/>
          <p:nvPr/>
        </p:nvSpPr>
        <p:spPr>
          <a:xfrm>
            <a:off x="8318501" y="4764883"/>
            <a:ext cx="1644361" cy="369332"/>
          </a:xfrm>
          <a:prstGeom prst="rect">
            <a:avLst/>
          </a:prstGeom>
          <a:noFill/>
        </p:spPr>
        <p:txBody>
          <a:bodyPr wrap="none" rtlCol="0">
            <a:spAutoFit/>
          </a:bodyPr>
          <a:lstStyle/>
          <a:p>
            <a:r>
              <a:rPr lang="en-US" dirty="0"/>
              <a:t>Documentation</a:t>
            </a:r>
          </a:p>
        </p:txBody>
      </p:sp>
      <p:sp>
        <p:nvSpPr>
          <p:cNvPr id="19" name="Left Arrow 18">
            <a:extLst>
              <a:ext uri="{FF2B5EF4-FFF2-40B4-BE49-F238E27FC236}">
                <a16:creationId xmlns:a16="http://schemas.microsoft.com/office/drawing/2014/main" id="{B22EFB9C-1BA5-EDD2-E76B-4B0B23779D80}"/>
              </a:ext>
            </a:extLst>
          </p:cNvPr>
          <p:cNvSpPr/>
          <p:nvPr/>
        </p:nvSpPr>
        <p:spPr>
          <a:xfrm>
            <a:off x="1733574" y="2648536"/>
            <a:ext cx="6851625" cy="4770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D4AE65-C67F-358F-DBF5-D58C78519734}"/>
              </a:ext>
            </a:extLst>
          </p:cNvPr>
          <p:cNvSpPr txBox="1"/>
          <p:nvPr/>
        </p:nvSpPr>
        <p:spPr>
          <a:xfrm>
            <a:off x="8585199" y="2686636"/>
            <a:ext cx="2172903" cy="369332"/>
          </a:xfrm>
          <a:prstGeom prst="rect">
            <a:avLst/>
          </a:prstGeom>
          <a:noFill/>
        </p:spPr>
        <p:txBody>
          <a:bodyPr wrap="none" rtlCol="0">
            <a:spAutoFit/>
          </a:bodyPr>
          <a:lstStyle/>
          <a:p>
            <a:r>
              <a:rPr lang="en-US" dirty="0"/>
              <a:t>Name of the package</a:t>
            </a:r>
          </a:p>
        </p:txBody>
      </p:sp>
    </p:spTree>
    <p:extLst>
      <p:ext uri="{BB962C8B-B14F-4D97-AF65-F5344CB8AC3E}">
        <p14:creationId xmlns:p14="http://schemas.microsoft.com/office/powerpoint/2010/main" val="326471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FC298FD-E5E9-F740-193A-AA6DDCD89391}"/>
              </a:ext>
            </a:extLst>
          </p:cNvPr>
          <p:cNvSpPr/>
          <p:nvPr/>
        </p:nvSpPr>
        <p:spPr>
          <a:xfrm>
            <a:off x="355600" y="2420245"/>
            <a:ext cx="5880100" cy="7844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&gt;  </a:t>
            </a:r>
            <a:r>
              <a:rPr lang="en-US" sz="2800" dirty="0" err="1"/>
              <a:t>npm</a:t>
            </a:r>
            <a:r>
              <a:rPr lang="en-US" sz="2800" dirty="0"/>
              <a:t> install colors</a:t>
            </a:r>
          </a:p>
        </p:txBody>
      </p:sp>
      <p:sp>
        <p:nvSpPr>
          <p:cNvPr id="9" name="Title 1">
            <a:extLst>
              <a:ext uri="{FF2B5EF4-FFF2-40B4-BE49-F238E27FC236}">
                <a16:creationId xmlns:a16="http://schemas.microsoft.com/office/drawing/2014/main" id="{3328B341-54E9-F28F-3CF7-60150C19A736}"/>
              </a:ext>
            </a:extLst>
          </p:cNvPr>
          <p:cNvSpPr>
            <a:spLocks noGrp="1"/>
          </p:cNvSpPr>
          <p:nvPr>
            <p:ph type="ctrTitle"/>
          </p:nvPr>
        </p:nvSpPr>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Let’s Install </a:t>
            </a:r>
            <a:r>
              <a:rPr lang="en-US" sz="2800" b="1" dirty="0" err="1">
                <a:latin typeface="Calibri" panose="020F0502020204030204" pitchFamily="34" charset="0"/>
                <a:ea typeface="Tahoma" panose="020B0604030504040204" pitchFamily="34" charset="0"/>
                <a:cs typeface="Calibri" panose="020F0502020204030204" pitchFamily="34" charset="0"/>
              </a:rPr>
              <a:t>Colors.js</a:t>
            </a:r>
            <a:r>
              <a:rPr lang="en-US" sz="2800" b="1" dirty="0">
                <a:latin typeface="Calibri" panose="020F0502020204030204" pitchFamily="34" charset="0"/>
                <a:ea typeface="Tahoma" panose="020B0604030504040204" pitchFamily="34" charset="0"/>
                <a:cs typeface="Calibri" panose="020F0502020204030204" pitchFamily="34" charset="0"/>
              </a:rPr>
              <a:t> (ii)</a:t>
            </a:r>
            <a:endParaRPr lang="en-US" sz="2400" b="1" dirty="0"/>
          </a:p>
        </p:txBody>
      </p:sp>
      <p:sp>
        <p:nvSpPr>
          <p:cNvPr id="10" name="TextBox 9">
            <a:extLst>
              <a:ext uri="{FF2B5EF4-FFF2-40B4-BE49-F238E27FC236}">
                <a16:creationId xmlns:a16="http://schemas.microsoft.com/office/drawing/2014/main" id="{DCC45F8D-CACC-1F2F-173C-73116EF1E88C}"/>
              </a:ext>
            </a:extLst>
          </p:cNvPr>
          <p:cNvSpPr txBox="1"/>
          <p:nvPr/>
        </p:nvSpPr>
        <p:spPr>
          <a:xfrm>
            <a:off x="355600" y="1257300"/>
            <a:ext cx="9889630"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a:t>Dependencies are installed from command line.</a:t>
            </a:r>
          </a:p>
          <a:p>
            <a:pPr marL="742950" lvl="1" indent="-285750">
              <a:buFont typeface="Arial" panose="020B0604020202020204" pitchFamily="34" charset="0"/>
              <a:buChar char="•"/>
            </a:pPr>
            <a:r>
              <a:rPr lang="en-US" sz="2500" dirty="0"/>
              <a:t> Ensure your terminal window is pointed to the root of your project.  </a:t>
            </a:r>
          </a:p>
        </p:txBody>
      </p:sp>
      <p:sp>
        <p:nvSpPr>
          <p:cNvPr id="11" name="TextBox 10">
            <a:extLst>
              <a:ext uri="{FF2B5EF4-FFF2-40B4-BE49-F238E27FC236}">
                <a16:creationId xmlns:a16="http://schemas.microsoft.com/office/drawing/2014/main" id="{D0D575C8-2B91-2D59-8548-EE9A354178B9}"/>
              </a:ext>
            </a:extLst>
          </p:cNvPr>
          <p:cNvSpPr txBox="1"/>
          <p:nvPr/>
        </p:nvSpPr>
        <p:spPr>
          <a:xfrm>
            <a:off x="355600" y="3505902"/>
            <a:ext cx="7162474" cy="2446824"/>
          </a:xfrm>
          <a:prstGeom prst="rect">
            <a:avLst/>
          </a:prstGeom>
          <a:noFill/>
        </p:spPr>
        <p:txBody>
          <a:bodyPr wrap="none" rtlCol="0">
            <a:spAutoFit/>
          </a:bodyPr>
          <a:lstStyle/>
          <a:p>
            <a:pPr marL="457200" indent="-457200">
              <a:buFont typeface="Arial" panose="020B0604020202020204" pitchFamily="34" charset="0"/>
              <a:buChar char="•"/>
            </a:pPr>
            <a:r>
              <a:rPr lang="en-GB" sz="2500" b="0" i="0" dirty="0">
                <a:solidFill>
                  <a:srgbClr val="0F0F0F"/>
                </a:solidFill>
                <a:effectLst/>
                <a:latin typeface="Söhne"/>
              </a:rPr>
              <a:t>Packages are stored in the "</a:t>
            </a:r>
            <a:r>
              <a:rPr lang="en-GB" sz="2500" b="0" i="0" dirty="0" err="1">
                <a:solidFill>
                  <a:srgbClr val="0F0F0F"/>
                </a:solidFill>
                <a:effectLst/>
                <a:latin typeface="Söhne"/>
              </a:rPr>
              <a:t>node_modules</a:t>
            </a:r>
            <a:r>
              <a:rPr lang="en-GB" sz="2500" b="0" i="0" dirty="0">
                <a:solidFill>
                  <a:srgbClr val="0F0F0F"/>
                </a:solidFill>
                <a:effectLst/>
                <a:latin typeface="Söhne"/>
              </a:rPr>
              <a:t>" folder</a:t>
            </a:r>
          </a:p>
          <a:p>
            <a:pPr marL="457200" indent="-457200" algn="l">
              <a:buFont typeface="Arial" panose="020B0604020202020204" pitchFamily="34" charset="0"/>
              <a:buChar char="•"/>
            </a:pPr>
            <a:r>
              <a:rPr lang="en-GB" sz="2500" b="0" i="0" dirty="0">
                <a:effectLst/>
                <a:latin typeface="Söhne"/>
              </a:rPr>
              <a:t>Dependencies listed in the ”</a:t>
            </a:r>
            <a:r>
              <a:rPr lang="en-GB" sz="2500" b="0" i="0" dirty="0" err="1">
                <a:effectLst/>
                <a:latin typeface="Söhne"/>
              </a:rPr>
              <a:t>package.json</a:t>
            </a:r>
            <a:r>
              <a:rPr lang="en-GB" sz="2500" b="0" i="0" dirty="0">
                <a:effectLst/>
                <a:latin typeface="Söhne"/>
              </a:rPr>
              <a:t>” file</a:t>
            </a:r>
          </a:p>
          <a:p>
            <a:pPr marL="457200" indent="-457200" algn="l">
              <a:buFont typeface="Arial" panose="020B0604020202020204" pitchFamily="34" charset="0"/>
              <a:buChar char="•"/>
            </a:pPr>
            <a:r>
              <a:rPr lang="en-GB" sz="2500" b="0" i="0" dirty="0">
                <a:solidFill>
                  <a:srgbClr val="0F0F0F"/>
                </a:solidFill>
                <a:effectLst/>
                <a:latin typeface="Söhne"/>
              </a:rPr>
              <a:t>Packages are stored in the "</a:t>
            </a:r>
            <a:r>
              <a:rPr lang="en-GB" sz="2500" b="0" i="0" dirty="0" err="1">
                <a:solidFill>
                  <a:srgbClr val="0F0F0F"/>
                </a:solidFill>
                <a:effectLst/>
                <a:latin typeface="Söhne"/>
              </a:rPr>
              <a:t>node_modules</a:t>
            </a:r>
            <a:r>
              <a:rPr lang="en-GB" sz="2500" b="0" i="0" dirty="0">
                <a:solidFill>
                  <a:srgbClr val="0F0F0F"/>
                </a:solidFill>
                <a:effectLst/>
                <a:latin typeface="Söhne"/>
              </a:rPr>
              <a:t>" folder</a:t>
            </a:r>
          </a:p>
          <a:p>
            <a:pPr algn="l"/>
            <a:endParaRPr lang="en-GB" sz="2500" b="0" i="0" dirty="0">
              <a:effectLst/>
              <a:latin typeface="Söhne"/>
            </a:endParaRPr>
          </a:p>
          <a:p>
            <a:br>
              <a:rPr lang="en-GB" sz="2800" dirty="0"/>
            </a:br>
            <a:endParaRPr lang="en-US" sz="2500" dirty="0"/>
          </a:p>
        </p:txBody>
      </p:sp>
      <p:pic>
        <p:nvPicPr>
          <p:cNvPr id="14" name="Picture 13">
            <a:extLst>
              <a:ext uri="{FF2B5EF4-FFF2-40B4-BE49-F238E27FC236}">
                <a16:creationId xmlns:a16="http://schemas.microsoft.com/office/drawing/2014/main" id="{BD7E30EE-12A7-42F5-4119-CF8C60EA9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366" y="3063680"/>
            <a:ext cx="2527300" cy="2504325"/>
          </a:xfrm>
          <a:prstGeom prst="rect">
            <a:avLst/>
          </a:prstGeom>
        </p:spPr>
      </p:pic>
      <p:cxnSp>
        <p:nvCxnSpPr>
          <p:cNvPr id="18" name="Elbow Connector 17">
            <a:extLst>
              <a:ext uri="{FF2B5EF4-FFF2-40B4-BE49-F238E27FC236}">
                <a16:creationId xmlns:a16="http://schemas.microsoft.com/office/drawing/2014/main" id="{1817652C-CEDF-D09B-4742-2D52EC6491C7}"/>
              </a:ext>
            </a:extLst>
          </p:cNvPr>
          <p:cNvCxnSpPr>
            <a:cxnSpLocks/>
          </p:cNvCxnSpPr>
          <p:nvPr/>
        </p:nvCxnSpPr>
        <p:spPr>
          <a:xfrm>
            <a:off x="7378700" y="4508500"/>
            <a:ext cx="629666" cy="23042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9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FC298FD-E5E9-F740-193A-AA6DDCD89391}"/>
              </a:ext>
            </a:extLst>
          </p:cNvPr>
          <p:cNvSpPr/>
          <p:nvPr/>
        </p:nvSpPr>
        <p:spPr>
          <a:xfrm>
            <a:off x="228600" y="1306137"/>
            <a:ext cx="10528300" cy="125689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800" dirty="0"/>
              <a:t>const colors = require('colors’); </a:t>
            </a:r>
          </a:p>
          <a:p>
            <a:r>
              <a:rPr lang="en-US" sz="2800" dirty="0" err="1"/>
              <a:t>console.log</a:t>
            </a:r>
            <a:r>
              <a:rPr lang="en-US" sz="2800" dirty="0"/>
              <a:t>('Hello </a:t>
            </a:r>
            <a:r>
              <a:rPr lang="en-US" sz="2800" dirty="0" err="1"/>
              <a:t>World!'.rainbow</a:t>
            </a:r>
            <a:r>
              <a:rPr lang="en-US" sz="2800" dirty="0"/>
              <a:t>);</a:t>
            </a:r>
          </a:p>
        </p:txBody>
      </p:sp>
      <p:sp>
        <p:nvSpPr>
          <p:cNvPr id="9" name="Title 1">
            <a:extLst>
              <a:ext uri="{FF2B5EF4-FFF2-40B4-BE49-F238E27FC236}">
                <a16:creationId xmlns:a16="http://schemas.microsoft.com/office/drawing/2014/main" id="{3328B341-54E9-F28F-3CF7-60150C19A736}"/>
              </a:ext>
            </a:extLst>
          </p:cNvPr>
          <p:cNvSpPr>
            <a:spLocks noGrp="1"/>
          </p:cNvSpPr>
          <p:nvPr>
            <p:ph type="ctrTitle"/>
          </p:nvPr>
        </p:nvSpPr>
        <p:spPr/>
        <p:txBody>
          <a:bodyPr/>
          <a:lstStyle/>
          <a:p>
            <a:pPr algn="ctr"/>
            <a:r>
              <a:rPr lang="en-US" sz="2400" b="1" dirty="0"/>
              <a:t>Using Packages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pic>
        <p:nvPicPr>
          <p:cNvPr id="8" name="Picture 7">
            <a:extLst>
              <a:ext uri="{FF2B5EF4-FFF2-40B4-BE49-F238E27FC236}">
                <a16:creationId xmlns:a16="http://schemas.microsoft.com/office/drawing/2014/main" id="{81CBB40E-AB12-461F-7A39-3114C5EFF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3059198"/>
            <a:ext cx="10528300" cy="1614401"/>
          </a:xfrm>
          <a:prstGeom prst="rect">
            <a:avLst/>
          </a:prstGeom>
        </p:spPr>
      </p:pic>
    </p:spTree>
    <p:extLst>
      <p:ext uri="{BB962C8B-B14F-4D97-AF65-F5344CB8AC3E}">
        <p14:creationId xmlns:p14="http://schemas.microsoft.com/office/powerpoint/2010/main" val="4003034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8B341-54E9-F28F-3CF7-60150C19A736}"/>
              </a:ext>
            </a:extLst>
          </p:cNvPr>
          <p:cNvSpPr>
            <a:spLocks noGrp="1"/>
          </p:cNvSpPr>
          <p:nvPr>
            <p:ph type="ctrTitle"/>
          </p:nvPr>
        </p:nvSpPr>
        <p:spPr/>
        <p:txBody>
          <a:bodyPr/>
          <a:lstStyle/>
          <a:p>
            <a:pPr algn="ctr"/>
            <a:r>
              <a:rPr lang="en-US" sz="2400" b="1" dirty="0"/>
              <a:t>Some TIPS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7" name="TextBox 6">
            <a:extLst>
              <a:ext uri="{FF2B5EF4-FFF2-40B4-BE49-F238E27FC236}">
                <a16:creationId xmlns:a16="http://schemas.microsoft.com/office/drawing/2014/main" id="{B8C2E374-2E84-7633-BE19-F0A4E10EBA37}"/>
              </a:ext>
            </a:extLst>
          </p:cNvPr>
          <p:cNvSpPr txBox="1"/>
          <p:nvPr/>
        </p:nvSpPr>
        <p:spPr>
          <a:xfrm>
            <a:off x="306915" y="1043093"/>
            <a:ext cx="10345011" cy="1846659"/>
          </a:xfrm>
          <a:prstGeom prst="rect">
            <a:avLst/>
          </a:prstGeom>
          <a:noFill/>
        </p:spPr>
        <p:txBody>
          <a:bodyPr wrap="none" rtlCol="0">
            <a:spAutoFit/>
          </a:bodyPr>
          <a:lstStyle/>
          <a:p>
            <a:pPr marL="285750" indent="-285750">
              <a:buFont typeface="Arial" panose="020B0604020202020204" pitchFamily="34" charset="0"/>
              <a:buChar char="•"/>
            </a:pPr>
            <a:r>
              <a:rPr lang="en-GB" sz="2400" dirty="0">
                <a:solidFill>
                  <a:srgbClr val="0F0F0F"/>
                </a:solidFill>
                <a:latin typeface="Söhne"/>
              </a:rPr>
              <a:t>Since packages have dependencies the ”</a:t>
            </a:r>
            <a:r>
              <a:rPr lang="en-GB" sz="2400" b="1" dirty="0" err="1">
                <a:solidFill>
                  <a:srgbClr val="0F0F0F"/>
                </a:solidFill>
                <a:latin typeface="Söhne"/>
              </a:rPr>
              <a:t>node_modules</a:t>
            </a:r>
            <a:r>
              <a:rPr lang="en-GB" sz="2400" dirty="0">
                <a:solidFill>
                  <a:srgbClr val="0F0F0F"/>
                </a:solidFill>
                <a:latin typeface="Söhne"/>
              </a:rPr>
              <a:t>” folder gets very heavy</a:t>
            </a:r>
            <a:endParaRPr lang="en-GB" sz="2400" b="0" i="0" dirty="0">
              <a:solidFill>
                <a:srgbClr val="0F0F0F"/>
              </a:solidFill>
              <a:effectLst/>
              <a:latin typeface="Söhne"/>
            </a:endParaRPr>
          </a:p>
          <a:p>
            <a:pPr marL="285750" indent="-285750">
              <a:buFont typeface="Arial" panose="020B0604020202020204" pitchFamily="34" charset="0"/>
              <a:buChar char="•"/>
            </a:pPr>
            <a:r>
              <a:rPr lang="en-GB" sz="2400" b="0" i="0" dirty="0">
                <a:solidFill>
                  <a:srgbClr val="0F0F0F"/>
                </a:solidFill>
                <a:effectLst/>
                <a:latin typeface="Söhne"/>
              </a:rPr>
              <a:t>Use </a:t>
            </a:r>
            <a:r>
              <a:rPr lang="en-GB" sz="2400" dirty="0"/>
              <a:t>.</a:t>
            </a:r>
            <a:r>
              <a:rPr lang="en-GB" sz="2400" dirty="0" err="1"/>
              <a:t>gitignore</a:t>
            </a:r>
            <a:r>
              <a:rPr lang="en-GB" sz="2400" b="0" i="0" dirty="0">
                <a:solidFill>
                  <a:srgbClr val="0F0F0F"/>
                </a:solidFill>
                <a:effectLst/>
                <a:latin typeface="Söhne"/>
              </a:rPr>
              <a:t> to exclude "</a:t>
            </a:r>
            <a:r>
              <a:rPr lang="en-GB" sz="2400" b="1" i="0" dirty="0" err="1">
                <a:solidFill>
                  <a:srgbClr val="0F0F0F"/>
                </a:solidFill>
                <a:effectLst/>
                <a:latin typeface="Söhne"/>
              </a:rPr>
              <a:t>node_modules</a:t>
            </a:r>
            <a:r>
              <a:rPr lang="en-GB" sz="2400" b="0" i="0" dirty="0">
                <a:solidFill>
                  <a:srgbClr val="0F0F0F"/>
                </a:solidFill>
                <a:effectLst/>
                <a:latin typeface="Söhne"/>
              </a:rPr>
              <a:t>" from version control</a:t>
            </a:r>
          </a:p>
          <a:p>
            <a:pPr marL="285750" indent="-285750">
              <a:buFont typeface="Arial" panose="020B0604020202020204" pitchFamily="34" charset="0"/>
              <a:buChar char="•"/>
            </a:pPr>
            <a:r>
              <a:rPr lang="en-GB" sz="2400" dirty="0">
                <a:solidFill>
                  <a:srgbClr val="0F0F0F"/>
                </a:solidFill>
                <a:latin typeface="Söhne"/>
              </a:rPr>
              <a:t>Delete the ”</a:t>
            </a:r>
            <a:r>
              <a:rPr lang="en-GB" sz="2400" b="1" dirty="0" err="1">
                <a:solidFill>
                  <a:srgbClr val="0F0F0F"/>
                </a:solidFill>
                <a:latin typeface="Söhne"/>
              </a:rPr>
              <a:t>node_modules</a:t>
            </a:r>
            <a:r>
              <a:rPr lang="en-GB" sz="2400" dirty="0">
                <a:solidFill>
                  <a:srgbClr val="0F0F0F"/>
                </a:solidFill>
                <a:latin typeface="Söhne"/>
              </a:rPr>
              <a:t>” folder before submitting your assessment </a:t>
            </a:r>
          </a:p>
          <a:p>
            <a:pPr marL="285750" indent="-285750">
              <a:buFont typeface="Arial" panose="020B0604020202020204" pitchFamily="34" charset="0"/>
              <a:buChar char="•"/>
            </a:pPr>
            <a:r>
              <a:rPr lang="en-GB" sz="2400" b="0" i="0" dirty="0">
                <a:solidFill>
                  <a:srgbClr val="0F0F0F"/>
                </a:solidFill>
                <a:effectLst/>
                <a:latin typeface="Söhne"/>
              </a:rPr>
              <a:t>We can reinstall the </a:t>
            </a:r>
            <a:r>
              <a:rPr lang="en-GB" sz="2400" b="0" i="0" dirty="0" err="1">
                <a:solidFill>
                  <a:srgbClr val="0F0F0F"/>
                </a:solidFill>
                <a:effectLst/>
                <a:latin typeface="Söhne"/>
              </a:rPr>
              <a:t>dependancies</a:t>
            </a:r>
            <a:r>
              <a:rPr lang="en-GB" sz="2400" b="0" i="0" dirty="0">
                <a:solidFill>
                  <a:srgbClr val="0F0F0F"/>
                </a:solidFill>
                <a:effectLst/>
                <a:latin typeface="Söhne"/>
              </a:rPr>
              <a:t> by running “</a:t>
            </a:r>
            <a:r>
              <a:rPr lang="en-GB" sz="2400" b="1" i="0" dirty="0" err="1">
                <a:solidFill>
                  <a:srgbClr val="0F0F0F"/>
                </a:solidFill>
                <a:effectLst/>
                <a:latin typeface="Söhne"/>
              </a:rPr>
              <a:t>npm</a:t>
            </a:r>
            <a:r>
              <a:rPr lang="en-GB" sz="2400" b="1" i="0" dirty="0">
                <a:solidFill>
                  <a:srgbClr val="0F0F0F"/>
                </a:solidFill>
                <a:effectLst/>
                <a:latin typeface="Söhne"/>
              </a:rPr>
              <a:t> install</a:t>
            </a:r>
            <a:r>
              <a:rPr lang="en-GB" sz="2400" b="0" i="0" dirty="0">
                <a:solidFill>
                  <a:srgbClr val="0F0F0F"/>
                </a:solidFill>
                <a:effectLst/>
                <a:latin typeface="Söhne"/>
              </a:rPr>
              <a:t>”</a:t>
            </a:r>
          </a:p>
          <a:p>
            <a:pPr marL="285750" indent="-285750">
              <a:buFont typeface="Arial" panose="020B0604020202020204" pitchFamily="34" charset="0"/>
              <a:buChar char="•"/>
            </a:pPr>
            <a:endParaRPr lang="en-US" dirty="0"/>
          </a:p>
        </p:txBody>
      </p:sp>
      <p:pic>
        <p:nvPicPr>
          <p:cNvPr id="1026" name="Picture 2" descr="The node_modules problem - DEV Community">
            <a:extLst>
              <a:ext uri="{FF2B5EF4-FFF2-40B4-BE49-F238E27FC236}">
                <a16:creationId xmlns:a16="http://schemas.microsoft.com/office/drawing/2014/main" id="{ED2EABAC-7DD4-60A0-EA41-A473922AB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655" y="2887816"/>
            <a:ext cx="8166439" cy="321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DEMO</a:t>
            </a:r>
          </a:p>
        </p:txBody>
      </p:sp>
    </p:spTree>
    <p:extLst>
      <p:ext uri="{BB962C8B-B14F-4D97-AF65-F5344CB8AC3E}">
        <p14:creationId xmlns:p14="http://schemas.microsoft.com/office/powerpoint/2010/main" val="552659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Web Development Frameworks</a:t>
            </a:r>
          </a:p>
        </p:txBody>
      </p:sp>
    </p:spTree>
    <p:extLst>
      <p:ext uri="{BB962C8B-B14F-4D97-AF65-F5344CB8AC3E}">
        <p14:creationId xmlns:p14="http://schemas.microsoft.com/office/powerpoint/2010/main" val="142153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Web Development Frameworks</a:t>
            </a:r>
          </a:p>
        </p:txBody>
      </p:sp>
    </p:spTree>
    <p:extLst>
      <p:ext uri="{BB962C8B-B14F-4D97-AF65-F5344CB8AC3E}">
        <p14:creationId xmlns:p14="http://schemas.microsoft.com/office/powerpoint/2010/main" val="2322132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Web Development Frameworks</a:t>
            </a:r>
          </a:p>
        </p:txBody>
      </p:sp>
    </p:spTree>
    <p:extLst>
      <p:ext uri="{BB962C8B-B14F-4D97-AF65-F5344CB8AC3E}">
        <p14:creationId xmlns:p14="http://schemas.microsoft.com/office/powerpoint/2010/main" val="289620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Last Week</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57434" y="2432504"/>
            <a:ext cx="10652443" cy="1034898"/>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3000" dirty="0">
                <a:solidFill>
                  <a:srgbClr val="404040"/>
                </a:solidFill>
                <a:cs typeface="Calibri"/>
              </a:rPr>
              <a:t>We created some simple JavaScript programs. We ran these programs in the Node.js environment. </a:t>
            </a:r>
          </a:p>
        </p:txBody>
      </p:sp>
      <p:sp>
        <p:nvSpPr>
          <p:cNvPr id="12" name="object 3">
            <a:extLst>
              <a:ext uri="{FF2B5EF4-FFF2-40B4-BE49-F238E27FC236}">
                <a16:creationId xmlns:a16="http://schemas.microsoft.com/office/drawing/2014/main" id="{276B48DA-A7DC-80B7-F32F-FDF2D52DC112}"/>
              </a:ext>
            </a:extLst>
          </p:cNvPr>
          <p:cNvSpPr txBox="1"/>
          <p:nvPr/>
        </p:nvSpPr>
        <p:spPr>
          <a:xfrm>
            <a:off x="957433" y="2975938"/>
            <a:ext cx="10652443" cy="1611979"/>
          </a:xfrm>
          <a:prstGeom prst="rect">
            <a:avLst/>
          </a:prstGeom>
        </p:spPr>
        <p:txBody>
          <a:bodyPr vert="horz" wrap="square" lIns="0" tIns="110489" rIns="0" bIns="0" rtlCol="0">
            <a:spAutoFit/>
          </a:bodyPr>
          <a:lstStyle/>
          <a:p>
            <a:pPr marL="12700">
              <a:spcBef>
                <a:spcPts val="869"/>
              </a:spcBef>
              <a:tabLst>
                <a:tab pos="354965" algn="l"/>
                <a:tab pos="355600" algn="l"/>
              </a:tabLst>
            </a:pPr>
            <a:endParaRPr lang="en-GB" sz="3000" dirty="0">
              <a:solidFill>
                <a:srgbClr val="404040"/>
              </a:solidFill>
              <a:cs typeface="Calibri"/>
            </a:endParaRPr>
          </a:p>
          <a:p>
            <a:pPr marL="927100" lvl="1" indent="-457200">
              <a:spcBef>
                <a:spcPts val="869"/>
              </a:spcBef>
              <a:buFont typeface="Wingdings" panose="05000000000000000000" pitchFamily="2" charset="2"/>
              <a:buChar char="§"/>
              <a:tabLst>
                <a:tab pos="354965" algn="l"/>
                <a:tab pos="355600" algn="l"/>
              </a:tabLst>
            </a:pPr>
            <a:r>
              <a:rPr lang="en-GB" sz="3000" dirty="0">
                <a:solidFill>
                  <a:srgbClr val="404040"/>
                </a:solidFill>
                <a:cs typeface="Calibri"/>
              </a:rPr>
              <a:t>However, we did not use any Node.js features. We just used JavaScript features. </a:t>
            </a:r>
          </a:p>
        </p:txBody>
      </p:sp>
      <p:sp>
        <p:nvSpPr>
          <p:cNvPr id="16" name="object 3">
            <a:extLst>
              <a:ext uri="{FF2B5EF4-FFF2-40B4-BE49-F238E27FC236}">
                <a16:creationId xmlns:a16="http://schemas.microsoft.com/office/drawing/2014/main" id="{1E713C91-37D1-8670-66EA-E3A84F7ECAED}"/>
              </a:ext>
            </a:extLst>
          </p:cNvPr>
          <p:cNvSpPr txBox="1"/>
          <p:nvPr/>
        </p:nvSpPr>
        <p:spPr>
          <a:xfrm>
            <a:off x="957435" y="1676086"/>
            <a:ext cx="10652443" cy="573233"/>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3000" dirty="0">
                <a:solidFill>
                  <a:srgbClr val="404040"/>
                </a:solidFill>
                <a:cs typeface="Calibri"/>
              </a:rPr>
              <a:t>We considered the foundations of how the internet works </a:t>
            </a:r>
          </a:p>
        </p:txBody>
      </p:sp>
    </p:spTree>
    <p:extLst>
      <p:ext uri="{BB962C8B-B14F-4D97-AF65-F5344CB8AC3E}">
        <p14:creationId xmlns:p14="http://schemas.microsoft.com/office/powerpoint/2010/main" val="795586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2395" y="387776"/>
            <a:ext cx="4816997" cy="505267"/>
          </a:xfrm>
          <a:prstGeom prst="rect">
            <a:avLst/>
          </a:prstGeom>
        </p:spPr>
        <p:txBody>
          <a:bodyPr vert="horz" wrap="square" lIns="0" tIns="12700" rIns="0" bIns="0" rtlCol="0">
            <a:spAutoFit/>
          </a:bodyPr>
          <a:lstStyle/>
          <a:p>
            <a:pPr marL="12700">
              <a:lnSpc>
                <a:spcPct val="100000"/>
              </a:lnSpc>
              <a:spcBef>
                <a:spcPts val="100"/>
              </a:spcBef>
            </a:pPr>
            <a:r>
              <a:rPr lang="en-GB" sz="3200" dirty="0"/>
              <a:t>Learning Objectives</a:t>
            </a:r>
            <a:endParaRPr sz="32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20</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1492395" y="1732262"/>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035534" y="2778492"/>
            <a:ext cx="4607168" cy="2927724"/>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Describe the characteristics of the relational model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Explain how</a:t>
            </a:r>
            <a:r>
              <a:rPr kumimoji="0" lang="en-GB" sz="2800" b="0" i="0" u="none" strike="noStrike" kern="1200" cap="none" spc="0" normalizeH="0" noProof="0" dirty="0">
                <a:ln>
                  <a:noFill/>
                </a:ln>
                <a:solidFill>
                  <a:srgbClr val="404040"/>
                </a:solidFill>
                <a:effectLst/>
                <a:uLnTx/>
                <a:uFillTx/>
                <a:latin typeface="Calibri"/>
                <a:ea typeface="+mn-ea"/>
                <a:cs typeface="Calibri"/>
              </a:rPr>
              <a:t> relations are linked together</a:t>
            </a:r>
            <a:endParaRPr kumimoji="0" lang="en-GB" sz="2800" b="0" i="0" u="none" strike="noStrike" kern="1200" cap="none" spc="0" normalizeH="0" baseline="0" noProof="0" dirty="0">
              <a:ln>
                <a:noFill/>
              </a:ln>
              <a:solidFill>
                <a:srgbClr val="404040"/>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Recall the different types of constraints and operations</a:t>
            </a:r>
            <a:endParaRPr kumimoji="0" lang="en-GB" sz="2800" b="0" i="0" u="none" strike="noStrike" kern="1200" cap="none" spc="0" normalizeH="0" baseline="0" noProof="0" dirty="0">
              <a:ln>
                <a:noFill/>
              </a:ln>
              <a:solidFill>
                <a:srgbClr val="404040"/>
              </a:solidFill>
              <a:effectLst/>
              <a:uLnTx/>
              <a:uFillTx/>
              <a:latin typeface="Calibri"/>
              <a:ea typeface="+mn-ea"/>
              <a:cs typeface="Calibri"/>
            </a:endParaRPr>
          </a:p>
        </p:txBody>
      </p:sp>
      <p:pic>
        <p:nvPicPr>
          <p:cNvPr id="6" name="Picture 5">
            <a:extLst>
              <a:ext uri="{FF2B5EF4-FFF2-40B4-BE49-F238E27FC236}">
                <a16:creationId xmlns:a16="http://schemas.microsoft.com/office/drawing/2014/main" id="{A9BD11E8-2EF3-401A-AD11-DCD70E46C5F0}"/>
              </a:ext>
            </a:extLst>
          </p:cNvPr>
          <p:cNvPicPr>
            <a:picLocks noChangeAspect="1"/>
          </p:cNvPicPr>
          <p:nvPr/>
        </p:nvPicPr>
        <p:blipFill>
          <a:blip r:embed="rId4"/>
          <a:stretch>
            <a:fillRect/>
          </a:stretch>
        </p:blipFill>
        <p:spPr>
          <a:xfrm>
            <a:off x="6853442" y="2705308"/>
            <a:ext cx="3206774" cy="2786113"/>
          </a:xfrm>
          <a:prstGeom prst="rect">
            <a:avLst/>
          </a:prstGeom>
        </p:spPr>
      </p:pic>
    </p:spTree>
    <p:custDataLst>
      <p:tags r:id="rId1"/>
    </p:custDataLst>
    <p:extLst>
      <p:ext uri="{BB962C8B-B14F-4D97-AF65-F5344CB8AC3E}">
        <p14:creationId xmlns:p14="http://schemas.microsoft.com/office/powerpoint/2010/main" val="44291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Model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797817" y="1262916"/>
            <a:ext cx="5728203"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dirty="0">
                <a:solidFill>
                  <a:srgbClr val="404040"/>
                </a:solidFill>
                <a:cs typeface="Calibri"/>
              </a:rPr>
              <a:t>Conceived by Edgar F. Codd in 1970</a:t>
            </a:r>
          </a:p>
        </p:txBody>
      </p:sp>
      <p:pic>
        <p:nvPicPr>
          <p:cNvPr id="12" name="Picture 11">
            <a:extLst>
              <a:ext uri="{FF2B5EF4-FFF2-40B4-BE49-F238E27FC236}">
                <a16:creationId xmlns:a16="http://schemas.microsoft.com/office/drawing/2014/main" id="{D3B42A79-CB78-4CDD-A73B-B29369E1665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00161" y="2063187"/>
            <a:ext cx="1412659" cy="2008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object 3">
            <a:extLst>
              <a:ext uri="{FF2B5EF4-FFF2-40B4-BE49-F238E27FC236}">
                <a16:creationId xmlns:a16="http://schemas.microsoft.com/office/drawing/2014/main" id="{B18B59FC-EF5B-4A1B-9F6E-38AC311EB53D}"/>
              </a:ext>
            </a:extLst>
          </p:cNvPr>
          <p:cNvSpPr txBox="1"/>
          <p:nvPr/>
        </p:nvSpPr>
        <p:spPr>
          <a:xfrm>
            <a:off x="1785215" y="4241685"/>
            <a:ext cx="9595812" cy="1996699"/>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dirty="0">
                <a:solidFill>
                  <a:srgbClr val="404040"/>
                </a:solidFill>
                <a:cs typeface="Calibri"/>
              </a:rPr>
              <a:t>Logical model </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Collection of relations (tables), logical data structures to store data</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Integrity rules to enforce data integrity (accurate &amp; consistent data)</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Operations to manipulate the data</a:t>
            </a:r>
          </a:p>
        </p:txBody>
      </p:sp>
      <p:grpSp>
        <p:nvGrpSpPr>
          <p:cNvPr id="17" name="Group 16">
            <a:extLst>
              <a:ext uri="{FF2B5EF4-FFF2-40B4-BE49-F238E27FC236}">
                <a16:creationId xmlns:a16="http://schemas.microsoft.com/office/drawing/2014/main" id="{C4BEB08A-3228-4D3B-8871-21917E53FCCA}"/>
              </a:ext>
            </a:extLst>
          </p:cNvPr>
          <p:cNvGrpSpPr/>
          <p:nvPr/>
        </p:nvGrpSpPr>
        <p:grpSpPr>
          <a:xfrm>
            <a:off x="5657670" y="1941776"/>
            <a:ext cx="3164620" cy="2783535"/>
            <a:chOff x="4551104" y="1946727"/>
            <a:chExt cx="3164620" cy="2783535"/>
          </a:xfrm>
        </p:grpSpPr>
        <p:pic>
          <p:nvPicPr>
            <p:cNvPr id="26" name="Picture 25">
              <a:extLst>
                <a:ext uri="{FF2B5EF4-FFF2-40B4-BE49-F238E27FC236}">
                  <a16:creationId xmlns:a16="http://schemas.microsoft.com/office/drawing/2014/main" id="{AD78F2E6-9DB5-4D61-9B3C-0DC28F394D34}"/>
                </a:ext>
              </a:extLst>
            </p:cNvPr>
            <p:cNvPicPr>
              <a:picLocks noChangeAspect="1"/>
            </p:cNvPicPr>
            <p:nvPr/>
          </p:nvPicPr>
          <p:blipFill rotWithShape="1">
            <a:blip r:embed="rId6"/>
            <a:srcRect l="28333" t="57596" r="46693" b="16125"/>
            <a:stretch/>
          </p:blipFill>
          <p:spPr>
            <a:xfrm>
              <a:off x="4702863" y="1946727"/>
              <a:ext cx="1572595" cy="930851"/>
            </a:xfrm>
            <a:prstGeom prst="rect">
              <a:avLst/>
            </a:prstGeom>
          </p:spPr>
        </p:pic>
        <p:pic>
          <p:nvPicPr>
            <p:cNvPr id="27" name="Picture 26">
              <a:extLst>
                <a:ext uri="{FF2B5EF4-FFF2-40B4-BE49-F238E27FC236}">
                  <a16:creationId xmlns:a16="http://schemas.microsoft.com/office/drawing/2014/main" id="{9BFBE7F8-50C4-43BF-AF29-04951B5ED053}"/>
                </a:ext>
              </a:extLst>
            </p:cNvPr>
            <p:cNvPicPr>
              <a:picLocks noChangeAspect="1"/>
            </p:cNvPicPr>
            <p:nvPr/>
          </p:nvPicPr>
          <p:blipFill rotWithShape="1">
            <a:blip r:embed="rId6"/>
            <a:srcRect l="54167" t="56777" r="19167" b="16126"/>
            <a:stretch/>
          </p:blipFill>
          <p:spPr>
            <a:xfrm>
              <a:off x="4644061" y="3810359"/>
              <a:ext cx="1609362" cy="919903"/>
            </a:xfrm>
            <a:prstGeom prst="rect">
              <a:avLst/>
            </a:prstGeom>
          </p:spPr>
        </p:pic>
        <p:pic>
          <p:nvPicPr>
            <p:cNvPr id="28" name="Picture 27">
              <a:extLst>
                <a:ext uri="{FF2B5EF4-FFF2-40B4-BE49-F238E27FC236}">
                  <a16:creationId xmlns:a16="http://schemas.microsoft.com/office/drawing/2014/main" id="{36042409-468D-495B-BF04-1265349339A1}"/>
                </a:ext>
              </a:extLst>
            </p:cNvPr>
            <p:cNvPicPr>
              <a:picLocks noChangeAspect="1"/>
            </p:cNvPicPr>
            <p:nvPr/>
          </p:nvPicPr>
          <p:blipFill rotWithShape="1">
            <a:blip r:embed="rId6"/>
            <a:srcRect l="58980" t="25666" r="19353" b="47236"/>
            <a:stretch/>
          </p:blipFill>
          <p:spPr>
            <a:xfrm>
              <a:off x="5081004" y="2950817"/>
              <a:ext cx="1172419" cy="824798"/>
            </a:xfrm>
            <a:prstGeom prst="rect">
              <a:avLst/>
            </a:prstGeom>
          </p:spPr>
        </p:pic>
        <p:pic>
          <p:nvPicPr>
            <p:cNvPr id="29" name="Picture 28">
              <a:extLst>
                <a:ext uri="{FF2B5EF4-FFF2-40B4-BE49-F238E27FC236}">
                  <a16:creationId xmlns:a16="http://schemas.microsoft.com/office/drawing/2014/main" id="{523E8486-4BC0-45B9-B4CB-1C39B17A5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4060" y="4039755"/>
              <a:ext cx="1221664" cy="610832"/>
            </a:xfrm>
            <a:prstGeom prst="rect">
              <a:avLst/>
            </a:prstGeom>
          </p:spPr>
        </p:pic>
        <p:pic>
          <p:nvPicPr>
            <p:cNvPr id="32" name="Picture 31">
              <a:extLst>
                <a:ext uri="{FF2B5EF4-FFF2-40B4-BE49-F238E27FC236}">
                  <a16:creationId xmlns:a16="http://schemas.microsoft.com/office/drawing/2014/main" id="{66AAAF46-3BD2-49D5-86FF-B10FD5D69A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589" y="3225449"/>
              <a:ext cx="1221662" cy="610832"/>
            </a:xfrm>
            <a:prstGeom prst="rect">
              <a:avLst/>
            </a:prstGeom>
          </p:spPr>
        </p:pic>
        <p:pic>
          <p:nvPicPr>
            <p:cNvPr id="33" name="Picture 32">
              <a:extLst>
                <a:ext uri="{FF2B5EF4-FFF2-40B4-BE49-F238E27FC236}">
                  <a16:creationId xmlns:a16="http://schemas.microsoft.com/office/drawing/2014/main" id="{A544B2AF-AA2C-4BE2-A98B-6556329725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1947" y="2434320"/>
              <a:ext cx="1209465" cy="566822"/>
            </a:xfrm>
            <a:prstGeom prst="rect">
              <a:avLst/>
            </a:prstGeom>
          </p:spPr>
        </p:pic>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240F5E73-6224-4291-B9D1-085055CD81EA}"/>
                    </a:ext>
                  </a:extLst>
                </p14:cNvPr>
                <p14:cNvContentPartPr/>
                <p14:nvPr/>
              </p14:nvContentPartPr>
              <p14:xfrm>
                <a:off x="4551104" y="2294237"/>
                <a:ext cx="1137960" cy="1871280"/>
              </p14:xfrm>
            </p:contentPart>
          </mc:Choice>
          <mc:Fallback xmlns="">
            <p:pic>
              <p:nvPicPr>
                <p:cNvPr id="34" name="Ink 33">
                  <a:extLst>
                    <a:ext uri="{FF2B5EF4-FFF2-40B4-BE49-F238E27FC236}">
                      <a16:creationId xmlns:a16="http://schemas.microsoft.com/office/drawing/2014/main" id="{240F5E73-6224-4291-B9D1-085055CD81EA}"/>
                    </a:ext>
                  </a:extLst>
                </p:cNvPr>
                <p:cNvPicPr/>
                <p:nvPr/>
              </p:nvPicPr>
              <p:blipFill>
                <a:blip r:embed="rId11"/>
                <a:stretch>
                  <a:fillRect/>
                </a:stretch>
              </p:blipFill>
              <p:spPr>
                <a:xfrm>
                  <a:off x="4542104" y="2285237"/>
                  <a:ext cx="1155600" cy="1888920"/>
                </a:xfrm>
                <a:prstGeom prst="rect">
                  <a:avLst/>
                </a:prstGeom>
              </p:spPr>
            </p:pic>
          </mc:Fallback>
        </mc:AlternateContent>
      </p:grpSp>
    </p:spTree>
    <p:custDataLst>
      <p:tags r:id="rId1"/>
    </p:custDataLst>
    <p:extLst>
      <p:ext uri="{BB962C8B-B14F-4D97-AF65-F5344CB8AC3E}">
        <p14:creationId xmlns:p14="http://schemas.microsoft.com/office/powerpoint/2010/main" val="247697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Model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017399" y="1219200"/>
            <a:ext cx="9548068" cy="965648"/>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Database = set of named relations</a:t>
            </a: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A relation is a 2-dimensional data structure with attributes and tuples</a:t>
            </a:r>
          </a:p>
        </p:txBody>
      </p:sp>
      <p:graphicFrame>
        <p:nvGraphicFramePr>
          <p:cNvPr id="6" name="Table 5">
            <a:extLst>
              <a:ext uri="{FF2B5EF4-FFF2-40B4-BE49-F238E27FC236}">
                <a16:creationId xmlns:a16="http://schemas.microsoft.com/office/drawing/2014/main" id="{B4FFA8A6-1B37-4420-8518-1E027D78D2C4}"/>
              </a:ext>
            </a:extLst>
          </p:cNvPr>
          <p:cNvGraphicFramePr>
            <a:graphicFrameLocks noGrp="1"/>
          </p:cNvGraphicFramePr>
          <p:nvPr/>
        </p:nvGraphicFramePr>
        <p:xfrm>
          <a:off x="4204276" y="3537259"/>
          <a:ext cx="4191000" cy="1512000"/>
        </p:xfrm>
        <a:graphic>
          <a:graphicData uri="http://schemas.openxmlformats.org/drawingml/2006/table">
            <a:tbl>
              <a:tblPr firstRow="1" bandRow="1">
                <a:tableStyleId>{5940675A-B579-460E-94D1-54222C63F5DA}</a:tableStyleId>
              </a:tblPr>
              <a:tblGrid>
                <a:gridCol w="1198880">
                  <a:extLst>
                    <a:ext uri="{9D8B030D-6E8A-4147-A177-3AD203B41FA5}">
                      <a16:colId xmlns:a16="http://schemas.microsoft.com/office/drawing/2014/main" val="1432757582"/>
                    </a:ext>
                  </a:extLst>
                </a:gridCol>
                <a:gridCol w="1737360">
                  <a:extLst>
                    <a:ext uri="{9D8B030D-6E8A-4147-A177-3AD203B41FA5}">
                      <a16:colId xmlns:a16="http://schemas.microsoft.com/office/drawing/2014/main" val="3584667629"/>
                    </a:ext>
                  </a:extLst>
                </a:gridCol>
                <a:gridCol w="1254760">
                  <a:extLst>
                    <a:ext uri="{9D8B030D-6E8A-4147-A177-3AD203B41FA5}">
                      <a16:colId xmlns:a16="http://schemas.microsoft.com/office/drawing/2014/main" val="1874183446"/>
                    </a:ext>
                  </a:extLst>
                </a:gridCol>
              </a:tblGrid>
              <a:tr h="504000">
                <a:tc>
                  <a:txBody>
                    <a:bodyPr/>
                    <a:lstStyle/>
                    <a:p>
                      <a:pPr algn="ctr"/>
                      <a:r>
                        <a:rPr lang="en-GB" dirty="0" err="1">
                          <a:solidFill>
                            <a:srgbClr val="C00000"/>
                          </a:solidFill>
                        </a:rPr>
                        <a:t>Emp_ID</a:t>
                      </a:r>
                      <a:endParaRPr lang="en-GB" dirty="0">
                        <a:solidFill>
                          <a:srgbClr val="C00000"/>
                        </a:solidFill>
                      </a:endParaRP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err="1">
                          <a:solidFill>
                            <a:srgbClr val="C00000"/>
                          </a:solidFill>
                        </a:rPr>
                        <a:t>Emp_Name</a:t>
                      </a:r>
                      <a:endParaRPr lang="en-GB" dirty="0">
                        <a:solidFill>
                          <a:srgbClr val="C00000"/>
                        </a:solidFill>
                      </a:endParaRPr>
                    </a:p>
                  </a:txBody>
                  <a:tcPr anchor="ctr">
                    <a:solidFill>
                      <a:schemeClr val="bg1">
                        <a:lumMod val="85000"/>
                      </a:schemeClr>
                    </a:solidFill>
                  </a:tcPr>
                </a:tc>
                <a:tc>
                  <a:txBody>
                    <a:bodyPr/>
                    <a:lstStyle/>
                    <a:p>
                      <a:pPr algn="ctr"/>
                      <a:r>
                        <a:rPr lang="en-GB" dirty="0" err="1">
                          <a:solidFill>
                            <a:srgbClr val="C00000"/>
                          </a:solidFill>
                        </a:rPr>
                        <a:t>Emp_Age</a:t>
                      </a:r>
                      <a:endParaRPr lang="en-GB" dirty="0">
                        <a:solidFill>
                          <a:srgbClr val="C00000"/>
                        </a:solidFill>
                      </a:endParaRP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algn="ctr"/>
                      <a:r>
                        <a:rPr lang="en-GB" dirty="0"/>
                        <a:t>1234</a:t>
                      </a:r>
                    </a:p>
                  </a:txBody>
                  <a:tcPr anchor="ctr"/>
                </a:tc>
                <a:tc>
                  <a:txBody>
                    <a:bodyPr/>
                    <a:lstStyle/>
                    <a:p>
                      <a:pPr algn="ctr"/>
                      <a:r>
                        <a:rPr lang="en-GB" dirty="0"/>
                        <a:t>Sam Smith</a:t>
                      </a:r>
                    </a:p>
                  </a:txBody>
                  <a:tcPr anchor="ctr"/>
                </a:tc>
                <a:tc>
                  <a:txBody>
                    <a:bodyPr/>
                    <a:lstStyle/>
                    <a:p>
                      <a:pPr algn="ctr"/>
                      <a:r>
                        <a:rPr lang="en-GB" dirty="0"/>
                        <a:t>25</a:t>
                      </a:r>
                    </a:p>
                  </a:txBody>
                  <a:tcPr anchor="ctr"/>
                </a:tc>
                <a:extLst>
                  <a:ext uri="{0D108BD9-81ED-4DB2-BD59-A6C34878D82A}">
                    <a16:rowId xmlns:a16="http://schemas.microsoft.com/office/drawing/2014/main" val="1780273517"/>
                  </a:ext>
                </a:extLst>
              </a:tr>
              <a:tr h="504000">
                <a:tc>
                  <a:txBody>
                    <a:bodyPr/>
                    <a:lstStyle/>
                    <a:p>
                      <a:pPr algn="ctr"/>
                      <a:r>
                        <a:rPr lang="en-GB" dirty="0"/>
                        <a:t>1235</a:t>
                      </a:r>
                    </a:p>
                  </a:txBody>
                  <a:tcPr anchor="ctr"/>
                </a:tc>
                <a:tc>
                  <a:txBody>
                    <a:bodyPr/>
                    <a:lstStyle/>
                    <a:p>
                      <a:pPr algn="ctr"/>
                      <a:r>
                        <a:rPr lang="en-GB" dirty="0"/>
                        <a:t>Joe Ball</a:t>
                      </a:r>
                    </a:p>
                  </a:txBody>
                  <a:tcPr anchor="ctr"/>
                </a:tc>
                <a:tc>
                  <a:txBody>
                    <a:bodyPr/>
                    <a:lstStyle/>
                    <a:p>
                      <a:pPr algn="ctr"/>
                      <a:r>
                        <a:rPr lang="en-GB" dirty="0"/>
                        <a:t>40</a:t>
                      </a:r>
                    </a:p>
                  </a:txBody>
                  <a:tcPr anchor="ctr"/>
                </a:tc>
                <a:extLst>
                  <a:ext uri="{0D108BD9-81ED-4DB2-BD59-A6C34878D82A}">
                    <a16:rowId xmlns:a16="http://schemas.microsoft.com/office/drawing/2014/main" val="2272025453"/>
                  </a:ext>
                </a:extLst>
              </a:tr>
            </a:tbl>
          </a:graphicData>
        </a:graphic>
      </p:graphicFrame>
      <p:sp>
        <p:nvSpPr>
          <p:cNvPr id="7" name="TextBox 6">
            <a:extLst>
              <a:ext uri="{FF2B5EF4-FFF2-40B4-BE49-F238E27FC236}">
                <a16:creationId xmlns:a16="http://schemas.microsoft.com/office/drawing/2014/main" id="{0664C28E-CF93-4DC3-9BF7-46E580D3B33C}"/>
              </a:ext>
            </a:extLst>
          </p:cNvPr>
          <p:cNvSpPr txBox="1"/>
          <p:nvPr/>
        </p:nvSpPr>
        <p:spPr>
          <a:xfrm>
            <a:off x="4128076" y="3021138"/>
            <a:ext cx="1524000" cy="400110"/>
          </a:xfrm>
          <a:prstGeom prst="rect">
            <a:avLst/>
          </a:prstGeom>
          <a:noFill/>
        </p:spPr>
        <p:txBody>
          <a:bodyPr wrap="square" rtlCol="0">
            <a:spAutoFit/>
          </a:bodyPr>
          <a:lstStyle/>
          <a:p>
            <a:r>
              <a:rPr lang="en-GB" sz="2000" b="1" dirty="0">
                <a:solidFill>
                  <a:schemeClr val="tx2"/>
                </a:solidFill>
              </a:rPr>
              <a:t>EMPLOYEE</a:t>
            </a:r>
          </a:p>
        </p:txBody>
      </p:sp>
      <p:sp>
        <p:nvSpPr>
          <p:cNvPr id="9" name="TextBox 8">
            <a:extLst>
              <a:ext uri="{FF2B5EF4-FFF2-40B4-BE49-F238E27FC236}">
                <a16:creationId xmlns:a16="http://schemas.microsoft.com/office/drawing/2014/main" id="{BD760AEF-B321-47C4-8AEE-96DC54DFFF37}"/>
              </a:ext>
            </a:extLst>
          </p:cNvPr>
          <p:cNvSpPr txBox="1"/>
          <p:nvPr/>
        </p:nvSpPr>
        <p:spPr>
          <a:xfrm>
            <a:off x="6640312" y="2579739"/>
            <a:ext cx="2025956" cy="369332"/>
          </a:xfrm>
          <a:prstGeom prst="rect">
            <a:avLst/>
          </a:prstGeom>
          <a:noFill/>
        </p:spPr>
        <p:txBody>
          <a:bodyPr wrap="square" rtlCol="0">
            <a:spAutoFit/>
          </a:bodyPr>
          <a:lstStyle/>
          <a:p>
            <a:r>
              <a:rPr lang="en-GB" sz="1800" dirty="0"/>
              <a:t>ATTRIBUTE NAMES</a:t>
            </a:r>
          </a:p>
        </p:txBody>
      </p:sp>
      <p:sp>
        <p:nvSpPr>
          <p:cNvPr id="10" name="TextBox 9">
            <a:extLst>
              <a:ext uri="{FF2B5EF4-FFF2-40B4-BE49-F238E27FC236}">
                <a16:creationId xmlns:a16="http://schemas.microsoft.com/office/drawing/2014/main" id="{1C24C9E7-C7FD-4F1E-AD5C-023152EBFB3D}"/>
              </a:ext>
            </a:extLst>
          </p:cNvPr>
          <p:cNvSpPr txBox="1"/>
          <p:nvPr/>
        </p:nvSpPr>
        <p:spPr>
          <a:xfrm>
            <a:off x="8750748" y="4376031"/>
            <a:ext cx="2146637" cy="369332"/>
          </a:xfrm>
          <a:prstGeom prst="rect">
            <a:avLst/>
          </a:prstGeom>
          <a:noFill/>
        </p:spPr>
        <p:txBody>
          <a:bodyPr wrap="square" rtlCol="0">
            <a:spAutoFit/>
          </a:bodyPr>
          <a:lstStyle/>
          <a:p>
            <a:r>
              <a:rPr lang="en-GB" sz="1800" dirty="0"/>
              <a:t>TUPLES (RECORDS)</a:t>
            </a:r>
          </a:p>
        </p:txBody>
      </p:sp>
      <p:sp>
        <p:nvSpPr>
          <p:cNvPr id="11" name="TextBox 10">
            <a:extLst>
              <a:ext uri="{FF2B5EF4-FFF2-40B4-BE49-F238E27FC236}">
                <a16:creationId xmlns:a16="http://schemas.microsoft.com/office/drawing/2014/main" id="{DE6F9124-3584-4DA8-92DE-3FC1297AE488}"/>
              </a:ext>
            </a:extLst>
          </p:cNvPr>
          <p:cNvSpPr txBox="1"/>
          <p:nvPr/>
        </p:nvSpPr>
        <p:spPr>
          <a:xfrm>
            <a:off x="2623756" y="2553046"/>
            <a:ext cx="2057400" cy="369332"/>
          </a:xfrm>
          <a:prstGeom prst="rect">
            <a:avLst/>
          </a:prstGeom>
          <a:noFill/>
        </p:spPr>
        <p:txBody>
          <a:bodyPr wrap="square" rtlCol="0">
            <a:spAutoFit/>
          </a:bodyPr>
          <a:lstStyle/>
          <a:p>
            <a:r>
              <a:rPr lang="en-GB" sz="1800" dirty="0"/>
              <a:t>NAME OF RELATION</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504C9FB9-192B-46A7-B954-5707C7497E63}"/>
                  </a:ext>
                </a:extLst>
              </p14:cNvPr>
              <p14:cNvContentPartPr/>
              <p14:nvPr/>
            </p14:nvContentPartPr>
            <p14:xfrm>
              <a:off x="8470232" y="4041037"/>
              <a:ext cx="245880" cy="1039320"/>
            </p14:xfrm>
          </p:contentPart>
        </mc:Choice>
        <mc:Fallback xmlns="">
          <p:pic>
            <p:nvPicPr>
              <p:cNvPr id="20" name="Ink 19">
                <a:extLst>
                  <a:ext uri="{FF2B5EF4-FFF2-40B4-BE49-F238E27FC236}">
                    <a16:creationId xmlns:a16="http://schemas.microsoft.com/office/drawing/2014/main" id="{504C9FB9-192B-46A7-B954-5707C7497E63}"/>
                  </a:ext>
                </a:extLst>
              </p:cNvPr>
              <p:cNvPicPr/>
              <p:nvPr/>
            </p:nvPicPr>
            <p:blipFill>
              <a:blip r:embed="rId5"/>
              <a:stretch>
                <a:fillRect/>
              </a:stretch>
            </p:blipFill>
            <p:spPr>
              <a:xfrm>
                <a:off x="8461232" y="4032037"/>
                <a:ext cx="2635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CC8D2FBA-1EDC-4ADD-96D5-FF3206E19B65}"/>
                  </a:ext>
                </a:extLst>
              </p14:cNvPr>
              <p14:cNvContentPartPr/>
              <p14:nvPr/>
            </p14:nvContentPartPr>
            <p14:xfrm>
              <a:off x="5098472" y="2877877"/>
              <a:ext cx="2597400" cy="649800"/>
            </p14:xfrm>
          </p:contentPart>
        </mc:Choice>
        <mc:Fallback xmlns="">
          <p:pic>
            <p:nvPicPr>
              <p:cNvPr id="30" name="Ink 29">
                <a:extLst>
                  <a:ext uri="{FF2B5EF4-FFF2-40B4-BE49-F238E27FC236}">
                    <a16:creationId xmlns:a16="http://schemas.microsoft.com/office/drawing/2014/main" id="{CC8D2FBA-1EDC-4ADD-96D5-FF3206E19B65}"/>
                  </a:ext>
                </a:extLst>
              </p:cNvPr>
              <p:cNvPicPr/>
              <p:nvPr/>
            </p:nvPicPr>
            <p:blipFill>
              <a:blip r:embed="rId7"/>
              <a:stretch>
                <a:fillRect/>
              </a:stretch>
            </p:blipFill>
            <p:spPr>
              <a:xfrm>
                <a:off x="5089473" y="2868882"/>
                <a:ext cx="2615038" cy="667430"/>
              </a:xfrm>
              <a:prstGeom prst="rect">
                <a:avLst/>
              </a:prstGeom>
            </p:spPr>
          </p:pic>
        </mc:Fallback>
      </mc:AlternateContent>
      <p:sp>
        <p:nvSpPr>
          <p:cNvPr id="31" name="object 3">
            <a:extLst>
              <a:ext uri="{FF2B5EF4-FFF2-40B4-BE49-F238E27FC236}">
                <a16:creationId xmlns:a16="http://schemas.microsoft.com/office/drawing/2014/main" id="{6B7D48AA-076F-484C-BB9D-36D37E59D7FE}"/>
              </a:ext>
            </a:extLst>
          </p:cNvPr>
          <p:cNvSpPr txBox="1"/>
          <p:nvPr/>
        </p:nvSpPr>
        <p:spPr>
          <a:xfrm>
            <a:off x="2286001" y="5297854"/>
            <a:ext cx="6997903" cy="965648"/>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Degree: number of attributes (columns)</a:t>
            </a: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Cardinality: number of tuples (rows) </a:t>
            </a:r>
            <a:r>
              <a:rPr lang="en-GB" sz="2400" i="1" u="sng" dirty="0">
                <a:solidFill>
                  <a:srgbClr val="404040"/>
                </a:solidFill>
                <a:latin typeface="Calibri"/>
                <a:cs typeface="Calibri"/>
              </a:rPr>
              <a:t>at a given time</a:t>
            </a:r>
          </a:p>
        </p:txBody>
      </p:sp>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E85ED676-956F-4F56-88D4-D8C2B8E3C9DC}"/>
                  </a:ext>
                </a:extLst>
              </p14:cNvPr>
              <p14:cNvContentPartPr/>
              <p14:nvPr/>
            </p14:nvContentPartPr>
            <p14:xfrm>
              <a:off x="7930649" y="5410200"/>
              <a:ext cx="666000" cy="325800"/>
            </p14:xfrm>
          </p:contentPart>
        </mc:Choice>
        <mc:Fallback xmlns="">
          <p:pic>
            <p:nvPicPr>
              <p:cNvPr id="36" name="Ink 35">
                <a:extLst>
                  <a:ext uri="{FF2B5EF4-FFF2-40B4-BE49-F238E27FC236}">
                    <a16:creationId xmlns:a16="http://schemas.microsoft.com/office/drawing/2014/main" id="{E85ED676-956F-4F56-88D4-D8C2B8E3C9DC}"/>
                  </a:ext>
                </a:extLst>
              </p:cNvPr>
              <p:cNvPicPr/>
              <p:nvPr/>
            </p:nvPicPr>
            <p:blipFill>
              <a:blip r:embed="rId9"/>
              <a:stretch>
                <a:fillRect/>
              </a:stretch>
            </p:blipFill>
            <p:spPr>
              <a:xfrm>
                <a:off x="7921644" y="5401200"/>
                <a:ext cx="683650" cy="343440"/>
              </a:xfrm>
              <a:prstGeom prst="rect">
                <a:avLst/>
              </a:prstGeom>
            </p:spPr>
          </p:pic>
        </mc:Fallback>
      </mc:AlternateContent>
      <p:sp>
        <p:nvSpPr>
          <p:cNvPr id="19" name="TextBox 18">
            <a:extLst>
              <a:ext uri="{FF2B5EF4-FFF2-40B4-BE49-F238E27FC236}">
                <a16:creationId xmlns:a16="http://schemas.microsoft.com/office/drawing/2014/main" id="{D843F63B-5FD5-4178-80BA-CC5E32697A3D}"/>
              </a:ext>
            </a:extLst>
          </p:cNvPr>
          <p:cNvSpPr txBox="1"/>
          <p:nvPr/>
        </p:nvSpPr>
        <p:spPr>
          <a:xfrm>
            <a:off x="2045107" y="3564594"/>
            <a:ext cx="1981200" cy="369332"/>
          </a:xfrm>
          <a:prstGeom prst="rect">
            <a:avLst/>
          </a:prstGeom>
          <a:noFill/>
        </p:spPr>
        <p:txBody>
          <a:bodyPr wrap="square" rtlCol="0">
            <a:spAutoFit/>
          </a:bodyPr>
          <a:lstStyle/>
          <a:p>
            <a:r>
              <a:rPr lang="en-GB" sz="1800" dirty="0"/>
              <a:t>ATTRIBUTE VALUES</a:t>
            </a:r>
          </a:p>
        </p:txBody>
      </p:sp>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FED3D351-13F0-4717-B13A-2DDC278A1D32}"/>
                  </a:ext>
                </a:extLst>
              </p14:cNvPr>
              <p14:cNvContentPartPr/>
              <p14:nvPr/>
            </p14:nvContentPartPr>
            <p14:xfrm>
              <a:off x="3017956" y="3877069"/>
              <a:ext cx="4846680" cy="1423080"/>
            </p14:xfrm>
          </p:contentPart>
        </mc:Choice>
        <mc:Fallback xmlns="">
          <p:pic>
            <p:nvPicPr>
              <p:cNvPr id="41" name="Ink 40">
                <a:extLst>
                  <a:ext uri="{FF2B5EF4-FFF2-40B4-BE49-F238E27FC236}">
                    <a16:creationId xmlns:a16="http://schemas.microsoft.com/office/drawing/2014/main" id="{FED3D351-13F0-4717-B13A-2DDC278A1D32}"/>
                  </a:ext>
                </a:extLst>
              </p:cNvPr>
              <p:cNvPicPr/>
              <p:nvPr/>
            </p:nvPicPr>
            <p:blipFill>
              <a:blip r:embed="rId11"/>
              <a:stretch>
                <a:fillRect/>
              </a:stretch>
            </p:blipFill>
            <p:spPr>
              <a:xfrm>
                <a:off x="3008955" y="3868067"/>
                <a:ext cx="4864321" cy="1440724"/>
              </a:xfrm>
              <a:prstGeom prst="rect">
                <a:avLst/>
              </a:prstGeom>
            </p:spPr>
          </p:pic>
        </mc:Fallback>
      </mc:AlternateContent>
      <p:grpSp>
        <p:nvGrpSpPr>
          <p:cNvPr id="12" name="Group 11">
            <a:extLst>
              <a:ext uri="{FF2B5EF4-FFF2-40B4-BE49-F238E27FC236}">
                <a16:creationId xmlns:a16="http://schemas.microsoft.com/office/drawing/2014/main" id="{FE346A93-A57D-4858-808F-391E6667BBC1}"/>
              </a:ext>
            </a:extLst>
          </p:cNvPr>
          <p:cNvGrpSpPr/>
          <p:nvPr/>
        </p:nvGrpSpPr>
        <p:grpSpPr>
          <a:xfrm>
            <a:off x="3466876" y="2929909"/>
            <a:ext cx="722596" cy="329568"/>
            <a:chOff x="1942876" y="2929909"/>
            <a:chExt cx="722596" cy="329568"/>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47718205-1D62-4959-8A4E-23065F3A1FB7}"/>
                    </a:ext>
                  </a:extLst>
                </p14:cNvPr>
                <p14:cNvContentPartPr/>
                <p14:nvPr/>
              </p14:nvContentPartPr>
              <p14:xfrm>
                <a:off x="1987232" y="2940157"/>
                <a:ext cx="678240" cy="319320"/>
              </p14:xfrm>
            </p:contentPart>
          </mc:Choice>
          <mc:Fallback xmlns="">
            <p:pic>
              <p:nvPicPr>
                <p:cNvPr id="21" name="Ink 20">
                  <a:extLst>
                    <a:ext uri="{FF2B5EF4-FFF2-40B4-BE49-F238E27FC236}">
                      <a16:creationId xmlns:a16="http://schemas.microsoft.com/office/drawing/2014/main" id="{47718205-1D62-4959-8A4E-23065F3A1FB7}"/>
                    </a:ext>
                  </a:extLst>
                </p:cNvPr>
                <p:cNvPicPr/>
                <p:nvPr/>
              </p:nvPicPr>
              <p:blipFill>
                <a:blip r:embed="rId13"/>
                <a:stretch>
                  <a:fillRect/>
                </a:stretch>
              </p:blipFill>
              <p:spPr>
                <a:xfrm>
                  <a:off x="1978232" y="2931157"/>
                  <a:ext cx="6958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D4B640A4-BD15-4A41-BF69-F14567D55523}"/>
                    </a:ext>
                  </a:extLst>
                </p14:cNvPr>
                <p14:cNvContentPartPr/>
                <p14:nvPr/>
              </p14:nvContentPartPr>
              <p14:xfrm>
                <a:off x="1942876" y="2929909"/>
                <a:ext cx="176040" cy="110160"/>
              </p14:xfrm>
            </p:contentPart>
          </mc:Choice>
          <mc:Fallback xmlns="">
            <p:pic>
              <p:nvPicPr>
                <p:cNvPr id="44" name="Ink 43">
                  <a:extLst>
                    <a:ext uri="{FF2B5EF4-FFF2-40B4-BE49-F238E27FC236}">
                      <a16:creationId xmlns:a16="http://schemas.microsoft.com/office/drawing/2014/main" id="{D4B640A4-BD15-4A41-BF69-F14567D55523}"/>
                    </a:ext>
                  </a:extLst>
                </p:cNvPr>
                <p:cNvPicPr/>
                <p:nvPr/>
              </p:nvPicPr>
              <p:blipFill>
                <a:blip r:embed="rId15"/>
                <a:stretch>
                  <a:fillRect/>
                </a:stretch>
              </p:blipFill>
              <p:spPr>
                <a:xfrm>
                  <a:off x="1933876" y="2920909"/>
                  <a:ext cx="19368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45" name="Ink 44">
                <a:extLst>
                  <a:ext uri="{FF2B5EF4-FFF2-40B4-BE49-F238E27FC236}">
                    <a16:creationId xmlns:a16="http://schemas.microsoft.com/office/drawing/2014/main" id="{095DD88F-16EF-41D1-8AEE-B528D364E4FB}"/>
                  </a:ext>
                </a:extLst>
              </p14:cNvPr>
              <p14:cNvContentPartPr/>
              <p14:nvPr/>
            </p14:nvContentPartPr>
            <p14:xfrm>
              <a:off x="7245436" y="2887789"/>
              <a:ext cx="33120" cy="14760"/>
            </p14:xfrm>
          </p:contentPart>
        </mc:Choice>
        <mc:Fallback xmlns="">
          <p:pic>
            <p:nvPicPr>
              <p:cNvPr id="45" name="Ink 44">
                <a:extLst>
                  <a:ext uri="{FF2B5EF4-FFF2-40B4-BE49-F238E27FC236}">
                    <a16:creationId xmlns:a16="http://schemas.microsoft.com/office/drawing/2014/main" id="{095DD88F-16EF-41D1-8AEE-B528D364E4FB}"/>
                  </a:ext>
                </a:extLst>
              </p:cNvPr>
              <p:cNvPicPr/>
              <p:nvPr/>
            </p:nvPicPr>
            <p:blipFill>
              <a:blip r:embed="rId17"/>
              <a:stretch>
                <a:fillRect/>
              </a:stretch>
            </p:blipFill>
            <p:spPr>
              <a:xfrm>
                <a:off x="7236436" y="2878789"/>
                <a:ext cx="50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5D5BCCB2-9E5C-4071-9C79-4EBE68F41D1C}"/>
                  </a:ext>
                </a:extLst>
              </p14:cNvPr>
              <p14:cNvContentPartPr/>
              <p14:nvPr/>
            </p14:nvContentPartPr>
            <p14:xfrm>
              <a:off x="9283903" y="5886177"/>
              <a:ext cx="745200" cy="358200"/>
            </p14:xfrm>
          </p:contentPart>
        </mc:Choice>
        <mc:Fallback xmlns="">
          <p:pic>
            <p:nvPicPr>
              <p:cNvPr id="8" name="Ink 7">
                <a:extLst>
                  <a:ext uri="{FF2B5EF4-FFF2-40B4-BE49-F238E27FC236}">
                    <a16:creationId xmlns:a16="http://schemas.microsoft.com/office/drawing/2014/main" id="{5D5BCCB2-9E5C-4071-9C79-4EBE68F41D1C}"/>
                  </a:ext>
                </a:extLst>
              </p:cNvPr>
              <p:cNvPicPr/>
              <p:nvPr/>
            </p:nvPicPr>
            <p:blipFill>
              <a:blip r:embed="rId19"/>
              <a:stretch>
                <a:fillRect/>
              </a:stretch>
            </p:blipFill>
            <p:spPr>
              <a:xfrm>
                <a:off x="9274903" y="5877168"/>
                <a:ext cx="762840" cy="375858"/>
              </a:xfrm>
              <a:prstGeom prst="rect">
                <a:avLst/>
              </a:prstGeom>
            </p:spPr>
          </p:pic>
        </mc:Fallback>
      </mc:AlternateContent>
    </p:spTree>
    <p:custDataLst>
      <p:tags r:id="rId1"/>
    </p:custDataLst>
    <p:extLst>
      <p:ext uri="{BB962C8B-B14F-4D97-AF65-F5344CB8AC3E}">
        <p14:creationId xmlns:p14="http://schemas.microsoft.com/office/powerpoint/2010/main" val="296147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1000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Mathematical Foundations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2BB30B9B-D06A-4053-97BA-114DA9125B8D}"/>
              </a:ext>
            </a:extLst>
          </p:cNvPr>
          <p:cNvSpPr txBox="1"/>
          <p:nvPr/>
        </p:nvSpPr>
        <p:spPr>
          <a:xfrm>
            <a:off x="1631880" y="1280220"/>
            <a:ext cx="9622381" cy="20582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cs typeface="Calibri"/>
              </a:rPr>
              <a:t>Relational theory is based on predicate logic and set theory</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cs typeface="Calibri"/>
              </a:rPr>
              <a:t>A relation schema &amp; a relation are mathematical sets</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No duplicate attributes or tuples</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Attributes and tuples are inherently unordered</a:t>
            </a:r>
          </a:p>
        </p:txBody>
      </p:sp>
      <p:graphicFrame>
        <p:nvGraphicFramePr>
          <p:cNvPr id="7" name="Table 6">
            <a:extLst>
              <a:ext uri="{FF2B5EF4-FFF2-40B4-BE49-F238E27FC236}">
                <a16:creationId xmlns:a16="http://schemas.microsoft.com/office/drawing/2014/main" id="{E284442F-1DBD-45BF-AC09-F6F0C69A3E0B}"/>
              </a:ext>
            </a:extLst>
          </p:cNvPr>
          <p:cNvGraphicFramePr>
            <a:graphicFrameLocks noGrp="1"/>
          </p:cNvGraphicFramePr>
          <p:nvPr>
            <p:extLst>
              <p:ext uri="{D42A27DB-BD31-4B8C-83A1-F6EECF244321}">
                <p14:modId xmlns:p14="http://schemas.microsoft.com/office/powerpoint/2010/main" val="2123321271"/>
              </p:ext>
            </p:extLst>
          </p:nvPr>
        </p:nvGraphicFramePr>
        <p:xfrm>
          <a:off x="2603115" y="4033040"/>
          <a:ext cx="3865418" cy="1512000"/>
        </p:xfrm>
        <a:graphic>
          <a:graphicData uri="http://schemas.openxmlformats.org/drawingml/2006/table">
            <a:tbl>
              <a:tblPr firstRow="1" bandRow="1">
                <a:tableStyleId>{5940675A-B579-460E-94D1-54222C63F5DA}</a:tableStyleId>
              </a:tblPr>
              <a:tblGrid>
                <a:gridCol w="1033071">
                  <a:extLst>
                    <a:ext uri="{9D8B030D-6E8A-4147-A177-3AD203B41FA5}">
                      <a16:colId xmlns:a16="http://schemas.microsoft.com/office/drawing/2014/main" val="1432757582"/>
                    </a:ext>
                  </a:extLst>
                </a:gridCol>
                <a:gridCol w="1613147">
                  <a:extLst>
                    <a:ext uri="{9D8B030D-6E8A-4147-A177-3AD203B41FA5}">
                      <a16:colId xmlns:a16="http://schemas.microsoft.com/office/drawing/2014/main" val="3584667629"/>
                    </a:ext>
                  </a:extLst>
                </a:gridCol>
                <a:gridCol w="1219200">
                  <a:extLst>
                    <a:ext uri="{9D8B030D-6E8A-4147-A177-3AD203B41FA5}">
                      <a16:colId xmlns:a16="http://schemas.microsoft.com/office/drawing/2014/main" val="1874183446"/>
                    </a:ext>
                  </a:extLst>
                </a:gridCol>
              </a:tblGrid>
              <a:tr h="504000">
                <a:tc>
                  <a:txBody>
                    <a:bodyPr/>
                    <a:lstStyle/>
                    <a:p>
                      <a:pPr algn="ctr"/>
                      <a:r>
                        <a:rPr lang="en-GB" dirty="0" err="1">
                          <a:solidFill>
                            <a:srgbClr val="C00000"/>
                          </a:solidFill>
                        </a:rPr>
                        <a:t>Emp_ID</a:t>
                      </a:r>
                      <a:endParaRPr lang="en-GB" dirty="0">
                        <a:solidFill>
                          <a:srgbClr val="C00000"/>
                        </a:solidFill>
                      </a:endParaRPr>
                    </a:p>
                  </a:txBody>
                  <a:tcPr anchor="ctr">
                    <a:solidFill>
                      <a:schemeClr val="bg1">
                        <a:lumMod val="8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err="1">
                          <a:solidFill>
                            <a:srgbClr val="C00000"/>
                          </a:solidFill>
                        </a:rPr>
                        <a:t>Emp_Name</a:t>
                      </a:r>
                      <a:endParaRPr lang="en-GB" dirty="0">
                        <a:solidFill>
                          <a:srgbClr val="C00000"/>
                        </a:solidFill>
                      </a:endParaRPr>
                    </a:p>
                  </a:txBody>
                  <a:tcPr anchor="ctr">
                    <a:solidFill>
                      <a:schemeClr val="bg1">
                        <a:lumMod val="85000"/>
                      </a:schemeClr>
                    </a:solidFill>
                  </a:tcPr>
                </a:tc>
                <a:tc>
                  <a:txBody>
                    <a:bodyPr/>
                    <a:lstStyle/>
                    <a:p>
                      <a:pPr algn="ctr"/>
                      <a:r>
                        <a:rPr lang="en-GB" dirty="0" err="1">
                          <a:solidFill>
                            <a:srgbClr val="C00000"/>
                          </a:solidFill>
                        </a:rPr>
                        <a:t>Emp_Age</a:t>
                      </a:r>
                      <a:endParaRPr lang="en-GB" dirty="0">
                        <a:solidFill>
                          <a:srgbClr val="C00000"/>
                        </a:solidFill>
                      </a:endParaRP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algn="ctr"/>
                      <a:r>
                        <a:rPr lang="en-GB" dirty="0"/>
                        <a:t>1234</a:t>
                      </a:r>
                    </a:p>
                  </a:txBody>
                  <a:tcPr anchor="ctr"/>
                </a:tc>
                <a:tc>
                  <a:txBody>
                    <a:bodyPr/>
                    <a:lstStyle/>
                    <a:p>
                      <a:pPr algn="ctr"/>
                      <a:r>
                        <a:rPr lang="en-GB" dirty="0"/>
                        <a:t>Sam Smith</a:t>
                      </a:r>
                    </a:p>
                  </a:txBody>
                  <a:tcPr anchor="ctr"/>
                </a:tc>
                <a:tc>
                  <a:txBody>
                    <a:bodyPr/>
                    <a:lstStyle/>
                    <a:p>
                      <a:pPr algn="ctr"/>
                      <a:r>
                        <a:rPr lang="en-GB" dirty="0"/>
                        <a:t>25</a:t>
                      </a:r>
                    </a:p>
                  </a:txBody>
                  <a:tcPr anchor="ctr"/>
                </a:tc>
                <a:extLst>
                  <a:ext uri="{0D108BD9-81ED-4DB2-BD59-A6C34878D82A}">
                    <a16:rowId xmlns:a16="http://schemas.microsoft.com/office/drawing/2014/main" val="1780273517"/>
                  </a:ext>
                </a:extLst>
              </a:tr>
              <a:tr h="504000">
                <a:tc>
                  <a:txBody>
                    <a:bodyPr/>
                    <a:lstStyle/>
                    <a:p>
                      <a:pPr algn="ctr"/>
                      <a:r>
                        <a:rPr lang="en-GB" dirty="0"/>
                        <a:t>1235</a:t>
                      </a:r>
                    </a:p>
                  </a:txBody>
                  <a:tcPr anchor="ctr"/>
                </a:tc>
                <a:tc>
                  <a:txBody>
                    <a:bodyPr/>
                    <a:lstStyle/>
                    <a:p>
                      <a:pPr algn="ctr"/>
                      <a:r>
                        <a:rPr lang="en-GB" dirty="0"/>
                        <a:t>Joe Ball</a:t>
                      </a:r>
                    </a:p>
                  </a:txBody>
                  <a:tcPr anchor="ctr"/>
                </a:tc>
                <a:tc>
                  <a:txBody>
                    <a:bodyPr/>
                    <a:lstStyle/>
                    <a:p>
                      <a:pPr algn="ctr"/>
                      <a:r>
                        <a:rPr lang="en-GB" dirty="0"/>
                        <a:t>40</a:t>
                      </a:r>
                    </a:p>
                  </a:txBody>
                  <a:tcPr anchor="ctr"/>
                </a:tc>
                <a:extLst>
                  <a:ext uri="{0D108BD9-81ED-4DB2-BD59-A6C34878D82A}">
                    <a16:rowId xmlns:a16="http://schemas.microsoft.com/office/drawing/2014/main" val="2272025453"/>
                  </a:ext>
                </a:extLst>
              </a:tr>
            </a:tbl>
          </a:graphicData>
        </a:graphic>
      </p:graphicFrame>
      <p:sp>
        <p:nvSpPr>
          <p:cNvPr id="8" name="TextBox 7">
            <a:extLst>
              <a:ext uri="{FF2B5EF4-FFF2-40B4-BE49-F238E27FC236}">
                <a16:creationId xmlns:a16="http://schemas.microsoft.com/office/drawing/2014/main" id="{78E9DC32-D139-4CCA-89C6-666191D0BF61}"/>
              </a:ext>
            </a:extLst>
          </p:cNvPr>
          <p:cNvSpPr txBox="1"/>
          <p:nvPr/>
        </p:nvSpPr>
        <p:spPr>
          <a:xfrm>
            <a:off x="2526915" y="3516919"/>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6" name="Table 15">
            <a:extLst>
              <a:ext uri="{FF2B5EF4-FFF2-40B4-BE49-F238E27FC236}">
                <a16:creationId xmlns:a16="http://schemas.microsoft.com/office/drawing/2014/main" id="{0A4645FF-436F-41C8-940F-0C4A4414D0A6}"/>
              </a:ext>
            </a:extLst>
          </p:cNvPr>
          <p:cNvGraphicFramePr>
            <a:graphicFrameLocks noGrp="1"/>
          </p:cNvGraphicFramePr>
          <p:nvPr>
            <p:extLst>
              <p:ext uri="{D42A27DB-BD31-4B8C-83A1-F6EECF244321}">
                <p14:modId xmlns:p14="http://schemas.microsoft.com/office/powerpoint/2010/main" val="3133480021"/>
              </p:ext>
            </p:extLst>
          </p:nvPr>
        </p:nvGraphicFramePr>
        <p:xfrm>
          <a:off x="6468533" y="4033092"/>
          <a:ext cx="1143000" cy="1511949"/>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835534324"/>
                    </a:ext>
                  </a:extLst>
                </a:gridCol>
              </a:tblGrid>
              <a:tr h="503983">
                <a:tc>
                  <a:txBody>
                    <a:bodyPr/>
                    <a:lstStyle/>
                    <a:p>
                      <a:pPr marL="0" algn="ctr"/>
                      <a:r>
                        <a:rPr lang="en-GB" b="0" dirty="0" err="1">
                          <a:solidFill>
                            <a:srgbClr val="C00000"/>
                          </a:solidFill>
                          <a:latin typeface="+mn-lt"/>
                          <a:ea typeface="+mn-ea"/>
                          <a:cs typeface="+mn-cs"/>
                        </a:rPr>
                        <a:t>Emp_Age</a:t>
                      </a:r>
                      <a:endParaRPr lang="en-GB" b="0" dirty="0">
                        <a:solidFill>
                          <a:srgbClr val="C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48710484"/>
                  </a:ext>
                </a:extLst>
              </a:tr>
              <a:tr h="503983">
                <a:tc>
                  <a:txBody>
                    <a:bodyPr/>
                    <a:lstStyle/>
                    <a:p>
                      <a:pPr marL="0" algn="ctr"/>
                      <a:r>
                        <a:rPr lang="en-GB" dirty="0">
                          <a:solidFill>
                            <a:schemeClr val="tx1"/>
                          </a:solidFill>
                          <a:latin typeface="+mn-lt"/>
                          <a:ea typeface="+mn-ea"/>
                          <a:cs typeface="+mn-cs"/>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3516761"/>
                  </a:ext>
                </a:extLst>
              </a:tr>
              <a:tr h="503983">
                <a:tc>
                  <a:txBody>
                    <a:bodyPr/>
                    <a:lstStyle/>
                    <a:p>
                      <a:pPr marL="0" algn="ctr"/>
                      <a:r>
                        <a:rPr lang="en-GB" dirty="0">
                          <a:solidFill>
                            <a:schemeClr val="tx1"/>
                          </a:solidFill>
                          <a:latin typeface="+mn-lt"/>
                          <a:ea typeface="+mn-ea"/>
                          <a:cs typeface="+mn-cs"/>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4641871"/>
                  </a:ext>
                </a:extLst>
              </a:tr>
            </a:tbl>
          </a:graphicData>
        </a:graphic>
      </p:graphicFrame>
      <p:grpSp>
        <p:nvGrpSpPr>
          <p:cNvPr id="22" name="Group 21">
            <a:extLst>
              <a:ext uri="{FF2B5EF4-FFF2-40B4-BE49-F238E27FC236}">
                <a16:creationId xmlns:a16="http://schemas.microsoft.com/office/drawing/2014/main" id="{8253E365-89E7-4D91-AE51-2FD68539B17C}"/>
              </a:ext>
            </a:extLst>
          </p:cNvPr>
          <p:cNvGrpSpPr/>
          <p:nvPr/>
        </p:nvGrpSpPr>
        <p:grpSpPr>
          <a:xfrm>
            <a:off x="6468533" y="4026631"/>
            <a:ext cx="1143000" cy="1511975"/>
            <a:chOff x="6400800" y="3867088"/>
            <a:chExt cx="1143000" cy="1511975"/>
          </a:xfrm>
        </p:grpSpPr>
        <p:cxnSp>
          <p:nvCxnSpPr>
            <p:cNvPr id="10" name="Straight Connector 9">
              <a:extLst>
                <a:ext uri="{FF2B5EF4-FFF2-40B4-BE49-F238E27FC236}">
                  <a16:creationId xmlns:a16="http://schemas.microsoft.com/office/drawing/2014/main" id="{CE9E42E0-8753-4A4A-A979-E8B90456C5E0}"/>
                </a:ext>
              </a:extLst>
            </p:cNvPr>
            <p:cNvCxnSpPr>
              <a:cxnSpLocks/>
            </p:cNvCxnSpPr>
            <p:nvPr/>
          </p:nvCxnSpPr>
          <p:spPr>
            <a:xfrm>
              <a:off x="6400800" y="3878352"/>
              <a:ext cx="1143000" cy="1489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98C72A-9829-4131-B1D9-CBDFF76AA307}"/>
                </a:ext>
              </a:extLst>
            </p:cNvPr>
            <p:cNvCxnSpPr>
              <a:cxnSpLocks/>
            </p:cNvCxnSpPr>
            <p:nvPr/>
          </p:nvCxnSpPr>
          <p:spPr>
            <a:xfrm flipH="1">
              <a:off x="6400802" y="3867088"/>
              <a:ext cx="1142998" cy="15119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23" name="Table 22">
            <a:extLst>
              <a:ext uri="{FF2B5EF4-FFF2-40B4-BE49-F238E27FC236}">
                <a16:creationId xmlns:a16="http://schemas.microsoft.com/office/drawing/2014/main" id="{53288C82-0BA3-4243-BD87-7D1805760C11}"/>
              </a:ext>
            </a:extLst>
          </p:cNvPr>
          <p:cNvGraphicFramePr>
            <a:graphicFrameLocks noGrp="1"/>
          </p:cNvGraphicFramePr>
          <p:nvPr>
            <p:extLst>
              <p:ext uri="{D42A27DB-BD31-4B8C-83A1-F6EECF244321}">
                <p14:modId xmlns:p14="http://schemas.microsoft.com/office/powerpoint/2010/main" val="3762134010"/>
              </p:ext>
            </p:extLst>
          </p:nvPr>
        </p:nvGraphicFramePr>
        <p:xfrm>
          <a:off x="2603116" y="5538605"/>
          <a:ext cx="3865418" cy="504000"/>
        </p:xfrm>
        <a:graphic>
          <a:graphicData uri="http://schemas.openxmlformats.org/drawingml/2006/table">
            <a:tbl>
              <a:tblPr firstRow="1" bandRow="1">
                <a:tableStyleId>{5940675A-B579-460E-94D1-54222C63F5DA}</a:tableStyleId>
              </a:tblPr>
              <a:tblGrid>
                <a:gridCol w="1033071">
                  <a:extLst>
                    <a:ext uri="{9D8B030D-6E8A-4147-A177-3AD203B41FA5}">
                      <a16:colId xmlns:a16="http://schemas.microsoft.com/office/drawing/2014/main" val="1432757582"/>
                    </a:ext>
                  </a:extLst>
                </a:gridCol>
                <a:gridCol w="1613147">
                  <a:extLst>
                    <a:ext uri="{9D8B030D-6E8A-4147-A177-3AD203B41FA5}">
                      <a16:colId xmlns:a16="http://schemas.microsoft.com/office/drawing/2014/main" val="3584667629"/>
                    </a:ext>
                  </a:extLst>
                </a:gridCol>
                <a:gridCol w="1219200">
                  <a:extLst>
                    <a:ext uri="{9D8B030D-6E8A-4147-A177-3AD203B41FA5}">
                      <a16:colId xmlns:a16="http://schemas.microsoft.com/office/drawing/2014/main" val="1874183446"/>
                    </a:ext>
                  </a:extLst>
                </a:gridCol>
              </a:tblGrid>
              <a:tr h="504000">
                <a:tc>
                  <a:txBody>
                    <a:bodyPr/>
                    <a:lstStyle/>
                    <a:p>
                      <a:pPr algn="ctr"/>
                      <a:r>
                        <a:rPr lang="en-GB" dirty="0"/>
                        <a:t>1234</a:t>
                      </a:r>
                    </a:p>
                  </a:txBody>
                  <a:tcPr anchor="ctr"/>
                </a:tc>
                <a:tc>
                  <a:txBody>
                    <a:bodyPr/>
                    <a:lstStyle/>
                    <a:p>
                      <a:pPr algn="ctr"/>
                      <a:r>
                        <a:rPr lang="en-GB" dirty="0"/>
                        <a:t>Sam Smith</a:t>
                      </a:r>
                    </a:p>
                  </a:txBody>
                  <a:tcPr anchor="ctr"/>
                </a:tc>
                <a:tc>
                  <a:txBody>
                    <a:bodyPr/>
                    <a:lstStyle/>
                    <a:p>
                      <a:pPr algn="ctr"/>
                      <a:r>
                        <a:rPr lang="en-GB" dirty="0"/>
                        <a:t>25</a:t>
                      </a:r>
                    </a:p>
                  </a:txBody>
                  <a:tcPr anchor="ctr"/>
                </a:tc>
                <a:extLst>
                  <a:ext uri="{0D108BD9-81ED-4DB2-BD59-A6C34878D82A}">
                    <a16:rowId xmlns:a16="http://schemas.microsoft.com/office/drawing/2014/main" val="1780273517"/>
                  </a:ext>
                </a:extLst>
              </a:tr>
            </a:tbl>
          </a:graphicData>
        </a:graphic>
      </p:graphicFrame>
      <p:grpSp>
        <p:nvGrpSpPr>
          <p:cNvPr id="30" name="Group 29">
            <a:extLst>
              <a:ext uri="{FF2B5EF4-FFF2-40B4-BE49-F238E27FC236}">
                <a16:creationId xmlns:a16="http://schemas.microsoft.com/office/drawing/2014/main" id="{FD03715D-EEE2-412B-8E96-7982AC34DB49}"/>
              </a:ext>
            </a:extLst>
          </p:cNvPr>
          <p:cNvGrpSpPr/>
          <p:nvPr/>
        </p:nvGrpSpPr>
        <p:grpSpPr>
          <a:xfrm>
            <a:off x="2603115" y="5549843"/>
            <a:ext cx="3865418" cy="513544"/>
            <a:chOff x="1468581" y="5846618"/>
            <a:chExt cx="3865418" cy="513544"/>
          </a:xfrm>
        </p:grpSpPr>
        <p:cxnSp>
          <p:nvCxnSpPr>
            <p:cNvPr id="25" name="Straight Connector 24">
              <a:extLst>
                <a:ext uri="{FF2B5EF4-FFF2-40B4-BE49-F238E27FC236}">
                  <a16:creationId xmlns:a16="http://schemas.microsoft.com/office/drawing/2014/main" id="{1001E1BC-62F9-4ED7-A229-0DE7BE3443BA}"/>
                </a:ext>
              </a:extLst>
            </p:cNvPr>
            <p:cNvCxnSpPr>
              <a:cxnSpLocks/>
            </p:cNvCxnSpPr>
            <p:nvPr/>
          </p:nvCxnSpPr>
          <p:spPr>
            <a:xfrm>
              <a:off x="1468581" y="5867400"/>
              <a:ext cx="3865418" cy="49276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52138F-9087-49BD-B684-C8A331BCA429}"/>
                </a:ext>
              </a:extLst>
            </p:cNvPr>
            <p:cNvCxnSpPr>
              <a:cxnSpLocks/>
            </p:cNvCxnSpPr>
            <p:nvPr/>
          </p:nvCxnSpPr>
          <p:spPr>
            <a:xfrm flipV="1">
              <a:off x="1468581" y="5846618"/>
              <a:ext cx="3865418" cy="4911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4454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1000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Mathematical Foundations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24</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17" name="TextBox 16">
            <a:extLst>
              <a:ext uri="{FF2B5EF4-FFF2-40B4-BE49-F238E27FC236}">
                <a16:creationId xmlns:a16="http://schemas.microsoft.com/office/drawing/2014/main" id="{FA7ACF67-2E80-46FC-99AF-7D41F16D3CF3}"/>
              </a:ext>
            </a:extLst>
          </p:cNvPr>
          <p:cNvSpPr txBox="1"/>
          <p:nvPr/>
        </p:nvSpPr>
        <p:spPr>
          <a:xfrm>
            <a:off x="1216711" y="1310056"/>
            <a:ext cx="9036755" cy="1569660"/>
          </a:xfrm>
          <a:prstGeom prst="rect">
            <a:avLst/>
          </a:prstGeom>
          <a:noFill/>
        </p:spPr>
        <p:txBody>
          <a:bodyPr wrap="square" rtlCol="0">
            <a:spAutoFit/>
          </a:bodyPr>
          <a:lstStyle/>
          <a:p>
            <a:pPr marL="342900" indent="-342900">
              <a:buFont typeface="Wingdings" panose="05000000000000000000" pitchFamily="2" charset="2"/>
              <a:buChar char="§"/>
            </a:pPr>
            <a:r>
              <a:rPr lang="en-GB" sz="2800" dirty="0">
                <a:solidFill>
                  <a:srgbClr val="404040"/>
                </a:solidFill>
                <a:cs typeface="Calibri"/>
              </a:rPr>
              <a:t>Relation Schema is a set of unordered attribute names   </a:t>
            </a:r>
          </a:p>
          <a:p>
            <a:r>
              <a:rPr lang="en-GB" sz="2800" dirty="0">
                <a:solidFill>
                  <a:srgbClr val="404040"/>
                </a:solidFill>
                <a:cs typeface="Calibri"/>
              </a:rPr>
              <a:t>     </a:t>
            </a:r>
            <a:r>
              <a:rPr lang="en-GB" sz="2400" dirty="0">
                <a:solidFill>
                  <a:schemeClr val="tx2"/>
                </a:solidFill>
              </a:rPr>
              <a:t>EMPLOYEE (</a:t>
            </a:r>
            <a:r>
              <a:rPr lang="en-GB" sz="2400" dirty="0" err="1">
                <a:solidFill>
                  <a:schemeClr val="accent2"/>
                </a:solidFill>
              </a:rPr>
              <a:t>Emp_ID</a:t>
            </a:r>
            <a:r>
              <a:rPr lang="en-GB" sz="2400" dirty="0">
                <a:solidFill>
                  <a:schemeClr val="tx2"/>
                </a:solidFill>
              </a:rPr>
              <a:t>, </a:t>
            </a:r>
            <a:r>
              <a:rPr lang="en-GB" sz="2400" dirty="0" err="1">
                <a:solidFill>
                  <a:schemeClr val="accent2"/>
                </a:solidFill>
              </a:rPr>
              <a:t>Emp_Name</a:t>
            </a:r>
            <a:r>
              <a:rPr lang="en-GB" sz="2400" dirty="0">
                <a:solidFill>
                  <a:schemeClr val="tx2"/>
                </a:solidFill>
              </a:rPr>
              <a:t>, </a:t>
            </a:r>
            <a:r>
              <a:rPr lang="en-GB" sz="2400" dirty="0" err="1">
                <a:solidFill>
                  <a:schemeClr val="accent2"/>
                </a:solidFill>
              </a:rPr>
              <a:t>Emp_Age</a:t>
            </a:r>
            <a:r>
              <a:rPr lang="en-GB" sz="2400" dirty="0">
                <a:solidFill>
                  <a:schemeClr val="tx2"/>
                </a:solidFill>
              </a:rPr>
              <a:t>) </a:t>
            </a:r>
            <a:r>
              <a:rPr lang="en-GB" sz="2400" dirty="0">
                <a:solidFill>
                  <a:srgbClr val="404040"/>
                </a:solidFill>
                <a:cs typeface="Calibri"/>
              </a:rPr>
              <a:t> </a:t>
            </a:r>
          </a:p>
          <a:p>
            <a:endParaRPr lang="en-GB" sz="1200" dirty="0">
              <a:solidFill>
                <a:srgbClr val="404040"/>
              </a:solidFill>
              <a:cs typeface="Calibri"/>
            </a:endParaRPr>
          </a:p>
          <a:p>
            <a:pPr marL="342900" indent="-342900">
              <a:buFont typeface="Wingdings" panose="05000000000000000000" pitchFamily="2" charset="2"/>
              <a:buChar char="§"/>
            </a:pPr>
            <a:r>
              <a:rPr lang="en-GB" sz="2800" dirty="0">
                <a:solidFill>
                  <a:srgbClr val="404040"/>
                </a:solidFill>
                <a:cs typeface="Calibri"/>
              </a:rPr>
              <a:t>Relation is a set of unordered tuples: </a:t>
            </a:r>
          </a:p>
        </p:txBody>
      </p:sp>
      <p:sp>
        <p:nvSpPr>
          <p:cNvPr id="3" name="TextBox 2">
            <a:extLst>
              <a:ext uri="{FF2B5EF4-FFF2-40B4-BE49-F238E27FC236}">
                <a16:creationId xmlns:a16="http://schemas.microsoft.com/office/drawing/2014/main" id="{E87DE336-386E-593C-2236-986D82075DDB}"/>
              </a:ext>
            </a:extLst>
          </p:cNvPr>
          <p:cNvSpPr txBox="1"/>
          <p:nvPr/>
        </p:nvSpPr>
        <p:spPr>
          <a:xfrm>
            <a:off x="5634053" y="3480448"/>
            <a:ext cx="4477432" cy="1200329"/>
          </a:xfrm>
          <a:prstGeom prst="rect">
            <a:avLst/>
          </a:prstGeom>
          <a:noFill/>
        </p:spPr>
        <p:txBody>
          <a:bodyPr wrap="square" rtlCol="0">
            <a:spAutoFit/>
          </a:bodyPr>
          <a:lstStyle/>
          <a:p>
            <a:r>
              <a:rPr lang="en-GB" sz="2400" dirty="0">
                <a:solidFill>
                  <a:srgbClr val="404040"/>
                </a:solidFill>
                <a:cs typeface="Calibri"/>
              </a:rPr>
              <a:t>Employee ( (1234, Sam Smith, 25),</a:t>
            </a:r>
          </a:p>
          <a:p>
            <a:r>
              <a:rPr lang="en-GB" sz="2400" dirty="0">
                <a:solidFill>
                  <a:srgbClr val="404040"/>
                </a:solidFill>
                <a:cs typeface="Calibri"/>
              </a:rPr>
              <a:t>	        (1235, Joe Ball, 40),</a:t>
            </a:r>
          </a:p>
          <a:p>
            <a:r>
              <a:rPr lang="en-GB" sz="2400" dirty="0">
                <a:solidFill>
                  <a:srgbClr val="404040"/>
                </a:solidFill>
                <a:cs typeface="Calibri"/>
              </a:rPr>
              <a:t>	        (1489, Sara Khan, 30) )</a:t>
            </a:r>
          </a:p>
        </p:txBody>
      </p:sp>
      <p:sp>
        <p:nvSpPr>
          <p:cNvPr id="9" name="TextBox 8">
            <a:extLst>
              <a:ext uri="{FF2B5EF4-FFF2-40B4-BE49-F238E27FC236}">
                <a16:creationId xmlns:a16="http://schemas.microsoft.com/office/drawing/2014/main" id="{801C0213-5FE2-BE52-8851-7C7773A6AF06}"/>
              </a:ext>
            </a:extLst>
          </p:cNvPr>
          <p:cNvSpPr txBox="1"/>
          <p:nvPr/>
        </p:nvSpPr>
        <p:spPr>
          <a:xfrm>
            <a:off x="1308586" y="4962368"/>
            <a:ext cx="9890244" cy="1323439"/>
          </a:xfrm>
          <a:prstGeom prst="rect">
            <a:avLst/>
          </a:prstGeom>
          <a:noFill/>
        </p:spPr>
        <p:txBody>
          <a:bodyPr wrap="square" rtlCol="0">
            <a:spAutoFit/>
          </a:bodyPr>
          <a:lstStyle/>
          <a:p>
            <a:endParaRPr lang="en-GB" sz="1200" dirty="0">
              <a:solidFill>
                <a:srgbClr val="404040"/>
              </a:solidFill>
              <a:cs typeface="Calibri"/>
            </a:endParaRPr>
          </a:p>
          <a:p>
            <a:pPr marL="342900" indent="-342900">
              <a:buFont typeface="Wingdings" panose="05000000000000000000" pitchFamily="2" charset="2"/>
              <a:buChar char="§"/>
            </a:pPr>
            <a:r>
              <a:rPr lang="en-GB" sz="2800" dirty="0">
                <a:solidFill>
                  <a:srgbClr val="404040"/>
                </a:solidFill>
                <a:cs typeface="Calibri"/>
              </a:rPr>
              <a:t>A set of integrity rules (constraints)</a:t>
            </a:r>
          </a:p>
          <a:p>
            <a:pPr marL="342900" indent="-342900">
              <a:buFont typeface="Wingdings" panose="05000000000000000000" pitchFamily="2" charset="2"/>
              <a:buChar char="§"/>
            </a:pPr>
            <a:endParaRPr lang="en-GB" sz="1200" dirty="0">
              <a:solidFill>
                <a:srgbClr val="404040"/>
              </a:solidFill>
              <a:cs typeface="Calibri"/>
            </a:endParaRPr>
          </a:p>
          <a:p>
            <a:pPr marL="342900" indent="-342900">
              <a:buFont typeface="Wingdings" panose="05000000000000000000" pitchFamily="2" charset="2"/>
              <a:buChar char="§"/>
            </a:pPr>
            <a:r>
              <a:rPr lang="en-GB" sz="2800" dirty="0">
                <a:solidFill>
                  <a:srgbClr val="404040"/>
                </a:solidFill>
                <a:cs typeface="Calibri"/>
              </a:rPr>
              <a:t>A set of operations (to define data manipulation) </a:t>
            </a:r>
          </a:p>
        </p:txBody>
      </p:sp>
      <p:pic>
        <p:nvPicPr>
          <p:cNvPr id="13" name="Picture 12">
            <a:extLst>
              <a:ext uri="{FF2B5EF4-FFF2-40B4-BE49-F238E27FC236}">
                <a16:creationId xmlns:a16="http://schemas.microsoft.com/office/drawing/2014/main" id="{5AC3C344-F75A-059D-55A3-D57C134177DF}"/>
              </a:ext>
            </a:extLst>
          </p:cNvPr>
          <p:cNvPicPr>
            <a:picLocks noChangeAspect="1"/>
          </p:cNvPicPr>
          <p:nvPr/>
        </p:nvPicPr>
        <p:blipFill>
          <a:blip r:embed="rId4"/>
          <a:stretch>
            <a:fillRect/>
          </a:stretch>
        </p:blipFill>
        <p:spPr>
          <a:xfrm>
            <a:off x="2097050" y="3022853"/>
            <a:ext cx="3368801" cy="2162786"/>
          </a:xfrm>
          <a:prstGeom prst="rect">
            <a:avLst/>
          </a:prstGeom>
        </p:spPr>
      </p:pic>
    </p:spTree>
    <p:custDataLst>
      <p:tags r:id="rId1"/>
    </p:custDataLst>
    <p:extLst>
      <p:ext uri="{BB962C8B-B14F-4D97-AF65-F5344CB8AC3E}">
        <p14:creationId xmlns:p14="http://schemas.microsoft.com/office/powerpoint/2010/main" val="20269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1000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Mathematical Foundations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25</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7" name="object 3">
            <a:extLst>
              <a:ext uri="{FF2B5EF4-FFF2-40B4-BE49-F238E27FC236}">
                <a16:creationId xmlns:a16="http://schemas.microsoft.com/office/drawing/2014/main" id="{1257A7AE-29CD-4026-BA49-E76CF63C974F}"/>
              </a:ext>
            </a:extLst>
          </p:cNvPr>
          <p:cNvSpPr txBox="1"/>
          <p:nvPr/>
        </p:nvSpPr>
        <p:spPr>
          <a:xfrm>
            <a:off x="1244601" y="1305560"/>
            <a:ext cx="10520679" cy="4590359"/>
          </a:xfrm>
          <a:prstGeom prst="rect">
            <a:avLst/>
          </a:prstGeom>
        </p:spPr>
        <p:txBody>
          <a:bodyPr vert="horz" wrap="square" lIns="0" tIns="85725" rIns="0" bIns="0" rtlCol="0">
            <a:spAutoFit/>
          </a:bodyPr>
          <a:lstStyle/>
          <a:p>
            <a:pPr marL="406400" indent="-342900">
              <a:lnSpc>
                <a:spcPct val="100000"/>
              </a:lnSpc>
              <a:spcBef>
                <a:spcPts val="565"/>
              </a:spcBef>
              <a:buFont typeface="Wingdings"/>
              <a:buChar char=""/>
              <a:tabLst>
                <a:tab pos="405765" algn="l"/>
                <a:tab pos="406400" algn="l"/>
              </a:tabLst>
            </a:pPr>
            <a:r>
              <a:rPr lang="en-GB" sz="2800" spc="-5" dirty="0">
                <a:cs typeface="Arial"/>
              </a:rPr>
              <a:t>Attribute Domain: </a:t>
            </a:r>
          </a:p>
          <a:p>
            <a:pPr marL="863600" lvl="1" indent="-342900">
              <a:spcBef>
                <a:spcPts val="565"/>
              </a:spcBef>
              <a:buFont typeface="Wingdings"/>
              <a:buChar char=""/>
              <a:tabLst>
                <a:tab pos="405765" algn="l"/>
                <a:tab pos="406400" algn="l"/>
              </a:tabLst>
            </a:pPr>
            <a:r>
              <a:rPr lang="en-GB" sz="2400" spc="-5" dirty="0">
                <a:cs typeface="Arial"/>
              </a:rPr>
              <a:t>set of all permissible values for a column</a:t>
            </a:r>
            <a:endParaRPr lang="en-GB" sz="2400" dirty="0">
              <a:cs typeface="Arial"/>
            </a:endParaRPr>
          </a:p>
          <a:p>
            <a:pPr marL="807085" lvl="1" indent="-287020">
              <a:lnSpc>
                <a:spcPct val="100000"/>
              </a:lnSpc>
              <a:spcBef>
                <a:spcPts val="484"/>
              </a:spcBef>
              <a:buFont typeface="Wingdings"/>
              <a:buChar char=""/>
              <a:tabLst>
                <a:tab pos="807085" algn="l"/>
                <a:tab pos="807720" algn="l"/>
              </a:tabLst>
            </a:pPr>
            <a:r>
              <a:rPr lang="en-GB" sz="2400" dirty="0">
                <a:cs typeface="Arial"/>
              </a:rPr>
              <a:t>E.g., </a:t>
            </a:r>
            <a:r>
              <a:rPr lang="en-GB" sz="2400" spc="-5" dirty="0">
                <a:solidFill>
                  <a:schemeClr val="tx2"/>
                </a:solidFill>
                <a:cs typeface="Arial"/>
              </a:rPr>
              <a:t>ID</a:t>
            </a:r>
            <a:r>
              <a:rPr lang="en-GB" sz="2400" spc="-5" dirty="0">
                <a:cs typeface="Arial"/>
              </a:rPr>
              <a:t>:{</a:t>
            </a:r>
            <a:r>
              <a:rPr lang="en-GB" sz="2400" i="1" spc="-5" dirty="0">
                <a:cs typeface="Arial"/>
              </a:rPr>
              <a:t>x</a:t>
            </a:r>
            <a:r>
              <a:rPr lang="en-GB" sz="2400" spc="-5" dirty="0">
                <a:cs typeface="Arial"/>
              </a:rPr>
              <a:t>|</a:t>
            </a:r>
            <a:r>
              <a:rPr lang="en-GB" sz="2400" i="1" spc="-5" dirty="0">
                <a:cs typeface="Arial"/>
              </a:rPr>
              <a:t>x</a:t>
            </a:r>
            <a:r>
              <a:rPr lang="en-GB" sz="2400" spc="-5" dirty="0">
                <a:solidFill>
                  <a:schemeClr val="accent6">
                    <a:lumMod val="75000"/>
                  </a:schemeClr>
                </a:solidFill>
                <a:cs typeface="Arial"/>
              </a:rPr>
              <a:t>≥</a:t>
            </a:r>
            <a:r>
              <a:rPr lang="en-GB" sz="2400" spc="-5" dirty="0">
                <a:cs typeface="Arial"/>
              </a:rPr>
              <a:t>1000 &amp;</a:t>
            </a:r>
            <a:r>
              <a:rPr lang="en-GB" sz="2400" spc="-5" dirty="0">
                <a:solidFill>
                  <a:schemeClr val="accent6">
                    <a:lumMod val="75000"/>
                  </a:schemeClr>
                </a:solidFill>
                <a:cs typeface="Arial"/>
              </a:rPr>
              <a:t> </a:t>
            </a:r>
            <a:r>
              <a:rPr lang="en-GB" sz="2400" i="1" spc="-5" dirty="0">
                <a:cs typeface="Arial"/>
              </a:rPr>
              <a:t>x</a:t>
            </a:r>
            <a:r>
              <a:rPr lang="en-GB" sz="2400" spc="-5" dirty="0">
                <a:solidFill>
                  <a:schemeClr val="accent6">
                    <a:lumMod val="75000"/>
                  </a:schemeClr>
                </a:solidFill>
                <a:cs typeface="Arial"/>
              </a:rPr>
              <a:t>≤</a:t>
            </a:r>
            <a:r>
              <a:rPr lang="en-GB" sz="2400" spc="-5" dirty="0">
                <a:cs typeface="Arial"/>
              </a:rPr>
              <a:t>1999}, </a:t>
            </a:r>
            <a:r>
              <a:rPr lang="en-GB" sz="2400" spc="-5" dirty="0">
                <a:solidFill>
                  <a:schemeClr val="tx2"/>
                </a:solidFill>
                <a:cs typeface="Arial"/>
              </a:rPr>
              <a:t>Name</a:t>
            </a:r>
            <a:r>
              <a:rPr lang="en-GB" sz="2400" spc="-5" dirty="0">
                <a:cs typeface="Arial"/>
              </a:rPr>
              <a:t>: </a:t>
            </a:r>
            <a:r>
              <a:rPr lang="en-GB" sz="2400" spc="-5" dirty="0">
                <a:solidFill>
                  <a:schemeClr val="accent6">
                    <a:lumMod val="75000"/>
                  </a:schemeClr>
                </a:solidFill>
                <a:cs typeface="Arial"/>
              </a:rPr>
              <a:t>string</a:t>
            </a:r>
            <a:r>
              <a:rPr lang="en-GB" sz="2400" spc="-5" dirty="0">
                <a:cs typeface="Arial"/>
              </a:rPr>
              <a:t>, </a:t>
            </a:r>
            <a:r>
              <a:rPr lang="en-GB" sz="2400" spc="-10" dirty="0">
                <a:solidFill>
                  <a:schemeClr val="tx2"/>
                </a:solidFill>
                <a:cs typeface="Arial"/>
              </a:rPr>
              <a:t>Age</a:t>
            </a:r>
            <a:r>
              <a:rPr lang="en-GB" sz="2400" spc="-10" dirty="0">
                <a:cs typeface="Arial"/>
              </a:rPr>
              <a:t>:{x|18</a:t>
            </a:r>
            <a:r>
              <a:rPr lang="en-GB" sz="2400" spc="-5" dirty="0">
                <a:solidFill>
                  <a:schemeClr val="accent6">
                    <a:lumMod val="75000"/>
                  </a:schemeClr>
                </a:solidFill>
                <a:cs typeface="Arial"/>
              </a:rPr>
              <a:t> ≤ </a:t>
            </a:r>
            <a:r>
              <a:rPr lang="en-GB" sz="2400" spc="-5" dirty="0">
                <a:cs typeface="Arial"/>
              </a:rPr>
              <a:t>x</a:t>
            </a:r>
            <a:r>
              <a:rPr lang="en-GB" sz="2400" spc="-5" dirty="0">
                <a:solidFill>
                  <a:schemeClr val="accent6">
                    <a:lumMod val="75000"/>
                  </a:schemeClr>
                </a:solidFill>
                <a:cs typeface="Arial"/>
              </a:rPr>
              <a:t> ≤ </a:t>
            </a:r>
            <a:r>
              <a:rPr lang="en-GB" sz="2400" spc="-5" dirty="0">
                <a:cs typeface="Arial"/>
              </a:rPr>
              <a:t>70</a:t>
            </a:r>
            <a:r>
              <a:rPr lang="en-GB" sz="2400" spc="-10" dirty="0">
                <a:cs typeface="Arial"/>
              </a:rPr>
              <a:t>}</a:t>
            </a:r>
          </a:p>
          <a:p>
            <a:pPr marL="807085" lvl="1" indent="-287020">
              <a:lnSpc>
                <a:spcPct val="100000"/>
              </a:lnSpc>
              <a:spcBef>
                <a:spcPts val="484"/>
              </a:spcBef>
              <a:buFont typeface="Wingdings"/>
              <a:buChar char=""/>
              <a:tabLst>
                <a:tab pos="807085" algn="l"/>
                <a:tab pos="807720" algn="l"/>
              </a:tabLst>
            </a:pPr>
            <a:r>
              <a:rPr lang="en-GB" sz="2400" spc="-10" dirty="0">
                <a:cs typeface="Arial"/>
              </a:rPr>
              <a:t> </a:t>
            </a:r>
            <a:r>
              <a:rPr lang="en-GB" sz="2400" spc="-5" dirty="0">
                <a:solidFill>
                  <a:schemeClr val="accent6">
                    <a:lumMod val="75000"/>
                  </a:schemeClr>
                </a:solidFill>
                <a:cs typeface="Arial"/>
              </a:rPr>
              <a:t>NULL</a:t>
            </a:r>
            <a:r>
              <a:rPr lang="en-GB" sz="2400" spc="-10" dirty="0">
                <a:cs typeface="Arial"/>
              </a:rPr>
              <a:t>: special value for ‘unknown’ or ‘undefined’</a:t>
            </a:r>
            <a:endParaRPr lang="en-GB" sz="2400" dirty="0">
              <a:cs typeface="Arial"/>
            </a:endParaRPr>
          </a:p>
          <a:p>
            <a:pPr marL="406400" indent="-342900">
              <a:lnSpc>
                <a:spcPct val="100000"/>
              </a:lnSpc>
              <a:spcBef>
                <a:spcPts val="675"/>
              </a:spcBef>
              <a:buFont typeface="Wingdings"/>
              <a:buChar char=""/>
              <a:tabLst>
                <a:tab pos="405765" algn="l"/>
                <a:tab pos="406400" algn="l"/>
              </a:tabLst>
            </a:pPr>
            <a:r>
              <a:rPr lang="en-GB" sz="2800" spc="-5" dirty="0">
                <a:cs typeface="Arial"/>
              </a:rPr>
              <a:t>Given a number of sets </a:t>
            </a:r>
            <a:r>
              <a:rPr lang="en-GB" sz="2800" i="1" dirty="0">
                <a:solidFill>
                  <a:schemeClr val="tx2"/>
                </a:solidFill>
                <a:cs typeface="Arial"/>
              </a:rPr>
              <a:t>A</a:t>
            </a:r>
            <a:r>
              <a:rPr lang="en-GB" sz="2800" baseline="-21367" dirty="0">
                <a:cs typeface="Arial"/>
              </a:rPr>
              <a:t>1</a:t>
            </a:r>
            <a:r>
              <a:rPr lang="en-GB" sz="2800" dirty="0">
                <a:cs typeface="Arial"/>
              </a:rPr>
              <a:t>,</a:t>
            </a:r>
            <a:r>
              <a:rPr lang="en-GB" sz="2800" i="1" dirty="0">
                <a:solidFill>
                  <a:schemeClr val="tx2"/>
                </a:solidFill>
                <a:cs typeface="Arial"/>
              </a:rPr>
              <a:t> A</a:t>
            </a:r>
            <a:r>
              <a:rPr lang="en-GB" sz="2800" baseline="-21367" dirty="0">
                <a:cs typeface="Arial"/>
              </a:rPr>
              <a:t>2</a:t>
            </a:r>
            <a:r>
              <a:rPr lang="en-GB" sz="2800" dirty="0">
                <a:cs typeface="Arial"/>
              </a:rPr>
              <a:t>, …, </a:t>
            </a:r>
            <a:r>
              <a:rPr lang="en-GB" sz="2800" i="1" dirty="0">
                <a:solidFill>
                  <a:schemeClr val="tx2"/>
                </a:solidFill>
                <a:cs typeface="Arial"/>
              </a:rPr>
              <a:t>A</a:t>
            </a:r>
            <a:r>
              <a:rPr lang="en-GB" sz="2800" i="1" baseline="-21367" dirty="0">
                <a:cs typeface="Arial"/>
              </a:rPr>
              <a:t>n </a:t>
            </a:r>
            <a:r>
              <a:rPr lang="en-GB" sz="2800" spc="-5" dirty="0">
                <a:cs typeface="Arial"/>
              </a:rPr>
              <a:t> R is a relation on these n sets such that it is a set of tuples, where each tuple has its first element from </a:t>
            </a:r>
            <a:r>
              <a:rPr lang="en-GB" sz="2800" i="1" dirty="0">
                <a:solidFill>
                  <a:schemeClr val="tx2"/>
                </a:solidFill>
                <a:cs typeface="Arial"/>
              </a:rPr>
              <a:t>A</a:t>
            </a:r>
            <a:r>
              <a:rPr lang="en-GB" sz="2800" baseline="-21367" dirty="0">
                <a:cs typeface="Arial"/>
              </a:rPr>
              <a:t>1 </a:t>
            </a:r>
            <a:r>
              <a:rPr lang="en-GB" sz="2800" spc="-5" dirty="0">
                <a:cs typeface="Arial"/>
              </a:rPr>
              <a:t>and the last from </a:t>
            </a:r>
            <a:r>
              <a:rPr lang="en-GB" sz="2800" i="1" dirty="0">
                <a:solidFill>
                  <a:schemeClr val="tx2"/>
                </a:solidFill>
                <a:cs typeface="Arial"/>
              </a:rPr>
              <a:t>A</a:t>
            </a:r>
            <a:r>
              <a:rPr lang="en-GB" sz="2800" i="1" baseline="-21367" dirty="0">
                <a:cs typeface="Arial"/>
              </a:rPr>
              <a:t>n</a:t>
            </a:r>
            <a:r>
              <a:rPr lang="en-GB" sz="2800" spc="-5" dirty="0">
                <a:cs typeface="Arial"/>
              </a:rPr>
              <a:t> E.g., for Employee:</a:t>
            </a:r>
          </a:p>
          <a:p>
            <a:pPr marL="863600" lvl="1" indent="-342900">
              <a:spcBef>
                <a:spcPts val="675"/>
              </a:spcBef>
              <a:buFont typeface="Wingdings"/>
              <a:buChar char=""/>
              <a:tabLst>
                <a:tab pos="405765" algn="l"/>
                <a:tab pos="406400" algn="l"/>
              </a:tabLst>
            </a:pPr>
            <a:r>
              <a:rPr lang="en-GB" sz="2400" spc="-5" dirty="0">
                <a:cs typeface="Arial"/>
              </a:rPr>
              <a:t>ID {1234, 1589, 1489}</a:t>
            </a:r>
          </a:p>
          <a:p>
            <a:pPr marL="863600" lvl="1" indent="-342900">
              <a:spcBef>
                <a:spcPts val="675"/>
              </a:spcBef>
              <a:buFont typeface="Wingdings"/>
              <a:buChar char=""/>
              <a:tabLst>
                <a:tab pos="405765" algn="l"/>
                <a:tab pos="406400" algn="l"/>
              </a:tabLst>
            </a:pPr>
            <a:r>
              <a:rPr lang="en-GB" sz="2400" spc="-5" dirty="0">
                <a:cs typeface="Arial"/>
              </a:rPr>
              <a:t>Name {Sam Smith, Sara Khan, Joe Ball}</a:t>
            </a:r>
          </a:p>
          <a:p>
            <a:pPr marL="863600" lvl="1" indent="-342900">
              <a:spcBef>
                <a:spcPts val="675"/>
              </a:spcBef>
              <a:buFont typeface="Wingdings"/>
              <a:buChar char=""/>
              <a:tabLst>
                <a:tab pos="405765" algn="l"/>
                <a:tab pos="406400" algn="l"/>
              </a:tabLst>
            </a:pPr>
            <a:r>
              <a:rPr lang="en-GB" sz="2400" spc="-5" dirty="0">
                <a:cs typeface="Arial"/>
              </a:rPr>
              <a:t>Age {25, 30, 40}</a:t>
            </a:r>
          </a:p>
        </p:txBody>
      </p:sp>
    </p:spTree>
    <p:custDataLst>
      <p:tags r:id="rId1"/>
    </p:custDataLst>
    <p:extLst>
      <p:ext uri="{BB962C8B-B14F-4D97-AF65-F5344CB8AC3E}">
        <p14:creationId xmlns:p14="http://schemas.microsoft.com/office/powerpoint/2010/main" val="422867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023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Model: Keys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26</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45440" y="1393810"/>
            <a:ext cx="4836361" cy="2189060"/>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400" spc="-5" dirty="0">
                <a:cs typeface="Arial"/>
              </a:rPr>
              <a:t>R</a:t>
            </a:r>
            <a:r>
              <a:rPr lang="en-GB" sz="2400" dirty="0">
                <a:cs typeface="Arial"/>
              </a:rPr>
              <a:t>elations: </a:t>
            </a:r>
            <a:r>
              <a:rPr lang="en-GB" sz="2400" i="1" spc="-5" dirty="0">
                <a:cs typeface="Arial"/>
              </a:rPr>
              <a:t>relate to </a:t>
            </a:r>
            <a:r>
              <a:rPr lang="en-GB" sz="2400" i="1" dirty="0">
                <a:cs typeface="Arial"/>
              </a:rPr>
              <a:t>each </a:t>
            </a:r>
            <a:r>
              <a:rPr lang="en-GB" sz="2400" i="1" spc="-5" dirty="0">
                <a:cs typeface="Arial"/>
              </a:rPr>
              <a:t>other </a:t>
            </a:r>
            <a:r>
              <a:rPr lang="en-GB" sz="2400" spc="-5" dirty="0">
                <a:cs typeface="Arial"/>
              </a:rPr>
              <a:t>through the </a:t>
            </a:r>
            <a:r>
              <a:rPr lang="en-GB" sz="2400" dirty="0">
                <a:cs typeface="Arial"/>
              </a:rPr>
              <a:t>sharing of a</a:t>
            </a:r>
            <a:r>
              <a:rPr lang="en-GB" sz="2400" spc="-30" dirty="0">
                <a:cs typeface="Arial"/>
              </a:rPr>
              <a:t> </a:t>
            </a:r>
            <a:r>
              <a:rPr lang="en-GB" sz="2400" dirty="0">
                <a:cs typeface="Arial"/>
              </a:rPr>
              <a:t>column</a:t>
            </a:r>
          </a:p>
          <a:p>
            <a:pPr marL="469900" indent="-457200">
              <a:spcBef>
                <a:spcPts val="869"/>
              </a:spcBef>
              <a:buFont typeface="Wingdings" panose="05000000000000000000" pitchFamily="2" charset="2"/>
              <a:buChar char="§"/>
              <a:tabLst>
                <a:tab pos="354965" algn="l"/>
                <a:tab pos="355600" algn="l"/>
              </a:tabLst>
            </a:pPr>
            <a:r>
              <a:rPr lang="en-GB" sz="2400" dirty="0">
                <a:cs typeface="Arial"/>
              </a:rPr>
              <a:t>Primary key (PK): an attribute(s) that uniquely identifies a tuple</a:t>
            </a:r>
          </a:p>
          <a:p>
            <a:pPr marL="469900" indent="-457200">
              <a:spcBef>
                <a:spcPts val="869"/>
              </a:spcBef>
              <a:buFont typeface="Wingdings" panose="05000000000000000000" pitchFamily="2" charset="2"/>
              <a:buChar char="§"/>
              <a:tabLst>
                <a:tab pos="354965" algn="l"/>
                <a:tab pos="355600" algn="l"/>
              </a:tabLst>
            </a:pPr>
            <a:r>
              <a:rPr lang="en-GB" sz="2400" dirty="0">
                <a:cs typeface="Arial"/>
              </a:rPr>
              <a:t>Foreign key: attribute matches PK</a:t>
            </a:r>
            <a:endParaRPr lang="en-GB" sz="2400" dirty="0"/>
          </a:p>
        </p:txBody>
      </p:sp>
      <p:graphicFrame>
        <p:nvGraphicFramePr>
          <p:cNvPr id="6" name="Table 5">
            <a:extLst>
              <a:ext uri="{FF2B5EF4-FFF2-40B4-BE49-F238E27FC236}">
                <a16:creationId xmlns:a16="http://schemas.microsoft.com/office/drawing/2014/main" id="{E0EA6A23-4B56-40F0-88AA-DD15F91A57ED}"/>
              </a:ext>
            </a:extLst>
          </p:cNvPr>
          <p:cNvGraphicFramePr>
            <a:graphicFrameLocks noGrp="1"/>
          </p:cNvGraphicFramePr>
          <p:nvPr/>
        </p:nvGraphicFramePr>
        <p:xfrm>
          <a:off x="2286001" y="4495800"/>
          <a:ext cx="3534937" cy="1512000"/>
        </p:xfrm>
        <a:graphic>
          <a:graphicData uri="http://schemas.openxmlformats.org/drawingml/2006/table">
            <a:tbl>
              <a:tblPr firstRow="1" bandRow="1">
                <a:tableStyleId>{5940675A-B579-460E-94D1-54222C63F5DA}</a:tableStyleId>
              </a:tblPr>
              <a:tblGrid>
                <a:gridCol w="944137">
                  <a:extLst>
                    <a:ext uri="{9D8B030D-6E8A-4147-A177-3AD203B41FA5}">
                      <a16:colId xmlns:a16="http://schemas.microsoft.com/office/drawing/2014/main" val="1432757582"/>
                    </a:ext>
                  </a:extLst>
                </a:gridCol>
                <a:gridCol w="1371600">
                  <a:extLst>
                    <a:ext uri="{9D8B030D-6E8A-4147-A177-3AD203B41FA5}">
                      <a16:colId xmlns:a16="http://schemas.microsoft.com/office/drawing/2014/main" val="3584667629"/>
                    </a:ext>
                  </a:extLst>
                </a:gridCol>
                <a:gridCol w="1219200">
                  <a:extLst>
                    <a:ext uri="{9D8B030D-6E8A-4147-A177-3AD203B41FA5}">
                      <a16:colId xmlns:a16="http://schemas.microsoft.com/office/drawing/2014/main" val="1874183446"/>
                    </a:ext>
                  </a:extLst>
                </a:gridCol>
              </a:tblGrid>
              <a:tr h="504000">
                <a:tc>
                  <a:txBody>
                    <a:bodyPr/>
                    <a:lstStyle/>
                    <a:p>
                      <a:r>
                        <a:rPr lang="en-GB" dirty="0">
                          <a:solidFill>
                            <a:srgbClr val="C00000"/>
                          </a:solidFill>
                        </a:rPr>
                        <a:t>EMP_ID</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EMP_NAME</a:t>
                      </a:r>
                    </a:p>
                  </a:txBody>
                  <a:tcPr anchor="ctr">
                    <a:solidFill>
                      <a:schemeClr val="bg1">
                        <a:lumMod val="85000"/>
                      </a:schemeClr>
                    </a:solidFill>
                  </a:tcPr>
                </a:tc>
                <a:tc>
                  <a:txBody>
                    <a:bodyPr/>
                    <a:lstStyle/>
                    <a:p>
                      <a:r>
                        <a:rPr lang="en-GB" dirty="0">
                          <a:solidFill>
                            <a:srgbClr val="C00000"/>
                          </a:solidFill>
                        </a:rPr>
                        <a:t>EMP_AGE</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algn="ctr"/>
                      <a:r>
                        <a:rPr lang="en-GB" dirty="0"/>
                        <a:t>1234</a:t>
                      </a:r>
                    </a:p>
                  </a:txBody>
                  <a:tcPr anchor="ctr"/>
                </a:tc>
                <a:tc>
                  <a:txBody>
                    <a:bodyPr/>
                    <a:lstStyle/>
                    <a:p>
                      <a:pPr algn="ctr"/>
                      <a:r>
                        <a:rPr lang="en-GB" dirty="0"/>
                        <a:t>Sam Smith</a:t>
                      </a:r>
                    </a:p>
                  </a:txBody>
                  <a:tcPr anchor="ctr"/>
                </a:tc>
                <a:tc>
                  <a:txBody>
                    <a:bodyPr/>
                    <a:lstStyle/>
                    <a:p>
                      <a:pPr algn="ctr"/>
                      <a:r>
                        <a:rPr lang="en-GB" dirty="0"/>
                        <a:t>25</a:t>
                      </a:r>
                    </a:p>
                  </a:txBody>
                  <a:tcPr anchor="ctr"/>
                </a:tc>
                <a:extLst>
                  <a:ext uri="{0D108BD9-81ED-4DB2-BD59-A6C34878D82A}">
                    <a16:rowId xmlns:a16="http://schemas.microsoft.com/office/drawing/2014/main" val="1780273517"/>
                  </a:ext>
                </a:extLst>
              </a:tr>
              <a:tr h="504000">
                <a:tc>
                  <a:txBody>
                    <a:bodyPr/>
                    <a:lstStyle/>
                    <a:p>
                      <a:pPr algn="ctr"/>
                      <a:r>
                        <a:rPr lang="en-GB" dirty="0"/>
                        <a:t>1235</a:t>
                      </a:r>
                    </a:p>
                  </a:txBody>
                  <a:tcPr anchor="ctr"/>
                </a:tc>
                <a:tc>
                  <a:txBody>
                    <a:bodyPr/>
                    <a:lstStyle/>
                    <a:p>
                      <a:pPr algn="ctr"/>
                      <a:r>
                        <a:rPr lang="en-GB" dirty="0"/>
                        <a:t>Joe Ball</a:t>
                      </a:r>
                    </a:p>
                  </a:txBody>
                  <a:tcPr anchor="ctr"/>
                </a:tc>
                <a:tc>
                  <a:txBody>
                    <a:bodyPr/>
                    <a:lstStyle/>
                    <a:p>
                      <a:pPr algn="ctr"/>
                      <a:r>
                        <a:rPr lang="en-GB" dirty="0"/>
                        <a:t>40</a:t>
                      </a:r>
                    </a:p>
                  </a:txBody>
                  <a:tcPr anchor="ctr"/>
                </a:tc>
                <a:extLst>
                  <a:ext uri="{0D108BD9-81ED-4DB2-BD59-A6C34878D82A}">
                    <a16:rowId xmlns:a16="http://schemas.microsoft.com/office/drawing/2014/main" val="2272025453"/>
                  </a:ext>
                </a:extLst>
              </a:tr>
            </a:tbl>
          </a:graphicData>
        </a:graphic>
      </p:graphicFrame>
      <p:sp>
        <p:nvSpPr>
          <p:cNvPr id="7" name="TextBox 6">
            <a:extLst>
              <a:ext uri="{FF2B5EF4-FFF2-40B4-BE49-F238E27FC236}">
                <a16:creationId xmlns:a16="http://schemas.microsoft.com/office/drawing/2014/main" id="{D0241C32-0E48-4DC0-9E17-FDD69E633E5A}"/>
              </a:ext>
            </a:extLst>
          </p:cNvPr>
          <p:cNvSpPr txBox="1"/>
          <p:nvPr/>
        </p:nvSpPr>
        <p:spPr>
          <a:xfrm>
            <a:off x="2209800" y="4038600"/>
            <a:ext cx="1524000" cy="400110"/>
          </a:xfrm>
          <a:prstGeom prst="rect">
            <a:avLst/>
          </a:prstGeom>
          <a:noFill/>
        </p:spPr>
        <p:txBody>
          <a:bodyPr wrap="square" rtlCol="0">
            <a:spAutoFit/>
          </a:bodyPr>
          <a:lstStyle/>
          <a:p>
            <a:r>
              <a:rPr lang="en-GB" sz="2000" b="1" dirty="0">
                <a:solidFill>
                  <a:schemeClr val="tx2"/>
                </a:solidFill>
              </a:rPr>
              <a:t>EMPLOYEE</a:t>
            </a:r>
          </a:p>
        </p:txBody>
      </p:sp>
      <p:sp>
        <p:nvSpPr>
          <p:cNvPr id="10" name="TextBox 9">
            <a:extLst>
              <a:ext uri="{FF2B5EF4-FFF2-40B4-BE49-F238E27FC236}">
                <a16:creationId xmlns:a16="http://schemas.microsoft.com/office/drawing/2014/main" id="{74ADF695-2EEE-4E30-AC4C-5A8FD81BAF40}"/>
              </a:ext>
            </a:extLst>
          </p:cNvPr>
          <p:cNvSpPr txBox="1"/>
          <p:nvPr/>
        </p:nvSpPr>
        <p:spPr>
          <a:xfrm>
            <a:off x="8769025" y="1346860"/>
            <a:ext cx="1477537" cy="400110"/>
          </a:xfrm>
          <a:prstGeom prst="rect">
            <a:avLst/>
          </a:prstGeom>
          <a:noFill/>
        </p:spPr>
        <p:txBody>
          <a:bodyPr wrap="square" rtlCol="0">
            <a:spAutoFit/>
          </a:bodyPr>
          <a:lstStyle/>
          <a:p>
            <a:r>
              <a:rPr lang="en-GB" sz="2000" b="1" dirty="0">
                <a:solidFill>
                  <a:schemeClr val="tx2"/>
                </a:solidFill>
              </a:rPr>
              <a:t>WORKS_ON</a:t>
            </a:r>
          </a:p>
        </p:txBody>
      </p:sp>
      <p:graphicFrame>
        <p:nvGraphicFramePr>
          <p:cNvPr id="12" name="Table 11">
            <a:extLst>
              <a:ext uri="{FF2B5EF4-FFF2-40B4-BE49-F238E27FC236}">
                <a16:creationId xmlns:a16="http://schemas.microsoft.com/office/drawing/2014/main" id="{9E76E401-8AD2-4453-990B-762F02B59209}"/>
              </a:ext>
            </a:extLst>
          </p:cNvPr>
          <p:cNvGraphicFramePr>
            <a:graphicFrameLocks noGrp="1"/>
          </p:cNvGraphicFramePr>
          <p:nvPr/>
        </p:nvGraphicFramePr>
        <p:xfrm>
          <a:off x="7039539" y="1823640"/>
          <a:ext cx="3143832" cy="1739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3584667629"/>
                    </a:ext>
                  </a:extLst>
                </a:gridCol>
                <a:gridCol w="1066800">
                  <a:extLst>
                    <a:ext uri="{9D8B030D-6E8A-4147-A177-3AD203B41FA5}">
                      <a16:colId xmlns:a16="http://schemas.microsoft.com/office/drawing/2014/main" val="2635736412"/>
                    </a:ext>
                  </a:extLst>
                </a:gridCol>
                <a:gridCol w="934032">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EMP_ID</a:t>
                      </a:r>
                    </a:p>
                  </a:txBody>
                  <a:tcPr anchor="ctr">
                    <a:solidFill>
                      <a:schemeClr val="bg1">
                        <a:lumMod val="85000"/>
                      </a:schemeClr>
                    </a:solidFill>
                  </a:tcPr>
                </a:tc>
                <a:tc>
                  <a:txBody>
                    <a:bodyPr/>
                    <a:lstStyle/>
                    <a:p>
                      <a:r>
                        <a:rPr lang="en-GB" dirty="0">
                          <a:solidFill>
                            <a:srgbClr val="C00000"/>
                          </a:solidFill>
                        </a:rPr>
                        <a:t>HOURS</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PROJ01</a:t>
                      </a:r>
                    </a:p>
                  </a:txBody>
                  <a:tcPr anchor="ctr"/>
                </a:tc>
                <a:tc>
                  <a:txBody>
                    <a:bodyPr/>
                    <a:lstStyle/>
                    <a:p>
                      <a:pPr algn="ctr"/>
                      <a:r>
                        <a:rPr lang="en-GB" dirty="0"/>
                        <a:t>1234</a:t>
                      </a:r>
                    </a:p>
                  </a:txBody>
                  <a:tcPr anchor="ctr"/>
                </a:tc>
                <a:tc>
                  <a:txBody>
                    <a:bodyPr/>
                    <a:lstStyle/>
                    <a:p>
                      <a:pPr algn="ctr"/>
                      <a:r>
                        <a:rPr lang="en-GB" dirty="0"/>
                        <a:t>35</a:t>
                      </a:r>
                    </a:p>
                  </a:txBody>
                  <a:tcPr anchor="ctr"/>
                </a:tc>
                <a:extLst>
                  <a:ext uri="{0D108BD9-81ED-4DB2-BD59-A6C34878D82A}">
                    <a16:rowId xmlns:a16="http://schemas.microsoft.com/office/drawing/2014/main" val="1780273517"/>
                  </a:ext>
                </a:extLst>
              </a:tr>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1235</a:t>
                      </a:r>
                    </a:p>
                  </a:txBody>
                  <a:tcPr anchor="ctr"/>
                </a:tc>
                <a:tc>
                  <a:txBody>
                    <a:bodyPr/>
                    <a:lstStyle/>
                    <a:p>
                      <a:pPr algn="ctr"/>
                      <a:r>
                        <a:rPr lang="en-GB" dirty="0"/>
                        <a:t>NULL</a:t>
                      </a:r>
                    </a:p>
                  </a:txBody>
                  <a:tcPr anchor="ctr"/>
                </a:tc>
                <a:extLst>
                  <a:ext uri="{0D108BD9-81ED-4DB2-BD59-A6C34878D82A}">
                    <a16:rowId xmlns:a16="http://schemas.microsoft.com/office/drawing/2014/main" val="2272025453"/>
                  </a:ext>
                </a:extLst>
              </a:tr>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1235</a:t>
                      </a:r>
                    </a:p>
                  </a:txBody>
                  <a:tcPr anchor="ctr"/>
                </a:tc>
                <a:tc>
                  <a:txBody>
                    <a:bodyPr/>
                    <a:lstStyle/>
                    <a:p>
                      <a:pPr algn="ctr"/>
                      <a:r>
                        <a:rPr lang="en-GB" dirty="0"/>
                        <a:t>25</a:t>
                      </a:r>
                    </a:p>
                  </a:txBody>
                  <a:tcPr anchor="ctr"/>
                </a:tc>
                <a:extLst>
                  <a:ext uri="{0D108BD9-81ED-4DB2-BD59-A6C34878D82A}">
                    <a16:rowId xmlns:a16="http://schemas.microsoft.com/office/drawing/2014/main" val="2289645566"/>
                  </a:ext>
                </a:extLst>
              </a:tr>
            </a:tbl>
          </a:graphicData>
        </a:graphic>
      </p:graphicFrame>
      <p:graphicFrame>
        <p:nvGraphicFramePr>
          <p:cNvPr id="13" name="Table 12">
            <a:extLst>
              <a:ext uri="{FF2B5EF4-FFF2-40B4-BE49-F238E27FC236}">
                <a16:creationId xmlns:a16="http://schemas.microsoft.com/office/drawing/2014/main" id="{71495A03-A608-4829-B29F-416D55DA63D8}"/>
              </a:ext>
            </a:extLst>
          </p:cNvPr>
          <p:cNvGraphicFramePr>
            <a:graphicFrameLocks noGrp="1"/>
          </p:cNvGraphicFramePr>
          <p:nvPr/>
        </p:nvGraphicFramePr>
        <p:xfrm>
          <a:off x="6414369" y="4495800"/>
          <a:ext cx="3791863" cy="15120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1432757582"/>
                    </a:ext>
                  </a:extLst>
                </a:gridCol>
                <a:gridCol w="1442243">
                  <a:extLst>
                    <a:ext uri="{9D8B030D-6E8A-4147-A177-3AD203B41FA5}">
                      <a16:colId xmlns:a16="http://schemas.microsoft.com/office/drawing/2014/main" val="3584667629"/>
                    </a:ext>
                  </a:extLst>
                </a:gridCol>
                <a:gridCol w="1206620">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PROJ_NAME</a:t>
                      </a:r>
                    </a:p>
                  </a:txBody>
                  <a:tcPr anchor="ctr">
                    <a:solidFill>
                      <a:schemeClr val="bg1">
                        <a:lumMod val="85000"/>
                      </a:schemeClr>
                    </a:solidFill>
                  </a:tcPr>
                </a:tc>
                <a:tc>
                  <a:txBody>
                    <a:bodyPr/>
                    <a:lstStyle/>
                    <a:p>
                      <a:r>
                        <a:rPr lang="en-GB" dirty="0">
                          <a:solidFill>
                            <a:srgbClr val="C00000"/>
                          </a:solidFill>
                        </a:rPr>
                        <a:t>DEPT_NO</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PROJ01</a:t>
                      </a:r>
                    </a:p>
                  </a:txBody>
                  <a:tcPr anchor="ctr"/>
                </a:tc>
                <a:tc>
                  <a:txBody>
                    <a:bodyPr/>
                    <a:lstStyle/>
                    <a:p>
                      <a:pPr algn="ctr"/>
                      <a:r>
                        <a:rPr lang="en-GB" dirty="0"/>
                        <a:t>Lyrics</a:t>
                      </a:r>
                    </a:p>
                  </a:txBody>
                  <a:tcPr anchor="ctr"/>
                </a:tc>
                <a:tc>
                  <a:txBody>
                    <a:bodyPr/>
                    <a:lstStyle/>
                    <a:p>
                      <a:pPr algn="ctr"/>
                      <a:r>
                        <a:rPr lang="en-GB" dirty="0"/>
                        <a:t>3</a:t>
                      </a:r>
                    </a:p>
                  </a:txBody>
                  <a:tcPr anchor="ctr"/>
                </a:tc>
                <a:extLst>
                  <a:ext uri="{0D108BD9-81ED-4DB2-BD59-A6C34878D82A}">
                    <a16:rowId xmlns:a16="http://schemas.microsoft.com/office/drawing/2014/main" val="1780273517"/>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Aspic</a:t>
                      </a:r>
                    </a:p>
                  </a:txBody>
                  <a:tcPr anchor="ctr"/>
                </a:tc>
                <a:tc>
                  <a:txBody>
                    <a:bodyPr/>
                    <a:lstStyle/>
                    <a:p>
                      <a:pPr algn="ctr"/>
                      <a:r>
                        <a:rPr lang="en-GB" dirty="0"/>
                        <a:t>4</a:t>
                      </a:r>
                    </a:p>
                  </a:txBody>
                  <a:tcPr anchor="ctr"/>
                </a:tc>
                <a:extLst>
                  <a:ext uri="{0D108BD9-81ED-4DB2-BD59-A6C34878D82A}">
                    <a16:rowId xmlns:a16="http://schemas.microsoft.com/office/drawing/2014/main" val="2272025453"/>
                  </a:ext>
                </a:extLst>
              </a:tr>
            </a:tbl>
          </a:graphicData>
        </a:graphic>
      </p:graphicFrame>
      <p:sp>
        <p:nvSpPr>
          <p:cNvPr id="14" name="TextBox 13">
            <a:extLst>
              <a:ext uri="{FF2B5EF4-FFF2-40B4-BE49-F238E27FC236}">
                <a16:creationId xmlns:a16="http://schemas.microsoft.com/office/drawing/2014/main" id="{1E1751F9-B07C-4BDD-89B2-F48AEF82E8C5}"/>
              </a:ext>
            </a:extLst>
          </p:cNvPr>
          <p:cNvSpPr txBox="1"/>
          <p:nvPr/>
        </p:nvSpPr>
        <p:spPr>
          <a:xfrm>
            <a:off x="9087687" y="4024978"/>
            <a:ext cx="1158874" cy="400110"/>
          </a:xfrm>
          <a:prstGeom prst="rect">
            <a:avLst/>
          </a:prstGeom>
          <a:noFill/>
        </p:spPr>
        <p:txBody>
          <a:bodyPr wrap="square" rtlCol="0">
            <a:spAutoFit/>
          </a:bodyPr>
          <a:lstStyle/>
          <a:p>
            <a:r>
              <a:rPr lang="en-GB" sz="2000" b="1" dirty="0">
                <a:solidFill>
                  <a:schemeClr val="tx2"/>
                </a:solidFill>
              </a:rPr>
              <a:t>PROJECT</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DC608EB-5ECA-4453-94B5-6A676AF830D4}"/>
                  </a:ext>
                </a:extLst>
              </p14:cNvPr>
              <p14:cNvContentPartPr/>
              <p14:nvPr/>
            </p14:nvContentPartPr>
            <p14:xfrm>
              <a:off x="2493436" y="5264149"/>
              <a:ext cx="548280" cy="21240"/>
            </p14:xfrm>
          </p:contentPart>
        </mc:Choice>
        <mc:Fallback xmlns="">
          <p:pic>
            <p:nvPicPr>
              <p:cNvPr id="9" name="Ink 8">
                <a:extLst>
                  <a:ext uri="{FF2B5EF4-FFF2-40B4-BE49-F238E27FC236}">
                    <a16:creationId xmlns:a16="http://schemas.microsoft.com/office/drawing/2014/main" id="{8DC608EB-5ECA-4453-94B5-6A676AF830D4}"/>
                  </a:ext>
                </a:extLst>
              </p:cNvPr>
              <p:cNvPicPr/>
              <p:nvPr/>
            </p:nvPicPr>
            <p:blipFill>
              <a:blip r:embed="rId5"/>
              <a:stretch>
                <a:fillRect/>
              </a:stretch>
            </p:blipFill>
            <p:spPr>
              <a:xfrm>
                <a:off x="2439436" y="5154287"/>
                <a:ext cx="655920" cy="2405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EE90372-1C08-4096-B4C5-EEA5549F76B5}"/>
                  </a:ext>
                </a:extLst>
              </p14:cNvPr>
              <p14:cNvContentPartPr/>
              <p14:nvPr/>
            </p14:nvContentPartPr>
            <p14:xfrm>
              <a:off x="8464756" y="2576389"/>
              <a:ext cx="567720" cy="28080"/>
            </p14:xfrm>
          </p:contentPart>
        </mc:Choice>
        <mc:Fallback xmlns="">
          <p:pic>
            <p:nvPicPr>
              <p:cNvPr id="11" name="Ink 10">
                <a:extLst>
                  <a:ext uri="{FF2B5EF4-FFF2-40B4-BE49-F238E27FC236}">
                    <a16:creationId xmlns:a16="http://schemas.microsoft.com/office/drawing/2014/main" id="{CEE90372-1C08-4096-B4C5-EEA5549F76B5}"/>
                  </a:ext>
                </a:extLst>
              </p:cNvPr>
              <p:cNvPicPr/>
              <p:nvPr/>
            </p:nvPicPr>
            <p:blipFill>
              <a:blip r:embed="rId7"/>
              <a:stretch>
                <a:fillRect/>
              </a:stretch>
            </p:blipFill>
            <p:spPr>
              <a:xfrm>
                <a:off x="8410756" y="2468389"/>
                <a:ext cx="675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103F42A-CE71-4A30-A1BE-E33A399ED2E3}"/>
                  </a:ext>
                </a:extLst>
              </p14:cNvPr>
              <p14:cNvContentPartPr/>
              <p14:nvPr/>
            </p14:nvContentPartPr>
            <p14:xfrm>
              <a:off x="6601396" y="5236429"/>
              <a:ext cx="775440" cy="35280"/>
            </p14:xfrm>
          </p:contentPart>
        </mc:Choice>
        <mc:Fallback xmlns="">
          <p:pic>
            <p:nvPicPr>
              <p:cNvPr id="15" name="Ink 14">
                <a:extLst>
                  <a:ext uri="{FF2B5EF4-FFF2-40B4-BE49-F238E27FC236}">
                    <a16:creationId xmlns:a16="http://schemas.microsoft.com/office/drawing/2014/main" id="{5103F42A-CE71-4A30-A1BE-E33A399ED2E3}"/>
                  </a:ext>
                </a:extLst>
              </p:cNvPr>
              <p:cNvPicPr/>
              <p:nvPr/>
            </p:nvPicPr>
            <p:blipFill>
              <a:blip r:embed="rId9"/>
              <a:stretch>
                <a:fillRect/>
              </a:stretch>
            </p:blipFill>
            <p:spPr>
              <a:xfrm>
                <a:off x="6547396" y="5128429"/>
                <a:ext cx="883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DB35DE7F-813B-42AC-9DB2-D965DF22F35E}"/>
                  </a:ext>
                </a:extLst>
              </p14:cNvPr>
              <p14:cNvContentPartPr/>
              <p14:nvPr/>
            </p14:nvContentPartPr>
            <p14:xfrm>
              <a:off x="7245436" y="2576029"/>
              <a:ext cx="754920" cy="21600"/>
            </p14:xfrm>
          </p:contentPart>
        </mc:Choice>
        <mc:Fallback xmlns="">
          <p:pic>
            <p:nvPicPr>
              <p:cNvPr id="16" name="Ink 15">
                <a:extLst>
                  <a:ext uri="{FF2B5EF4-FFF2-40B4-BE49-F238E27FC236}">
                    <a16:creationId xmlns:a16="http://schemas.microsoft.com/office/drawing/2014/main" id="{DB35DE7F-813B-42AC-9DB2-D965DF22F35E}"/>
                  </a:ext>
                </a:extLst>
              </p:cNvPr>
              <p:cNvPicPr/>
              <p:nvPr/>
            </p:nvPicPr>
            <p:blipFill>
              <a:blip r:embed="rId11"/>
              <a:stretch>
                <a:fillRect/>
              </a:stretch>
            </p:blipFill>
            <p:spPr>
              <a:xfrm>
                <a:off x="7191410" y="2468029"/>
                <a:ext cx="862611" cy="237240"/>
              </a:xfrm>
              <a:prstGeom prst="rect">
                <a:avLst/>
              </a:prstGeom>
            </p:spPr>
          </p:pic>
        </mc:Fallback>
      </mc:AlternateContent>
    </p:spTree>
    <p:custDataLst>
      <p:tags r:id="rId1"/>
    </p:custDataLst>
    <p:extLst>
      <p:ext uri="{BB962C8B-B14F-4D97-AF65-F5344CB8AC3E}">
        <p14:creationId xmlns:p14="http://schemas.microsoft.com/office/powerpoint/2010/main" val="34534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023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Integrity Rules/Constraints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27</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209800" y="1508805"/>
            <a:ext cx="4343400" cy="1935144"/>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400" spc="-5" dirty="0">
                <a:cs typeface="Arial"/>
              </a:rPr>
              <a:t>Enforce consistency</a:t>
            </a:r>
          </a:p>
          <a:p>
            <a:pPr marL="469900" indent="-457200">
              <a:spcBef>
                <a:spcPts val="869"/>
              </a:spcBef>
              <a:buFont typeface="Wingdings" panose="05000000000000000000" pitchFamily="2" charset="2"/>
              <a:buChar char="§"/>
              <a:tabLst>
                <a:tab pos="354965" algn="l"/>
                <a:tab pos="355600" algn="l"/>
              </a:tabLst>
            </a:pPr>
            <a:r>
              <a:rPr lang="en-GB" sz="2400" spc="-5" dirty="0">
                <a:cs typeface="Arial"/>
              </a:rPr>
              <a:t>Restrict values of data</a:t>
            </a:r>
          </a:p>
          <a:p>
            <a:pPr marL="469900" indent="-457200">
              <a:spcBef>
                <a:spcPts val="869"/>
              </a:spcBef>
              <a:buFont typeface="Wingdings" panose="05000000000000000000" pitchFamily="2" charset="2"/>
              <a:buChar char="§"/>
              <a:tabLst>
                <a:tab pos="354965" algn="l"/>
                <a:tab pos="355600" algn="l"/>
              </a:tabLst>
            </a:pPr>
            <a:r>
              <a:rPr lang="en-GB" sz="2400" spc="-5" dirty="0">
                <a:cs typeface="Arial"/>
              </a:rPr>
              <a:t>Key constraints</a:t>
            </a:r>
          </a:p>
          <a:p>
            <a:pPr marL="469900" indent="-457200">
              <a:spcBef>
                <a:spcPts val="869"/>
              </a:spcBef>
              <a:buFont typeface="Wingdings" panose="05000000000000000000" pitchFamily="2" charset="2"/>
              <a:buChar char="§"/>
              <a:tabLst>
                <a:tab pos="354965" algn="l"/>
                <a:tab pos="355600" algn="l"/>
              </a:tabLst>
            </a:pPr>
            <a:r>
              <a:rPr lang="en-GB" sz="2400" spc="-5" dirty="0">
                <a:cs typeface="Arial"/>
              </a:rPr>
              <a:t>Referential constraints</a:t>
            </a:r>
            <a:endParaRPr lang="en-GB" sz="2400" dirty="0"/>
          </a:p>
        </p:txBody>
      </p:sp>
      <p:graphicFrame>
        <p:nvGraphicFramePr>
          <p:cNvPr id="6" name="Table 5">
            <a:extLst>
              <a:ext uri="{FF2B5EF4-FFF2-40B4-BE49-F238E27FC236}">
                <a16:creationId xmlns:a16="http://schemas.microsoft.com/office/drawing/2014/main" id="{E0EA6A23-4B56-40F0-88AA-DD15F91A57ED}"/>
              </a:ext>
            </a:extLst>
          </p:cNvPr>
          <p:cNvGraphicFramePr>
            <a:graphicFrameLocks noGrp="1"/>
          </p:cNvGraphicFramePr>
          <p:nvPr/>
        </p:nvGraphicFramePr>
        <p:xfrm>
          <a:off x="2286001" y="4495800"/>
          <a:ext cx="3534937" cy="1512000"/>
        </p:xfrm>
        <a:graphic>
          <a:graphicData uri="http://schemas.openxmlformats.org/drawingml/2006/table">
            <a:tbl>
              <a:tblPr firstRow="1" bandRow="1">
                <a:tableStyleId>{5940675A-B579-460E-94D1-54222C63F5DA}</a:tableStyleId>
              </a:tblPr>
              <a:tblGrid>
                <a:gridCol w="944137">
                  <a:extLst>
                    <a:ext uri="{9D8B030D-6E8A-4147-A177-3AD203B41FA5}">
                      <a16:colId xmlns:a16="http://schemas.microsoft.com/office/drawing/2014/main" val="1432757582"/>
                    </a:ext>
                  </a:extLst>
                </a:gridCol>
                <a:gridCol w="1371600">
                  <a:extLst>
                    <a:ext uri="{9D8B030D-6E8A-4147-A177-3AD203B41FA5}">
                      <a16:colId xmlns:a16="http://schemas.microsoft.com/office/drawing/2014/main" val="3584667629"/>
                    </a:ext>
                  </a:extLst>
                </a:gridCol>
                <a:gridCol w="1219200">
                  <a:extLst>
                    <a:ext uri="{9D8B030D-6E8A-4147-A177-3AD203B41FA5}">
                      <a16:colId xmlns:a16="http://schemas.microsoft.com/office/drawing/2014/main" val="1874183446"/>
                    </a:ext>
                  </a:extLst>
                </a:gridCol>
              </a:tblGrid>
              <a:tr h="504000">
                <a:tc>
                  <a:txBody>
                    <a:bodyPr/>
                    <a:lstStyle/>
                    <a:p>
                      <a:r>
                        <a:rPr lang="en-GB" dirty="0">
                          <a:solidFill>
                            <a:srgbClr val="C00000"/>
                          </a:solidFill>
                        </a:rPr>
                        <a:t>EMP_ID</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EMP_NAME</a:t>
                      </a:r>
                    </a:p>
                  </a:txBody>
                  <a:tcPr anchor="ctr">
                    <a:solidFill>
                      <a:schemeClr val="bg1">
                        <a:lumMod val="85000"/>
                      </a:schemeClr>
                    </a:solidFill>
                  </a:tcPr>
                </a:tc>
                <a:tc>
                  <a:txBody>
                    <a:bodyPr/>
                    <a:lstStyle/>
                    <a:p>
                      <a:r>
                        <a:rPr lang="en-GB" dirty="0">
                          <a:solidFill>
                            <a:srgbClr val="C00000"/>
                          </a:solidFill>
                        </a:rPr>
                        <a:t>EMP_AGE</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algn="ctr"/>
                      <a:r>
                        <a:rPr lang="en-GB" dirty="0"/>
                        <a:t>1234</a:t>
                      </a:r>
                    </a:p>
                  </a:txBody>
                  <a:tcPr anchor="ctr"/>
                </a:tc>
                <a:tc>
                  <a:txBody>
                    <a:bodyPr/>
                    <a:lstStyle/>
                    <a:p>
                      <a:pPr algn="ctr"/>
                      <a:r>
                        <a:rPr lang="en-GB" dirty="0"/>
                        <a:t>Sam Smith</a:t>
                      </a:r>
                    </a:p>
                  </a:txBody>
                  <a:tcPr anchor="ctr"/>
                </a:tc>
                <a:tc>
                  <a:txBody>
                    <a:bodyPr/>
                    <a:lstStyle/>
                    <a:p>
                      <a:pPr algn="ctr"/>
                      <a:r>
                        <a:rPr lang="en-GB" dirty="0"/>
                        <a:t>25</a:t>
                      </a:r>
                    </a:p>
                  </a:txBody>
                  <a:tcPr anchor="ctr"/>
                </a:tc>
                <a:extLst>
                  <a:ext uri="{0D108BD9-81ED-4DB2-BD59-A6C34878D82A}">
                    <a16:rowId xmlns:a16="http://schemas.microsoft.com/office/drawing/2014/main" val="1780273517"/>
                  </a:ext>
                </a:extLst>
              </a:tr>
              <a:tr h="504000">
                <a:tc>
                  <a:txBody>
                    <a:bodyPr/>
                    <a:lstStyle/>
                    <a:p>
                      <a:pPr algn="ctr"/>
                      <a:r>
                        <a:rPr lang="en-GB" dirty="0"/>
                        <a:t>1235</a:t>
                      </a:r>
                    </a:p>
                  </a:txBody>
                  <a:tcPr anchor="ctr"/>
                </a:tc>
                <a:tc>
                  <a:txBody>
                    <a:bodyPr/>
                    <a:lstStyle/>
                    <a:p>
                      <a:pPr algn="ctr"/>
                      <a:r>
                        <a:rPr lang="en-GB" dirty="0"/>
                        <a:t>Joe Ball</a:t>
                      </a:r>
                    </a:p>
                  </a:txBody>
                  <a:tcPr anchor="ctr"/>
                </a:tc>
                <a:tc>
                  <a:txBody>
                    <a:bodyPr/>
                    <a:lstStyle/>
                    <a:p>
                      <a:pPr algn="ctr"/>
                      <a:r>
                        <a:rPr lang="en-GB" dirty="0"/>
                        <a:t>40</a:t>
                      </a:r>
                    </a:p>
                  </a:txBody>
                  <a:tcPr anchor="ctr"/>
                </a:tc>
                <a:extLst>
                  <a:ext uri="{0D108BD9-81ED-4DB2-BD59-A6C34878D82A}">
                    <a16:rowId xmlns:a16="http://schemas.microsoft.com/office/drawing/2014/main" val="2272025453"/>
                  </a:ext>
                </a:extLst>
              </a:tr>
            </a:tbl>
          </a:graphicData>
        </a:graphic>
      </p:graphicFrame>
      <p:sp>
        <p:nvSpPr>
          <p:cNvPr id="7" name="TextBox 6">
            <a:extLst>
              <a:ext uri="{FF2B5EF4-FFF2-40B4-BE49-F238E27FC236}">
                <a16:creationId xmlns:a16="http://schemas.microsoft.com/office/drawing/2014/main" id="{D0241C32-0E48-4DC0-9E17-FDD69E633E5A}"/>
              </a:ext>
            </a:extLst>
          </p:cNvPr>
          <p:cNvSpPr txBox="1"/>
          <p:nvPr/>
        </p:nvSpPr>
        <p:spPr>
          <a:xfrm>
            <a:off x="2209800" y="3969656"/>
            <a:ext cx="1524000" cy="400110"/>
          </a:xfrm>
          <a:prstGeom prst="rect">
            <a:avLst/>
          </a:prstGeom>
          <a:noFill/>
        </p:spPr>
        <p:txBody>
          <a:bodyPr wrap="square" rtlCol="0">
            <a:spAutoFit/>
          </a:bodyPr>
          <a:lstStyle/>
          <a:p>
            <a:r>
              <a:rPr lang="en-GB" sz="2000" b="1" dirty="0">
                <a:solidFill>
                  <a:schemeClr val="tx2"/>
                </a:solidFill>
              </a:rPr>
              <a:t>EMPLOYEE</a:t>
            </a:r>
          </a:p>
        </p:txBody>
      </p:sp>
      <p:sp>
        <p:nvSpPr>
          <p:cNvPr id="10" name="TextBox 9">
            <a:extLst>
              <a:ext uri="{FF2B5EF4-FFF2-40B4-BE49-F238E27FC236}">
                <a16:creationId xmlns:a16="http://schemas.microsoft.com/office/drawing/2014/main" id="{74ADF695-2EEE-4E30-AC4C-5A8FD81BAF40}"/>
              </a:ext>
            </a:extLst>
          </p:cNvPr>
          <p:cNvSpPr txBox="1"/>
          <p:nvPr/>
        </p:nvSpPr>
        <p:spPr>
          <a:xfrm>
            <a:off x="8450657" y="1310289"/>
            <a:ext cx="1477537" cy="400110"/>
          </a:xfrm>
          <a:prstGeom prst="rect">
            <a:avLst/>
          </a:prstGeom>
          <a:noFill/>
        </p:spPr>
        <p:txBody>
          <a:bodyPr wrap="square" rtlCol="0">
            <a:spAutoFit/>
          </a:bodyPr>
          <a:lstStyle/>
          <a:p>
            <a:r>
              <a:rPr lang="en-GB" sz="2000" b="1" dirty="0">
                <a:solidFill>
                  <a:schemeClr val="tx2"/>
                </a:solidFill>
              </a:rPr>
              <a:t>WORKS_ON</a:t>
            </a:r>
          </a:p>
        </p:txBody>
      </p:sp>
      <p:graphicFrame>
        <p:nvGraphicFramePr>
          <p:cNvPr id="12" name="Table 11">
            <a:extLst>
              <a:ext uri="{FF2B5EF4-FFF2-40B4-BE49-F238E27FC236}">
                <a16:creationId xmlns:a16="http://schemas.microsoft.com/office/drawing/2014/main" id="{9E76E401-8AD2-4453-990B-762F02B59209}"/>
              </a:ext>
            </a:extLst>
          </p:cNvPr>
          <p:cNvGraphicFramePr>
            <a:graphicFrameLocks noGrp="1"/>
          </p:cNvGraphicFramePr>
          <p:nvPr/>
        </p:nvGraphicFramePr>
        <p:xfrm>
          <a:off x="6721171" y="1823640"/>
          <a:ext cx="3143832" cy="173952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3584667629"/>
                    </a:ext>
                  </a:extLst>
                </a:gridCol>
                <a:gridCol w="1066800">
                  <a:extLst>
                    <a:ext uri="{9D8B030D-6E8A-4147-A177-3AD203B41FA5}">
                      <a16:colId xmlns:a16="http://schemas.microsoft.com/office/drawing/2014/main" val="2635736412"/>
                    </a:ext>
                  </a:extLst>
                </a:gridCol>
                <a:gridCol w="934032">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EMP_ID</a:t>
                      </a:r>
                    </a:p>
                  </a:txBody>
                  <a:tcPr anchor="ctr">
                    <a:solidFill>
                      <a:schemeClr val="bg1">
                        <a:lumMod val="85000"/>
                      </a:schemeClr>
                    </a:solidFill>
                  </a:tcPr>
                </a:tc>
                <a:tc>
                  <a:txBody>
                    <a:bodyPr/>
                    <a:lstStyle/>
                    <a:p>
                      <a:r>
                        <a:rPr lang="en-GB" dirty="0">
                          <a:solidFill>
                            <a:srgbClr val="C00000"/>
                          </a:solidFill>
                        </a:rPr>
                        <a:t>HOURS</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PROJ01</a:t>
                      </a:r>
                    </a:p>
                  </a:txBody>
                  <a:tcPr anchor="ctr"/>
                </a:tc>
                <a:tc>
                  <a:txBody>
                    <a:bodyPr/>
                    <a:lstStyle/>
                    <a:p>
                      <a:pPr algn="ctr"/>
                      <a:r>
                        <a:rPr lang="en-GB" dirty="0"/>
                        <a:t>1234</a:t>
                      </a:r>
                    </a:p>
                  </a:txBody>
                  <a:tcPr anchor="ctr"/>
                </a:tc>
                <a:tc>
                  <a:txBody>
                    <a:bodyPr/>
                    <a:lstStyle/>
                    <a:p>
                      <a:pPr algn="ctr"/>
                      <a:r>
                        <a:rPr lang="en-GB" dirty="0"/>
                        <a:t>35</a:t>
                      </a:r>
                    </a:p>
                  </a:txBody>
                  <a:tcPr anchor="ctr"/>
                </a:tc>
                <a:extLst>
                  <a:ext uri="{0D108BD9-81ED-4DB2-BD59-A6C34878D82A}">
                    <a16:rowId xmlns:a16="http://schemas.microsoft.com/office/drawing/2014/main" val="1780273517"/>
                  </a:ext>
                </a:extLst>
              </a:tr>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1235</a:t>
                      </a:r>
                    </a:p>
                  </a:txBody>
                  <a:tcPr anchor="ctr"/>
                </a:tc>
                <a:tc>
                  <a:txBody>
                    <a:bodyPr/>
                    <a:lstStyle/>
                    <a:p>
                      <a:pPr algn="ctr"/>
                      <a:r>
                        <a:rPr lang="en-GB" dirty="0"/>
                        <a:t>NULL</a:t>
                      </a:r>
                    </a:p>
                  </a:txBody>
                  <a:tcPr anchor="ctr"/>
                </a:tc>
                <a:extLst>
                  <a:ext uri="{0D108BD9-81ED-4DB2-BD59-A6C34878D82A}">
                    <a16:rowId xmlns:a16="http://schemas.microsoft.com/office/drawing/2014/main" val="2272025453"/>
                  </a:ext>
                </a:extLst>
              </a:tr>
              <a:tr h="252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1235</a:t>
                      </a:r>
                    </a:p>
                  </a:txBody>
                  <a:tcPr anchor="ctr"/>
                </a:tc>
                <a:tc>
                  <a:txBody>
                    <a:bodyPr/>
                    <a:lstStyle/>
                    <a:p>
                      <a:pPr algn="ctr"/>
                      <a:r>
                        <a:rPr lang="en-GB" dirty="0"/>
                        <a:t>25</a:t>
                      </a:r>
                    </a:p>
                  </a:txBody>
                  <a:tcPr anchor="ctr"/>
                </a:tc>
                <a:extLst>
                  <a:ext uri="{0D108BD9-81ED-4DB2-BD59-A6C34878D82A}">
                    <a16:rowId xmlns:a16="http://schemas.microsoft.com/office/drawing/2014/main" val="2289645566"/>
                  </a:ext>
                </a:extLst>
              </a:tr>
            </a:tbl>
          </a:graphicData>
        </a:graphic>
      </p:graphicFrame>
      <p:graphicFrame>
        <p:nvGraphicFramePr>
          <p:cNvPr id="13" name="Table 12">
            <a:extLst>
              <a:ext uri="{FF2B5EF4-FFF2-40B4-BE49-F238E27FC236}">
                <a16:creationId xmlns:a16="http://schemas.microsoft.com/office/drawing/2014/main" id="{71495A03-A608-4829-B29F-416D55DA63D8}"/>
              </a:ext>
            </a:extLst>
          </p:cNvPr>
          <p:cNvGraphicFramePr>
            <a:graphicFrameLocks noGrp="1"/>
          </p:cNvGraphicFramePr>
          <p:nvPr/>
        </p:nvGraphicFramePr>
        <p:xfrm>
          <a:off x="6096001" y="4495800"/>
          <a:ext cx="3791863" cy="1512000"/>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1432757582"/>
                    </a:ext>
                  </a:extLst>
                </a:gridCol>
                <a:gridCol w="1442243">
                  <a:extLst>
                    <a:ext uri="{9D8B030D-6E8A-4147-A177-3AD203B41FA5}">
                      <a16:colId xmlns:a16="http://schemas.microsoft.com/office/drawing/2014/main" val="3584667629"/>
                    </a:ext>
                  </a:extLst>
                </a:gridCol>
                <a:gridCol w="1206620">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PROJ_NAME</a:t>
                      </a:r>
                    </a:p>
                  </a:txBody>
                  <a:tcPr anchor="ctr">
                    <a:solidFill>
                      <a:schemeClr val="bg1">
                        <a:lumMod val="85000"/>
                      </a:schemeClr>
                    </a:solidFill>
                  </a:tcPr>
                </a:tc>
                <a:tc>
                  <a:txBody>
                    <a:bodyPr/>
                    <a:lstStyle/>
                    <a:p>
                      <a:r>
                        <a:rPr lang="en-GB" dirty="0">
                          <a:solidFill>
                            <a:srgbClr val="C00000"/>
                          </a:solidFill>
                        </a:rPr>
                        <a:t>DEPT_NO</a:t>
                      </a:r>
                    </a:p>
                  </a:txBody>
                  <a:tcPr anchor="ctr">
                    <a:solidFill>
                      <a:schemeClr val="bg1">
                        <a:lumMod val="85000"/>
                      </a:schemeClr>
                    </a:solidFill>
                  </a:tcPr>
                </a:tc>
                <a:extLst>
                  <a:ext uri="{0D108BD9-81ED-4DB2-BD59-A6C34878D82A}">
                    <a16:rowId xmlns:a16="http://schemas.microsoft.com/office/drawing/2014/main" val="1406092956"/>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PROJ01</a:t>
                      </a:r>
                    </a:p>
                  </a:txBody>
                  <a:tcPr anchor="ctr"/>
                </a:tc>
                <a:tc>
                  <a:txBody>
                    <a:bodyPr/>
                    <a:lstStyle/>
                    <a:p>
                      <a:pPr algn="ctr"/>
                      <a:r>
                        <a:rPr lang="en-GB" dirty="0"/>
                        <a:t>Lyrics</a:t>
                      </a:r>
                    </a:p>
                  </a:txBody>
                  <a:tcPr anchor="ctr"/>
                </a:tc>
                <a:tc>
                  <a:txBody>
                    <a:bodyPr/>
                    <a:lstStyle/>
                    <a:p>
                      <a:pPr algn="ctr"/>
                      <a:r>
                        <a:rPr lang="en-GB" dirty="0"/>
                        <a:t>3</a:t>
                      </a:r>
                    </a:p>
                  </a:txBody>
                  <a:tcPr anchor="ctr"/>
                </a:tc>
                <a:extLst>
                  <a:ext uri="{0D108BD9-81ED-4DB2-BD59-A6C34878D82A}">
                    <a16:rowId xmlns:a16="http://schemas.microsoft.com/office/drawing/2014/main" val="1780273517"/>
                  </a:ext>
                </a:extLst>
              </a:tr>
              <a:tr h="5040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dirty="0"/>
                        <a:t>PROJ02</a:t>
                      </a:r>
                    </a:p>
                  </a:txBody>
                  <a:tcPr anchor="ctr"/>
                </a:tc>
                <a:tc>
                  <a:txBody>
                    <a:bodyPr/>
                    <a:lstStyle/>
                    <a:p>
                      <a:pPr algn="ctr"/>
                      <a:r>
                        <a:rPr lang="en-GB" dirty="0"/>
                        <a:t>Aspic</a:t>
                      </a:r>
                    </a:p>
                  </a:txBody>
                  <a:tcPr anchor="ctr"/>
                </a:tc>
                <a:tc>
                  <a:txBody>
                    <a:bodyPr/>
                    <a:lstStyle/>
                    <a:p>
                      <a:pPr algn="ctr"/>
                      <a:r>
                        <a:rPr lang="en-GB" dirty="0"/>
                        <a:t>4</a:t>
                      </a:r>
                    </a:p>
                  </a:txBody>
                  <a:tcPr anchor="ctr"/>
                </a:tc>
                <a:extLst>
                  <a:ext uri="{0D108BD9-81ED-4DB2-BD59-A6C34878D82A}">
                    <a16:rowId xmlns:a16="http://schemas.microsoft.com/office/drawing/2014/main" val="2272025453"/>
                  </a:ext>
                </a:extLst>
              </a:tr>
            </a:tbl>
          </a:graphicData>
        </a:graphic>
      </p:graphicFrame>
      <p:sp>
        <p:nvSpPr>
          <p:cNvPr id="14" name="TextBox 13">
            <a:extLst>
              <a:ext uri="{FF2B5EF4-FFF2-40B4-BE49-F238E27FC236}">
                <a16:creationId xmlns:a16="http://schemas.microsoft.com/office/drawing/2014/main" id="{1E1751F9-B07C-4BDD-89B2-F48AEF82E8C5}"/>
              </a:ext>
            </a:extLst>
          </p:cNvPr>
          <p:cNvSpPr txBox="1"/>
          <p:nvPr/>
        </p:nvSpPr>
        <p:spPr>
          <a:xfrm>
            <a:off x="8749433" y="3962668"/>
            <a:ext cx="1158874" cy="400110"/>
          </a:xfrm>
          <a:prstGeom prst="rect">
            <a:avLst/>
          </a:prstGeom>
          <a:noFill/>
        </p:spPr>
        <p:txBody>
          <a:bodyPr wrap="square" rtlCol="0">
            <a:spAutoFit/>
          </a:bodyPr>
          <a:lstStyle/>
          <a:p>
            <a:r>
              <a:rPr lang="en-GB" sz="2000" b="1" dirty="0">
                <a:solidFill>
                  <a:schemeClr val="tx2"/>
                </a:solidFill>
              </a:rPr>
              <a:t>PROJECT</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7B6AF24-0242-40B3-8F61-19FE0A25B50D}"/>
                  </a:ext>
                </a:extLst>
              </p14:cNvPr>
              <p14:cNvContentPartPr/>
              <p14:nvPr/>
            </p14:nvContentPartPr>
            <p14:xfrm>
              <a:off x="2493436" y="5229589"/>
              <a:ext cx="528840" cy="48960"/>
            </p14:xfrm>
          </p:contentPart>
        </mc:Choice>
        <mc:Fallback xmlns="">
          <p:pic>
            <p:nvPicPr>
              <p:cNvPr id="8" name="Ink 7">
                <a:extLst>
                  <a:ext uri="{FF2B5EF4-FFF2-40B4-BE49-F238E27FC236}">
                    <a16:creationId xmlns:a16="http://schemas.microsoft.com/office/drawing/2014/main" id="{37B6AF24-0242-40B3-8F61-19FE0A25B50D}"/>
                  </a:ext>
                </a:extLst>
              </p:cNvPr>
              <p:cNvPicPr/>
              <p:nvPr/>
            </p:nvPicPr>
            <p:blipFill>
              <a:blip r:embed="rId5"/>
              <a:stretch>
                <a:fillRect/>
              </a:stretch>
            </p:blipFill>
            <p:spPr>
              <a:xfrm>
                <a:off x="2439436" y="5120789"/>
                <a:ext cx="636480" cy="26619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93E7228-70BC-4475-AB63-FAB80EB68089}"/>
                  </a:ext>
                </a:extLst>
              </p14:cNvPr>
              <p14:cNvContentPartPr/>
              <p14:nvPr/>
            </p14:nvContentPartPr>
            <p14:xfrm>
              <a:off x="2500636" y="5760229"/>
              <a:ext cx="511920" cy="10440"/>
            </p14:xfrm>
          </p:contentPart>
        </mc:Choice>
        <mc:Fallback xmlns="">
          <p:pic>
            <p:nvPicPr>
              <p:cNvPr id="9" name="Ink 8">
                <a:extLst>
                  <a:ext uri="{FF2B5EF4-FFF2-40B4-BE49-F238E27FC236}">
                    <a16:creationId xmlns:a16="http://schemas.microsoft.com/office/drawing/2014/main" id="{993E7228-70BC-4475-AB63-FAB80EB68089}"/>
                  </a:ext>
                </a:extLst>
              </p:cNvPr>
              <p:cNvPicPr/>
              <p:nvPr/>
            </p:nvPicPr>
            <p:blipFill>
              <a:blip r:embed="rId7"/>
              <a:stretch>
                <a:fillRect/>
              </a:stretch>
            </p:blipFill>
            <p:spPr>
              <a:xfrm>
                <a:off x="2446636" y="5652229"/>
                <a:ext cx="619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59DB082-DB63-4FC0-9A43-E5699F3AE3EB}"/>
                  </a:ext>
                </a:extLst>
              </p14:cNvPr>
              <p14:cNvContentPartPr/>
              <p14:nvPr/>
            </p14:nvContentPartPr>
            <p14:xfrm>
              <a:off x="9109157" y="5246980"/>
              <a:ext cx="415845" cy="45719"/>
            </p14:xfrm>
          </p:contentPart>
        </mc:Choice>
        <mc:Fallback xmlns="">
          <p:pic>
            <p:nvPicPr>
              <p:cNvPr id="11" name="Ink 10">
                <a:extLst>
                  <a:ext uri="{FF2B5EF4-FFF2-40B4-BE49-F238E27FC236}">
                    <a16:creationId xmlns:a16="http://schemas.microsoft.com/office/drawing/2014/main" id="{759DB082-DB63-4FC0-9A43-E5699F3AE3EB}"/>
                  </a:ext>
                </a:extLst>
              </p:cNvPr>
              <p:cNvPicPr/>
              <p:nvPr/>
            </p:nvPicPr>
            <p:blipFill>
              <a:blip r:embed="rId9"/>
              <a:stretch>
                <a:fillRect/>
              </a:stretch>
            </p:blipFill>
            <p:spPr>
              <a:xfrm>
                <a:off x="9055198" y="5138125"/>
                <a:ext cx="523404" cy="2630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78A5310-0051-4BFB-A8CE-D3C620E75E28}"/>
                  </a:ext>
                </a:extLst>
              </p14:cNvPr>
              <p14:cNvContentPartPr/>
              <p14:nvPr/>
            </p14:nvContentPartPr>
            <p14:xfrm>
              <a:off x="6251336" y="5756449"/>
              <a:ext cx="789480" cy="42120"/>
            </p14:xfrm>
          </p:contentPart>
        </mc:Choice>
        <mc:Fallback xmlns="">
          <p:pic>
            <p:nvPicPr>
              <p:cNvPr id="15" name="Ink 14">
                <a:extLst>
                  <a:ext uri="{FF2B5EF4-FFF2-40B4-BE49-F238E27FC236}">
                    <a16:creationId xmlns:a16="http://schemas.microsoft.com/office/drawing/2014/main" id="{C78A5310-0051-4BFB-A8CE-D3C620E75E28}"/>
                  </a:ext>
                </a:extLst>
              </p:cNvPr>
              <p:cNvPicPr/>
              <p:nvPr/>
            </p:nvPicPr>
            <p:blipFill>
              <a:blip r:embed="rId11"/>
              <a:stretch>
                <a:fillRect/>
              </a:stretch>
            </p:blipFill>
            <p:spPr>
              <a:xfrm>
                <a:off x="6197361" y="5648449"/>
                <a:ext cx="897071"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93A2B9E9-829D-4939-ACDE-CCC57E504DD8}"/>
                  </a:ext>
                </a:extLst>
              </p14:cNvPr>
              <p14:cNvContentPartPr/>
              <p14:nvPr/>
            </p14:nvContentPartPr>
            <p14:xfrm>
              <a:off x="9220036" y="2590069"/>
              <a:ext cx="422640" cy="28800"/>
            </p14:xfrm>
          </p:contentPart>
        </mc:Choice>
        <mc:Fallback xmlns="">
          <p:pic>
            <p:nvPicPr>
              <p:cNvPr id="16" name="Ink 15">
                <a:extLst>
                  <a:ext uri="{FF2B5EF4-FFF2-40B4-BE49-F238E27FC236}">
                    <a16:creationId xmlns:a16="http://schemas.microsoft.com/office/drawing/2014/main" id="{93A2B9E9-829D-4939-ACDE-CCC57E504DD8}"/>
                  </a:ext>
                </a:extLst>
              </p:cNvPr>
              <p:cNvPicPr/>
              <p:nvPr/>
            </p:nvPicPr>
            <p:blipFill>
              <a:blip r:embed="rId13"/>
              <a:stretch>
                <a:fillRect/>
              </a:stretch>
            </p:blipFill>
            <p:spPr>
              <a:xfrm>
                <a:off x="9166036" y="2482069"/>
                <a:ext cx="530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5F720A6-D7DA-43A8-85C8-905A220AB8D4}"/>
                  </a:ext>
                </a:extLst>
              </p14:cNvPr>
              <p14:cNvContentPartPr/>
              <p14:nvPr/>
            </p14:nvContentPartPr>
            <p14:xfrm>
              <a:off x="9109156" y="3013069"/>
              <a:ext cx="640440" cy="27360"/>
            </p14:xfrm>
          </p:contentPart>
        </mc:Choice>
        <mc:Fallback xmlns="">
          <p:pic>
            <p:nvPicPr>
              <p:cNvPr id="17" name="Ink 16">
                <a:extLst>
                  <a:ext uri="{FF2B5EF4-FFF2-40B4-BE49-F238E27FC236}">
                    <a16:creationId xmlns:a16="http://schemas.microsoft.com/office/drawing/2014/main" id="{A5F720A6-D7DA-43A8-85C8-905A220AB8D4}"/>
                  </a:ext>
                </a:extLst>
              </p:cNvPr>
              <p:cNvPicPr/>
              <p:nvPr/>
            </p:nvPicPr>
            <p:blipFill>
              <a:blip r:embed="rId15"/>
              <a:stretch>
                <a:fillRect/>
              </a:stretch>
            </p:blipFill>
            <p:spPr>
              <a:xfrm>
                <a:off x="9055156" y="2906472"/>
                <a:ext cx="748080" cy="24019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ACF06EE-A3B2-4EC6-8223-1970343DAD1D}"/>
                  </a:ext>
                </a:extLst>
              </p14:cNvPr>
              <p14:cNvContentPartPr/>
              <p14:nvPr/>
            </p14:nvContentPartPr>
            <p14:xfrm>
              <a:off x="9199156" y="3338509"/>
              <a:ext cx="498240" cy="48960"/>
            </p14:xfrm>
          </p:contentPart>
        </mc:Choice>
        <mc:Fallback xmlns="">
          <p:pic>
            <p:nvPicPr>
              <p:cNvPr id="18" name="Ink 17">
                <a:extLst>
                  <a:ext uri="{FF2B5EF4-FFF2-40B4-BE49-F238E27FC236}">
                    <a16:creationId xmlns:a16="http://schemas.microsoft.com/office/drawing/2014/main" id="{DACF06EE-A3B2-4EC6-8223-1970343DAD1D}"/>
                  </a:ext>
                </a:extLst>
              </p:cNvPr>
              <p:cNvPicPr/>
              <p:nvPr/>
            </p:nvPicPr>
            <p:blipFill>
              <a:blip r:embed="rId17"/>
              <a:stretch>
                <a:fillRect/>
              </a:stretch>
            </p:blipFill>
            <p:spPr>
              <a:xfrm>
                <a:off x="9145156" y="3230509"/>
                <a:ext cx="6058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F49F6D3-9693-4463-BF67-F6348DB997C2}"/>
                  </a:ext>
                </a:extLst>
              </p14:cNvPr>
              <p14:cNvContentPartPr/>
              <p14:nvPr/>
            </p14:nvContentPartPr>
            <p14:xfrm>
              <a:off x="6934200" y="2576029"/>
              <a:ext cx="720000" cy="28440"/>
            </p14:xfrm>
          </p:contentPart>
        </mc:Choice>
        <mc:Fallback xmlns="">
          <p:pic>
            <p:nvPicPr>
              <p:cNvPr id="19" name="Ink 18">
                <a:extLst>
                  <a:ext uri="{FF2B5EF4-FFF2-40B4-BE49-F238E27FC236}">
                    <a16:creationId xmlns:a16="http://schemas.microsoft.com/office/drawing/2014/main" id="{9F49F6D3-9693-4463-BF67-F6348DB997C2}"/>
                  </a:ext>
                </a:extLst>
              </p:cNvPr>
              <p:cNvPicPr/>
              <p:nvPr/>
            </p:nvPicPr>
            <p:blipFill>
              <a:blip r:embed="rId19"/>
              <a:stretch>
                <a:fillRect/>
              </a:stretch>
            </p:blipFill>
            <p:spPr>
              <a:xfrm>
                <a:off x="6880200" y="2468029"/>
                <a:ext cx="827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C66545CE-F694-4DFC-976A-D3217D4F3A50}"/>
                  </a:ext>
                </a:extLst>
              </p14:cNvPr>
              <p14:cNvContentPartPr/>
              <p14:nvPr/>
            </p14:nvContentPartPr>
            <p14:xfrm>
              <a:off x="8034984" y="2578557"/>
              <a:ext cx="720000" cy="28440"/>
            </p14:xfrm>
          </p:contentPart>
        </mc:Choice>
        <mc:Fallback xmlns="">
          <p:pic>
            <p:nvPicPr>
              <p:cNvPr id="21" name="Ink 20">
                <a:extLst>
                  <a:ext uri="{FF2B5EF4-FFF2-40B4-BE49-F238E27FC236}">
                    <a16:creationId xmlns:a16="http://schemas.microsoft.com/office/drawing/2014/main" id="{C66545CE-F694-4DFC-976A-D3217D4F3A50}"/>
                  </a:ext>
                </a:extLst>
              </p:cNvPr>
              <p:cNvPicPr/>
              <p:nvPr/>
            </p:nvPicPr>
            <p:blipFill>
              <a:blip r:embed="rId19"/>
              <a:stretch>
                <a:fillRect/>
              </a:stretch>
            </p:blipFill>
            <p:spPr>
              <a:xfrm>
                <a:off x="7980984" y="2470557"/>
                <a:ext cx="827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47AC3A69-02BC-4A3F-899A-DEDAFF940695}"/>
                  </a:ext>
                </a:extLst>
              </p14:cNvPr>
              <p14:cNvContentPartPr/>
              <p14:nvPr/>
            </p14:nvContentPartPr>
            <p14:xfrm>
              <a:off x="6251336" y="5264329"/>
              <a:ext cx="789480" cy="42120"/>
            </p14:xfrm>
          </p:contentPart>
        </mc:Choice>
        <mc:Fallback xmlns="">
          <p:pic>
            <p:nvPicPr>
              <p:cNvPr id="22" name="Ink 21">
                <a:extLst>
                  <a:ext uri="{FF2B5EF4-FFF2-40B4-BE49-F238E27FC236}">
                    <a16:creationId xmlns:a16="http://schemas.microsoft.com/office/drawing/2014/main" id="{47AC3A69-02BC-4A3F-899A-DEDAFF940695}"/>
                  </a:ext>
                </a:extLst>
              </p:cNvPr>
              <p:cNvPicPr/>
              <p:nvPr/>
            </p:nvPicPr>
            <p:blipFill>
              <a:blip r:embed="rId11"/>
              <a:stretch>
                <a:fillRect/>
              </a:stretch>
            </p:blipFill>
            <p:spPr>
              <a:xfrm>
                <a:off x="6197361" y="5156329"/>
                <a:ext cx="897071"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F81A7E7E-814E-4F73-8D8C-35A5F7F4CDFD}"/>
                  </a:ext>
                </a:extLst>
              </p14:cNvPr>
              <p14:cNvContentPartPr/>
              <p14:nvPr/>
            </p14:nvContentPartPr>
            <p14:xfrm>
              <a:off x="9109156" y="5731791"/>
              <a:ext cx="415845" cy="45719"/>
            </p14:xfrm>
          </p:contentPart>
        </mc:Choice>
        <mc:Fallback xmlns="">
          <p:pic>
            <p:nvPicPr>
              <p:cNvPr id="23" name="Ink 22">
                <a:extLst>
                  <a:ext uri="{FF2B5EF4-FFF2-40B4-BE49-F238E27FC236}">
                    <a16:creationId xmlns:a16="http://schemas.microsoft.com/office/drawing/2014/main" id="{F81A7E7E-814E-4F73-8D8C-35A5F7F4CDFD}"/>
                  </a:ext>
                </a:extLst>
              </p:cNvPr>
              <p:cNvPicPr/>
              <p:nvPr/>
            </p:nvPicPr>
            <p:blipFill>
              <a:blip r:embed="rId9"/>
              <a:stretch>
                <a:fillRect/>
              </a:stretch>
            </p:blipFill>
            <p:spPr>
              <a:xfrm>
                <a:off x="9055197" y="5622936"/>
                <a:ext cx="523404" cy="263066"/>
              </a:xfrm>
              <a:prstGeom prst="rect">
                <a:avLst/>
              </a:prstGeom>
            </p:spPr>
          </p:pic>
        </mc:Fallback>
      </mc:AlternateContent>
    </p:spTree>
    <p:custDataLst>
      <p:tags r:id="rId1"/>
    </p:custDataLst>
    <p:extLst>
      <p:ext uri="{BB962C8B-B14F-4D97-AF65-F5344CB8AC3E}">
        <p14:creationId xmlns:p14="http://schemas.microsoft.com/office/powerpoint/2010/main" val="365105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2439" y="452127"/>
            <a:ext cx="7761662"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Mathematical Foundations: Operations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28</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2BB30B9B-D06A-4053-97BA-114DA9125B8D}"/>
              </a:ext>
            </a:extLst>
          </p:cNvPr>
          <p:cNvSpPr txBox="1"/>
          <p:nvPr/>
        </p:nvSpPr>
        <p:spPr>
          <a:xfrm>
            <a:off x="1403610" y="1147207"/>
            <a:ext cx="8134343" cy="5424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Set operations on relations (relational algebra)</a:t>
            </a:r>
          </a:p>
        </p:txBody>
      </p:sp>
      <p:grpSp>
        <p:nvGrpSpPr>
          <p:cNvPr id="7" name="object 3">
            <a:extLst>
              <a:ext uri="{FF2B5EF4-FFF2-40B4-BE49-F238E27FC236}">
                <a16:creationId xmlns:a16="http://schemas.microsoft.com/office/drawing/2014/main" id="{72F65C32-B07C-415D-B26F-8FD0472E579A}"/>
              </a:ext>
            </a:extLst>
          </p:cNvPr>
          <p:cNvGrpSpPr/>
          <p:nvPr/>
        </p:nvGrpSpPr>
        <p:grpSpPr>
          <a:xfrm>
            <a:off x="1222863" y="1877121"/>
            <a:ext cx="6786400" cy="4347409"/>
            <a:chOff x="409575" y="1387475"/>
            <a:chExt cx="8199755" cy="4846955"/>
          </a:xfrm>
        </p:grpSpPr>
        <p:sp>
          <p:nvSpPr>
            <p:cNvPr id="8" name="object 4">
              <a:extLst>
                <a:ext uri="{FF2B5EF4-FFF2-40B4-BE49-F238E27FC236}">
                  <a16:creationId xmlns:a16="http://schemas.microsoft.com/office/drawing/2014/main" id="{8EFA9CA4-5851-4018-8818-9A45CB90A3A7}"/>
                </a:ext>
              </a:extLst>
            </p:cNvPr>
            <p:cNvSpPr/>
            <p:nvPr/>
          </p:nvSpPr>
          <p:spPr>
            <a:xfrm>
              <a:off x="638397" y="1499763"/>
              <a:ext cx="7857211" cy="4622061"/>
            </a:xfrm>
            <a:prstGeom prst="rect">
              <a:avLst/>
            </a:prstGeom>
            <a:blipFill>
              <a:blip r:embed="rId3" cstate="print"/>
              <a:stretch>
                <a:fillRect/>
              </a:stretch>
            </a:blipFill>
            <a:ln>
              <a:noFill/>
            </a:ln>
          </p:spPr>
          <p:txBody>
            <a:bodyPr wrap="square" lIns="0" tIns="0" rIns="0" bIns="0" rtlCol="0"/>
            <a:lstStyle/>
            <a:p>
              <a:endParaRPr sz="1800"/>
            </a:p>
          </p:txBody>
        </p:sp>
        <p:sp>
          <p:nvSpPr>
            <p:cNvPr id="9" name="object 5">
              <a:extLst>
                <a:ext uri="{FF2B5EF4-FFF2-40B4-BE49-F238E27FC236}">
                  <a16:creationId xmlns:a16="http://schemas.microsoft.com/office/drawing/2014/main" id="{4778A68C-F7EA-4D36-9A09-6C386CD57D7B}"/>
                </a:ext>
              </a:extLst>
            </p:cNvPr>
            <p:cNvSpPr/>
            <p:nvPr/>
          </p:nvSpPr>
          <p:spPr>
            <a:xfrm>
              <a:off x="414337" y="1392237"/>
              <a:ext cx="8190230" cy="4837430"/>
            </a:xfrm>
            <a:custGeom>
              <a:avLst/>
              <a:gdLst/>
              <a:ahLst/>
              <a:cxnLst/>
              <a:rect l="l" t="t" r="r" b="b"/>
              <a:pathLst>
                <a:path w="8190230" h="4837430">
                  <a:moveTo>
                    <a:pt x="0" y="0"/>
                  </a:moveTo>
                  <a:lnTo>
                    <a:pt x="8189912" y="0"/>
                  </a:lnTo>
                  <a:lnTo>
                    <a:pt x="8189912" y="4837112"/>
                  </a:lnTo>
                  <a:lnTo>
                    <a:pt x="0" y="4837112"/>
                  </a:lnTo>
                  <a:lnTo>
                    <a:pt x="0" y="0"/>
                  </a:lnTo>
                  <a:close/>
                </a:path>
              </a:pathLst>
            </a:custGeom>
            <a:ln w="9525">
              <a:noFill/>
            </a:ln>
          </p:spPr>
          <p:txBody>
            <a:bodyPr wrap="square" lIns="0" tIns="0" rIns="0" bIns="0" rtlCol="0"/>
            <a:lstStyle/>
            <a:p>
              <a:endParaRPr sz="1800"/>
            </a:p>
          </p:txBody>
        </p:sp>
      </p:grpSp>
      <p:pic>
        <p:nvPicPr>
          <p:cNvPr id="10" name="Picture 9">
            <a:extLst>
              <a:ext uri="{FF2B5EF4-FFF2-40B4-BE49-F238E27FC236}">
                <a16:creationId xmlns:a16="http://schemas.microsoft.com/office/drawing/2014/main" id="{2275FB1E-7672-BC34-D232-573E0AEED5E1}"/>
              </a:ext>
            </a:extLst>
          </p:cNvPr>
          <p:cNvPicPr>
            <a:picLocks noChangeAspect="1"/>
          </p:cNvPicPr>
          <p:nvPr/>
        </p:nvPicPr>
        <p:blipFill>
          <a:blip r:embed="rId4"/>
          <a:stretch>
            <a:fillRect/>
          </a:stretch>
        </p:blipFill>
        <p:spPr>
          <a:xfrm>
            <a:off x="8190761" y="2767472"/>
            <a:ext cx="2879196" cy="637797"/>
          </a:xfrm>
          <a:prstGeom prst="rect">
            <a:avLst/>
          </a:prstGeom>
        </p:spPr>
      </p:pic>
      <p:pic>
        <p:nvPicPr>
          <p:cNvPr id="12" name="Picture 11">
            <a:extLst>
              <a:ext uri="{FF2B5EF4-FFF2-40B4-BE49-F238E27FC236}">
                <a16:creationId xmlns:a16="http://schemas.microsoft.com/office/drawing/2014/main" id="{388794A4-88C1-9ED2-1EF2-FD1C4F70B682}"/>
              </a:ext>
            </a:extLst>
          </p:cNvPr>
          <p:cNvPicPr>
            <a:picLocks noChangeAspect="1"/>
          </p:cNvPicPr>
          <p:nvPr/>
        </p:nvPicPr>
        <p:blipFill>
          <a:blip r:embed="rId5"/>
          <a:stretch>
            <a:fillRect/>
          </a:stretch>
        </p:blipFill>
        <p:spPr>
          <a:xfrm>
            <a:off x="8190761" y="4426371"/>
            <a:ext cx="2989802" cy="760719"/>
          </a:xfrm>
          <a:prstGeom prst="rect">
            <a:avLst/>
          </a:prstGeom>
        </p:spPr>
      </p:pic>
      <p:sp>
        <p:nvSpPr>
          <p:cNvPr id="13" name="TextBox 12">
            <a:extLst>
              <a:ext uri="{FF2B5EF4-FFF2-40B4-BE49-F238E27FC236}">
                <a16:creationId xmlns:a16="http://schemas.microsoft.com/office/drawing/2014/main" id="{2DDD0E4D-AE88-7734-7AE3-4909C6A29EA5}"/>
              </a:ext>
            </a:extLst>
          </p:cNvPr>
          <p:cNvSpPr txBox="1"/>
          <p:nvPr/>
        </p:nvSpPr>
        <p:spPr>
          <a:xfrm>
            <a:off x="8657411" y="3972367"/>
            <a:ext cx="2307785" cy="461665"/>
          </a:xfrm>
          <a:prstGeom prst="rect">
            <a:avLst/>
          </a:prstGeom>
          <a:noFill/>
        </p:spPr>
        <p:txBody>
          <a:bodyPr wrap="square" rtlCol="0">
            <a:spAutoFit/>
          </a:bodyPr>
          <a:lstStyle/>
          <a:p>
            <a:r>
              <a:rPr lang="en-GB" sz="2400" dirty="0"/>
              <a:t>Projection</a:t>
            </a:r>
          </a:p>
        </p:txBody>
      </p:sp>
      <p:sp>
        <p:nvSpPr>
          <p:cNvPr id="14" name="TextBox 13">
            <a:extLst>
              <a:ext uri="{FF2B5EF4-FFF2-40B4-BE49-F238E27FC236}">
                <a16:creationId xmlns:a16="http://schemas.microsoft.com/office/drawing/2014/main" id="{6FACCE12-F0B2-ADD0-FC36-75A827BB9D1E}"/>
              </a:ext>
            </a:extLst>
          </p:cNvPr>
          <p:cNvSpPr txBox="1"/>
          <p:nvPr/>
        </p:nvSpPr>
        <p:spPr>
          <a:xfrm>
            <a:off x="8531769" y="2305807"/>
            <a:ext cx="2307785" cy="461665"/>
          </a:xfrm>
          <a:prstGeom prst="rect">
            <a:avLst/>
          </a:prstGeom>
          <a:noFill/>
        </p:spPr>
        <p:txBody>
          <a:bodyPr wrap="square" rtlCol="0">
            <a:spAutoFit/>
          </a:bodyPr>
          <a:lstStyle/>
          <a:p>
            <a:r>
              <a:rPr lang="en-GB" sz="2400" dirty="0"/>
              <a:t>Selection</a:t>
            </a:r>
          </a:p>
        </p:txBody>
      </p:sp>
    </p:spTree>
    <p:extLst>
      <p:ext uri="{BB962C8B-B14F-4D97-AF65-F5344CB8AC3E}">
        <p14:creationId xmlns:p14="http://schemas.microsoft.com/office/powerpoint/2010/main" val="3677313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9173" y="421206"/>
            <a:ext cx="7974726"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Mathematical Foundations: Operations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29</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2BB30B9B-D06A-4053-97BA-114DA9125B8D}"/>
              </a:ext>
            </a:extLst>
          </p:cNvPr>
          <p:cNvSpPr txBox="1"/>
          <p:nvPr/>
        </p:nvSpPr>
        <p:spPr>
          <a:xfrm>
            <a:off x="1975114" y="1194743"/>
            <a:ext cx="8134343" cy="1027203"/>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dirty="0">
                <a:solidFill>
                  <a:srgbClr val="404040"/>
                </a:solidFill>
                <a:cs typeface="Calibri"/>
              </a:rPr>
              <a:t>Builds on the mathematical notion of </a:t>
            </a:r>
            <a:r>
              <a:rPr lang="en-GB" sz="2800" u="sng" dirty="0">
                <a:solidFill>
                  <a:srgbClr val="404040"/>
                </a:solidFill>
                <a:cs typeface="Calibri"/>
              </a:rPr>
              <a:t>closure</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Every operation always returns a relation</a:t>
            </a:r>
          </a:p>
        </p:txBody>
      </p:sp>
      <p:grpSp>
        <p:nvGrpSpPr>
          <p:cNvPr id="7" name="object 3">
            <a:extLst>
              <a:ext uri="{FF2B5EF4-FFF2-40B4-BE49-F238E27FC236}">
                <a16:creationId xmlns:a16="http://schemas.microsoft.com/office/drawing/2014/main" id="{DA01A66A-480B-4015-96AD-37E3A8D9DFEA}"/>
              </a:ext>
            </a:extLst>
          </p:cNvPr>
          <p:cNvGrpSpPr/>
          <p:nvPr/>
        </p:nvGrpSpPr>
        <p:grpSpPr>
          <a:xfrm>
            <a:off x="2362200" y="2205750"/>
            <a:ext cx="6477000" cy="4195051"/>
            <a:chOff x="409575" y="1387475"/>
            <a:chExt cx="8199755" cy="4846955"/>
          </a:xfrm>
        </p:grpSpPr>
        <p:sp>
          <p:nvSpPr>
            <p:cNvPr id="8" name="object 4">
              <a:extLst>
                <a:ext uri="{FF2B5EF4-FFF2-40B4-BE49-F238E27FC236}">
                  <a16:creationId xmlns:a16="http://schemas.microsoft.com/office/drawing/2014/main" id="{0FB972E5-643F-4BB8-A745-FD891CD6B695}"/>
                </a:ext>
              </a:extLst>
            </p:cNvPr>
            <p:cNvSpPr/>
            <p:nvPr/>
          </p:nvSpPr>
          <p:spPr>
            <a:xfrm>
              <a:off x="638397" y="1499763"/>
              <a:ext cx="7857211" cy="4622061"/>
            </a:xfrm>
            <a:prstGeom prst="rect">
              <a:avLst/>
            </a:prstGeom>
            <a:blipFill>
              <a:blip r:embed="rId4" cstate="print"/>
              <a:stretch>
                <a:fillRect/>
              </a:stretch>
            </a:blipFill>
            <a:ln>
              <a:noFill/>
            </a:ln>
          </p:spPr>
          <p:txBody>
            <a:bodyPr wrap="square" lIns="0" tIns="0" rIns="0" bIns="0" rtlCol="0"/>
            <a:lstStyle/>
            <a:p>
              <a:endParaRPr sz="1800"/>
            </a:p>
          </p:txBody>
        </p:sp>
        <p:sp>
          <p:nvSpPr>
            <p:cNvPr id="9" name="object 5">
              <a:extLst>
                <a:ext uri="{FF2B5EF4-FFF2-40B4-BE49-F238E27FC236}">
                  <a16:creationId xmlns:a16="http://schemas.microsoft.com/office/drawing/2014/main" id="{8C812862-8CA7-421D-87BF-AE97B1232952}"/>
                </a:ext>
              </a:extLst>
            </p:cNvPr>
            <p:cNvSpPr/>
            <p:nvPr/>
          </p:nvSpPr>
          <p:spPr>
            <a:xfrm>
              <a:off x="414337" y="1392237"/>
              <a:ext cx="8190230" cy="4837430"/>
            </a:xfrm>
            <a:custGeom>
              <a:avLst/>
              <a:gdLst/>
              <a:ahLst/>
              <a:cxnLst/>
              <a:rect l="l" t="t" r="r" b="b"/>
              <a:pathLst>
                <a:path w="8190230" h="4837430">
                  <a:moveTo>
                    <a:pt x="0" y="0"/>
                  </a:moveTo>
                  <a:lnTo>
                    <a:pt x="8189912" y="0"/>
                  </a:lnTo>
                  <a:lnTo>
                    <a:pt x="8189912" y="4837112"/>
                  </a:lnTo>
                  <a:lnTo>
                    <a:pt x="0" y="4837112"/>
                  </a:lnTo>
                  <a:lnTo>
                    <a:pt x="0" y="0"/>
                  </a:lnTo>
                  <a:close/>
                </a:path>
              </a:pathLst>
            </a:custGeom>
            <a:ln w="9525">
              <a:noFill/>
            </a:ln>
          </p:spPr>
          <p:txBody>
            <a:bodyPr wrap="square" lIns="0" tIns="0" rIns="0" bIns="0" rtlCol="0"/>
            <a:lstStyle/>
            <a:p>
              <a:endParaRPr sz="1800"/>
            </a:p>
          </p:txBody>
        </p:sp>
      </p:grpSp>
    </p:spTree>
    <p:custDataLst>
      <p:tags r:id="rId1"/>
    </p:custDataLst>
    <p:extLst>
      <p:ext uri="{BB962C8B-B14F-4D97-AF65-F5344CB8AC3E}">
        <p14:creationId xmlns:p14="http://schemas.microsoft.com/office/powerpoint/2010/main" val="352072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This Week</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79740" y="1831872"/>
            <a:ext cx="10652443" cy="2996973"/>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This week, we will be learning about Node.js features, and why we need them</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Specifically, we will consider:</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create simple web applications </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Using templating languages </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Using a package manager</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Using a </a:t>
            </a:r>
            <a:r>
              <a:rPr lang="en-GB" sz="3000" dirty="0">
                <a:solidFill>
                  <a:srgbClr val="404040"/>
                </a:solidFill>
                <a:cs typeface="Calibri"/>
              </a:rPr>
              <a:t>web</a:t>
            </a:r>
            <a:r>
              <a:rPr lang="en-GB" sz="2400" dirty="0">
                <a:solidFill>
                  <a:srgbClr val="404040"/>
                </a:solidFill>
                <a:cs typeface="Calibri"/>
              </a:rPr>
              <a:t> framework  </a:t>
            </a:r>
          </a:p>
        </p:txBody>
      </p:sp>
    </p:spTree>
    <p:extLst>
      <p:ext uri="{BB962C8B-B14F-4D97-AF65-F5344CB8AC3E}">
        <p14:creationId xmlns:p14="http://schemas.microsoft.com/office/powerpoint/2010/main" val="118267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023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Model: Operations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011647" y="1827970"/>
            <a:ext cx="3530805" cy="1219564"/>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400" spc="-5" dirty="0">
                <a:cs typeface="Arial"/>
              </a:rPr>
              <a:t>“Select all the employees that work in the Research department”</a:t>
            </a:r>
          </a:p>
        </p:txBody>
      </p:sp>
      <p:sp>
        <p:nvSpPr>
          <p:cNvPr id="15" name="TextBox 14">
            <a:extLst>
              <a:ext uri="{FF2B5EF4-FFF2-40B4-BE49-F238E27FC236}">
                <a16:creationId xmlns:a16="http://schemas.microsoft.com/office/drawing/2014/main" id="{FA567049-F564-4878-82BF-7190E7F0E938}"/>
              </a:ext>
            </a:extLst>
          </p:cNvPr>
          <p:cNvSpPr txBox="1"/>
          <p:nvPr/>
        </p:nvSpPr>
        <p:spPr>
          <a:xfrm>
            <a:off x="1905000" y="4051287"/>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6" name="Table 15">
            <a:extLst>
              <a:ext uri="{FF2B5EF4-FFF2-40B4-BE49-F238E27FC236}">
                <a16:creationId xmlns:a16="http://schemas.microsoft.com/office/drawing/2014/main" id="{89C65990-2665-4302-BC50-E7B78C48F647}"/>
              </a:ext>
            </a:extLst>
          </p:cNvPr>
          <p:cNvGraphicFramePr>
            <a:graphicFrameLocks noGrp="1"/>
          </p:cNvGraphicFramePr>
          <p:nvPr/>
        </p:nvGraphicFramePr>
        <p:xfrm>
          <a:off x="1989634" y="4494469"/>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tc>
                <a:tc>
                  <a:txBody>
                    <a:bodyPr/>
                    <a:lstStyle/>
                    <a:p>
                      <a:pPr algn="ctr"/>
                      <a:r>
                        <a:rPr lang="en-GB" sz="1700" dirty="0"/>
                        <a:t>Joe Ball</a:t>
                      </a:r>
                    </a:p>
                  </a:txBody>
                  <a:tcPr marT="30396" marB="30396" anchor="ctr"/>
                </a:tc>
                <a:tc>
                  <a:txBody>
                    <a:bodyPr/>
                    <a:lstStyle/>
                    <a:p>
                      <a:pPr algn="ctr"/>
                      <a:r>
                        <a:rPr lang="en-GB" sz="1700" dirty="0"/>
                        <a:t>4</a:t>
                      </a:r>
                    </a:p>
                  </a:txBody>
                  <a:tcPr marT="30396" marB="30396" anchor="ctr"/>
                </a:tc>
                <a:tc>
                  <a:txBody>
                    <a:bodyPr/>
                    <a:lstStyle/>
                    <a:p>
                      <a:pPr algn="ctr"/>
                      <a:r>
                        <a:rPr lang="en-GB" sz="1700" dirty="0"/>
                        <a:t>50000</a:t>
                      </a:r>
                    </a:p>
                  </a:txBody>
                  <a:tcPr marT="30396" marB="30396" anchor="ct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tc>
                <a:tc>
                  <a:txBody>
                    <a:bodyPr/>
                    <a:lstStyle/>
                    <a:p>
                      <a:pPr algn="ctr"/>
                      <a:r>
                        <a:rPr lang="en-GB" sz="1700" dirty="0"/>
                        <a:t>Mark </a:t>
                      </a:r>
                      <a:r>
                        <a:rPr lang="en-GB" sz="1700" dirty="0" err="1"/>
                        <a:t>Malon</a:t>
                      </a:r>
                      <a:endParaRPr lang="en-GB" sz="1700" dirty="0"/>
                    </a:p>
                  </a:txBody>
                  <a:tcPr marT="30396" marB="30396" anchor="ctr"/>
                </a:tc>
                <a:tc>
                  <a:txBody>
                    <a:bodyPr/>
                    <a:lstStyle/>
                    <a:p>
                      <a:pPr algn="ctr"/>
                      <a:r>
                        <a:rPr lang="en-GB" sz="1700" dirty="0"/>
                        <a:t>3</a:t>
                      </a:r>
                    </a:p>
                  </a:txBody>
                  <a:tcPr marT="30396" marB="30396" anchor="ctr"/>
                </a:tc>
                <a:tc>
                  <a:txBody>
                    <a:bodyPr/>
                    <a:lstStyle/>
                    <a:p>
                      <a:pPr algn="ctr"/>
                      <a:r>
                        <a:rPr lang="en-GB" sz="1700" dirty="0"/>
                        <a:t>800000</a:t>
                      </a:r>
                    </a:p>
                  </a:txBody>
                  <a:tcPr marT="30396" marB="30396" anchor="ctr"/>
                </a:tc>
                <a:extLst>
                  <a:ext uri="{0D108BD9-81ED-4DB2-BD59-A6C34878D82A}">
                    <a16:rowId xmlns:a16="http://schemas.microsoft.com/office/drawing/2014/main" val="275739165"/>
                  </a:ext>
                </a:extLst>
              </a:tr>
              <a:tr h="0">
                <a:tc>
                  <a:txBody>
                    <a:bodyPr/>
                    <a:lstStyle/>
                    <a:p>
                      <a:pPr algn="ctr"/>
                      <a:r>
                        <a:rPr lang="en-GB" sz="1700" dirty="0"/>
                        <a:t>1239</a:t>
                      </a:r>
                    </a:p>
                  </a:txBody>
                  <a:tcPr marT="30396" marB="30396" anchor="ctr"/>
                </a:tc>
                <a:tc>
                  <a:txBody>
                    <a:bodyPr/>
                    <a:lstStyle/>
                    <a:p>
                      <a:pPr algn="ctr"/>
                      <a:r>
                        <a:rPr lang="en-GB" sz="1700" dirty="0"/>
                        <a:t>Chris Clark</a:t>
                      </a:r>
                    </a:p>
                  </a:txBody>
                  <a:tcPr marT="30396" marB="30396" anchor="ctr"/>
                </a:tc>
                <a:tc>
                  <a:txBody>
                    <a:bodyPr/>
                    <a:lstStyle/>
                    <a:p>
                      <a:pPr algn="ctr"/>
                      <a:r>
                        <a:rPr lang="en-GB" sz="1700" dirty="0"/>
                        <a:t>4</a:t>
                      </a:r>
                    </a:p>
                  </a:txBody>
                  <a:tcPr marT="30396" marB="30396" anchor="ctr"/>
                </a:tc>
                <a:tc>
                  <a:txBody>
                    <a:bodyPr/>
                    <a:lstStyle/>
                    <a:p>
                      <a:pPr algn="ctr"/>
                      <a:r>
                        <a:rPr lang="en-GB" sz="1700" dirty="0"/>
                        <a:t>100000</a:t>
                      </a:r>
                    </a:p>
                  </a:txBody>
                  <a:tcPr marT="30396" marB="30396" anchor="ctr"/>
                </a:tc>
                <a:extLst>
                  <a:ext uri="{0D108BD9-81ED-4DB2-BD59-A6C34878D82A}">
                    <a16:rowId xmlns:a16="http://schemas.microsoft.com/office/drawing/2014/main" val="2963139212"/>
                  </a:ext>
                </a:extLst>
              </a:tr>
            </a:tbl>
          </a:graphicData>
        </a:graphic>
      </p:graphicFrame>
      <p:graphicFrame>
        <p:nvGraphicFramePr>
          <p:cNvPr id="17" name="Table 16">
            <a:extLst>
              <a:ext uri="{FF2B5EF4-FFF2-40B4-BE49-F238E27FC236}">
                <a16:creationId xmlns:a16="http://schemas.microsoft.com/office/drawing/2014/main" id="{DB70E16D-D8D3-4B35-ACE7-B7764D4BE456}"/>
              </a:ext>
            </a:extLst>
          </p:cNvPr>
          <p:cNvGraphicFramePr>
            <a:graphicFrameLocks noGrp="1"/>
          </p:cNvGraphicFramePr>
          <p:nvPr/>
        </p:nvGraphicFramePr>
        <p:xfrm>
          <a:off x="6636568" y="4494470"/>
          <a:ext cx="3612394" cy="1005195"/>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1432757582"/>
                    </a:ext>
                  </a:extLst>
                </a:gridCol>
                <a:gridCol w="1447800">
                  <a:extLst>
                    <a:ext uri="{9D8B030D-6E8A-4147-A177-3AD203B41FA5}">
                      <a16:colId xmlns:a16="http://schemas.microsoft.com/office/drawing/2014/main" val="3584667629"/>
                    </a:ext>
                  </a:extLst>
                </a:gridCol>
                <a:gridCol w="1097794">
                  <a:extLst>
                    <a:ext uri="{9D8B030D-6E8A-4147-A177-3AD203B41FA5}">
                      <a16:colId xmlns:a16="http://schemas.microsoft.com/office/drawing/2014/main" val="1874183446"/>
                    </a:ext>
                  </a:extLst>
                </a:gridCol>
              </a:tblGrid>
              <a:tr h="335065">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DEP_NAME</a:t>
                      </a:r>
                    </a:p>
                  </a:txBody>
                  <a:tcPr marT="30396" marB="30396" anchor="ctr">
                    <a:solidFill>
                      <a:schemeClr val="bg1">
                        <a:lumMod val="85000"/>
                      </a:schemeClr>
                    </a:solidFill>
                  </a:tcPr>
                </a:tc>
                <a:tc>
                  <a:txBody>
                    <a:bodyPr/>
                    <a:lstStyle/>
                    <a:p>
                      <a:r>
                        <a:rPr lang="en-GB" sz="1700" dirty="0">
                          <a:solidFill>
                            <a:srgbClr val="C00000"/>
                          </a:solidFill>
                        </a:rPr>
                        <a:t>MANG_ID</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3</a:t>
                      </a:r>
                    </a:p>
                  </a:txBody>
                  <a:tcPr marT="30396" marB="30396" anchor="ctr"/>
                </a:tc>
                <a:tc>
                  <a:txBody>
                    <a:bodyPr/>
                    <a:lstStyle/>
                    <a:p>
                      <a:pPr algn="ctr"/>
                      <a:r>
                        <a:rPr lang="en-GB" sz="1700" dirty="0"/>
                        <a:t>Research</a:t>
                      </a:r>
                    </a:p>
                  </a:txBody>
                  <a:tcPr marT="30396" marB="30396" anchor="ctr"/>
                </a:tc>
                <a:tc>
                  <a:txBody>
                    <a:bodyPr/>
                    <a:lstStyle/>
                    <a:p>
                      <a:pPr algn="ctr"/>
                      <a:r>
                        <a:rPr lang="en-GB" sz="1700" dirty="0"/>
                        <a:t>1230</a:t>
                      </a:r>
                    </a:p>
                  </a:txBody>
                  <a:tcPr marT="30396" marB="30396" anchor="ctr"/>
                </a:tc>
                <a:extLst>
                  <a:ext uri="{0D108BD9-81ED-4DB2-BD59-A6C34878D82A}">
                    <a16:rowId xmlns:a16="http://schemas.microsoft.com/office/drawing/2014/main" val="1780273517"/>
                  </a:ext>
                </a:extLst>
              </a:tr>
              <a:tr h="335065">
                <a:tc>
                  <a:txBody>
                    <a:bodyPr/>
                    <a:lstStyle/>
                    <a:p>
                      <a:pPr algn="ctr"/>
                      <a:r>
                        <a:rPr lang="en-GB" sz="1700" dirty="0"/>
                        <a:t>4</a:t>
                      </a:r>
                    </a:p>
                  </a:txBody>
                  <a:tcPr marT="30396" marB="30396" anchor="ctr"/>
                </a:tc>
                <a:tc>
                  <a:txBody>
                    <a:bodyPr/>
                    <a:lstStyle/>
                    <a:p>
                      <a:pPr algn="ctr"/>
                      <a:r>
                        <a:rPr lang="en-GB" sz="1700" dirty="0"/>
                        <a:t>Headquarters</a:t>
                      </a:r>
                    </a:p>
                  </a:txBody>
                  <a:tcPr marT="30396" marB="30396" anchor="ctr"/>
                </a:tc>
                <a:tc>
                  <a:txBody>
                    <a:bodyPr/>
                    <a:lstStyle/>
                    <a:p>
                      <a:pPr algn="ctr"/>
                      <a:r>
                        <a:rPr lang="en-GB" sz="1700" dirty="0"/>
                        <a:t>1239</a:t>
                      </a:r>
                    </a:p>
                  </a:txBody>
                  <a:tcPr marT="30396" marB="30396" anchor="ctr"/>
                </a:tc>
                <a:extLst>
                  <a:ext uri="{0D108BD9-81ED-4DB2-BD59-A6C34878D82A}">
                    <a16:rowId xmlns:a16="http://schemas.microsoft.com/office/drawing/2014/main" val="2272025453"/>
                  </a:ext>
                </a:extLst>
              </a:tr>
            </a:tbl>
          </a:graphicData>
        </a:graphic>
      </p:graphicFrame>
      <p:sp>
        <p:nvSpPr>
          <p:cNvPr id="18" name="TextBox 17">
            <a:extLst>
              <a:ext uri="{FF2B5EF4-FFF2-40B4-BE49-F238E27FC236}">
                <a16:creationId xmlns:a16="http://schemas.microsoft.com/office/drawing/2014/main" id="{5F570A34-8229-432A-89EE-9CF95A412CF2}"/>
              </a:ext>
            </a:extLst>
          </p:cNvPr>
          <p:cNvSpPr txBox="1"/>
          <p:nvPr/>
        </p:nvSpPr>
        <p:spPr>
          <a:xfrm>
            <a:off x="6553200" y="4055979"/>
            <a:ext cx="2438400" cy="400110"/>
          </a:xfrm>
          <a:prstGeom prst="rect">
            <a:avLst/>
          </a:prstGeom>
          <a:noFill/>
        </p:spPr>
        <p:txBody>
          <a:bodyPr wrap="square" rtlCol="0">
            <a:spAutoFit/>
          </a:bodyPr>
          <a:lstStyle/>
          <a:p>
            <a:r>
              <a:rPr lang="en-GB" sz="2000" b="1" dirty="0">
                <a:solidFill>
                  <a:schemeClr val="tx2"/>
                </a:solidFill>
              </a:rPr>
              <a:t>DEPARTMENT</a:t>
            </a:r>
          </a:p>
        </p:txBody>
      </p:sp>
      <p:sp>
        <p:nvSpPr>
          <p:cNvPr id="19" name="TextBox 18">
            <a:extLst>
              <a:ext uri="{FF2B5EF4-FFF2-40B4-BE49-F238E27FC236}">
                <a16:creationId xmlns:a16="http://schemas.microsoft.com/office/drawing/2014/main" id="{80B977F8-9253-464C-BEE8-0268D6150BB0}"/>
              </a:ext>
            </a:extLst>
          </p:cNvPr>
          <p:cNvSpPr txBox="1"/>
          <p:nvPr/>
        </p:nvSpPr>
        <p:spPr>
          <a:xfrm>
            <a:off x="5715001" y="1563051"/>
            <a:ext cx="3471779" cy="400110"/>
          </a:xfrm>
          <a:prstGeom prst="rect">
            <a:avLst/>
          </a:prstGeom>
          <a:noFill/>
        </p:spPr>
        <p:txBody>
          <a:bodyPr wrap="square" rtlCol="0">
            <a:spAutoFit/>
          </a:bodyPr>
          <a:lstStyle/>
          <a:p>
            <a:r>
              <a:rPr lang="en-GB" sz="2000" b="1" dirty="0">
                <a:solidFill>
                  <a:schemeClr val="tx2"/>
                </a:solidFill>
              </a:rPr>
              <a:t>RESEARCH_EMPLOYEE</a:t>
            </a:r>
          </a:p>
        </p:txBody>
      </p:sp>
      <p:graphicFrame>
        <p:nvGraphicFramePr>
          <p:cNvPr id="20" name="Table 19">
            <a:extLst>
              <a:ext uri="{FF2B5EF4-FFF2-40B4-BE49-F238E27FC236}">
                <a16:creationId xmlns:a16="http://schemas.microsoft.com/office/drawing/2014/main" id="{175A135B-6A82-4DB3-B86E-6C02DF53EB8C}"/>
              </a:ext>
            </a:extLst>
          </p:cNvPr>
          <p:cNvGraphicFramePr>
            <a:graphicFrameLocks noGrp="1"/>
          </p:cNvGraphicFramePr>
          <p:nvPr/>
        </p:nvGraphicFramePr>
        <p:xfrm>
          <a:off x="5807148" y="2009784"/>
          <a:ext cx="4387704" cy="990002"/>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tc>
                <a:extLst>
                  <a:ext uri="{0D108BD9-81ED-4DB2-BD59-A6C34878D82A}">
                    <a16:rowId xmlns:a16="http://schemas.microsoft.com/office/drawing/2014/main" val="1780273517"/>
                  </a:ext>
                </a:extLst>
              </a:tr>
              <a:tr h="208184">
                <a:tc>
                  <a:txBody>
                    <a:bodyPr/>
                    <a:lstStyle/>
                    <a:p>
                      <a:pPr algn="ctr"/>
                      <a:r>
                        <a:rPr lang="en-GB" sz="1700" dirty="0"/>
                        <a:t>1230</a:t>
                      </a:r>
                    </a:p>
                  </a:txBody>
                  <a:tcPr marT="30396" marB="30396" anchor="ctr"/>
                </a:tc>
                <a:tc>
                  <a:txBody>
                    <a:bodyPr/>
                    <a:lstStyle/>
                    <a:p>
                      <a:pPr algn="ctr"/>
                      <a:r>
                        <a:rPr lang="en-GB" sz="1700" dirty="0"/>
                        <a:t>Mark </a:t>
                      </a:r>
                      <a:r>
                        <a:rPr lang="en-GB" sz="1700" dirty="0" err="1"/>
                        <a:t>Malon</a:t>
                      </a:r>
                      <a:endParaRPr lang="en-GB" sz="1700" dirty="0"/>
                    </a:p>
                  </a:txBody>
                  <a:tcPr marT="30396" marB="30396" anchor="ctr"/>
                </a:tc>
                <a:tc>
                  <a:txBody>
                    <a:bodyPr/>
                    <a:lstStyle/>
                    <a:p>
                      <a:pPr algn="ctr"/>
                      <a:r>
                        <a:rPr lang="en-GB" sz="1700" dirty="0"/>
                        <a:t>3</a:t>
                      </a:r>
                    </a:p>
                  </a:txBody>
                  <a:tcPr marT="30396" marB="30396" anchor="ctr"/>
                </a:tc>
                <a:tc>
                  <a:txBody>
                    <a:bodyPr/>
                    <a:lstStyle/>
                    <a:p>
                      <a:pPr algn="ctr"/>
                      <a:r>
                        <a:rPr lang="en-GB" sz="1700" dirty="0"/>
                        <a:t>800000</a:t>
                      </a:r>
                    </a:p>
                  </a:txBody>
                  <a:tcPr marT="30396" marB="30396" anchor="ctr"/>
                </a:tc>
                <a:extLst>
                  <a:ext uri="{0D108BD9-81ED-4DB2-BD59-A6C34878D82A}">
                    <a16:rowId xmlns:a16="http://schemas.microsoft.com/office/drawing/2014/main" val="275739165"/>
                  </a:ext>
                </a:extLst>
              </a:tr>
            </a:tbl>
          </a:graphicData>
        </a:graphic>
      </p:graphicFrame>
      <p:cxnSp>
        <p:nvCxnSpPr>
          <p:cNvPr id="9" name="Straight Connector 8">
            <a:extLst>
              <a:ext uri="{FF2B5EF4-FFF2-40B4-BE49-F238E27FC236}">
                <a16:creationId xmlns:a16="http://schemas.microsoft.com/office/drawing/2014/main" id="{B4EA2A8F-C3C3-4B65-85B0-0FE7B03386E7}"/>
              </a:ext>
            </a:extLst>
          </p:cNvPr>
          <p:cNvCxnSpPr/>
          <p:nvPr/>
        </p:nvCxnSpPr>
        <p:spPr>
          <a:xfrm>
            <a:off x="2057401" y="3581400"/>
            <a:ext cx="805408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659537-1109-492A-A33C-BDAC472DBAAA}"/>
                  </a:ext>
                </a:extLst>
              </p14:cNvPr>
              <p14:cNvContentPartPr/>
              <p14:nvPr/>
            </p14:nvContentPartPr>
            <p14:xfrm>
              <a:off x="7993516" y="4952389"/>
              <a:ext cx="957240" cy="49320"/>
            </p14:xfrm>
          </p:contentPart>
        </mc:Choice>
        <mc:Fallback xmlns="">
          <p:pic>
            <p:nvPicPr>
              <p:cNvPr id="6" name="Ink 5">
                <a:extLst>
                  <a:ext uri="{FF2B5EF4-FFF2-40B4-BE49-F238E27FC236}">
                    <a16:creationId xmlns:a16="http://schemas.microsoft.com/office/drawing/2014/main" id="{B2659537-1109-492A-A33C-BDAC472DBAAA}"/>
                  </a:ext>
                </a:extLst>
              </p:cNvPr>
              <p:cNvPicPr/>
              <p:nvPr/>
            </p:nvPicPr>
            <p:blipFill>
              <a:blip r:embed="rId5"/>
              <a:stretch>
                <a:fillRect/>
              </a:stretch>
            </p:blipFill>
            <p:spPr>
              <a:xfrm>
                <a:off x="7939516" y="4843595"/>
                <a:ext cx="1064880" cy="2665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1E9ACDB-B22A-4871-BAFD-CB667ABF6B0C}"/>
                  </a:ext>
                </a:extLst>
              </p14:cNvPr>
              <p14:cNvContentPartPr/>
              <p14:nvPr/>
            </p14:nvContentPartPr>
            <p14:xfrm>
              <a:off x="7058596" y="4979389"/>
              <a:ext cx="429480" cy="15120"/>
            </p14:xfrm>
          </p:contentPart>
        </mc:Choice>
        <mc:Fallback xmlns="">
          <p:pic>
            <p:nvPicPr>
              <p:cNvPr id="7" name="Ink 6">
                <a:extLst>
                  <a:ext uri="{FF2B5EF4-FFF2-40B4-BE49-F238E27FC236}">
                    <a16:creationId xmlns:a16="http://schemas.microsoft.com/office/drawing/2014/main" id="{51E9ACDB-B22A-4871-BAFD-CB667ABF6B0C}"/>
                  </a:ext>
                </a:extLst>
              </p:cNvPr>
              <p:cNvPicPr/>
              <p:nvPr/>
            </p:nvPicPr>
            <p:blipFill>
              <a:blip r:embed="rId7"/>
              <a:stretch>
                <a:fillRect/>
              </a:stretch>
            </p:blipFill>
            <p:spPr>
              <a:xfrm>
                <a:off x="7004641" y="4871389"/>
                <a:ext cx="53703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588BFDB-CB4B-4D71-B426-69B9271BC6F3}"/>
                  </a:ext>
                </a:extLst>
              </p14:cNvPr>
              <p14:cNvContentPartPr/>
              <p14:nvPr/>
            </p14:nvContentPartPr>
            <p14:xfrm>
              <a:off x="4772596" y="5000989"/>
              <a:ext cx="491760" cy="360"/>
            </p14:xfrm>
          </p:contentPart>
        </mc:Choice>
        <mc:Fallback xmlns="">
          <p:pic>
            <p:nvPicPr>
              <p:cNvPr id="8" name="Ink 7">
                <a:extLst>
                  <a:ext uri="{FF2B5EF4-FFF2-40B4-BE49-F238E27FC236}">
                    <a16:creationId xmlns:a16="http://schemas.microsoft.com/office/drawing/2014/main" id="{9588BFDB-CB4B-4D71-B426-69B9271BC6F3}"/>
                  </a:ext>
                </a:extLst>
              </p:cNvPr>
              <p:cNvPicPr/>
              <p:nvPr/>
            </p:nvPicPr>
            <p:blipFill>
              <a:blip r:embed="rId9"/>
              <a:stretch>
                <a:fillRect/>
              </a:stretch>
            </p:blipFill>
            <p:spPr>
              <a:xfrm>
                <a:off x="4718596" y="4892989"/>
                <a:ext cx="599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DACAB50-593E-4921-A2D4-9E1D8C18BAA9}"/>
                  </a:ext>
                </a:extLst>
              </p14:cNvPr>
              <p14:cNvContentPartPr/>
              <p14:nvPr/>
            </p14:nvContentPartPr>
            <p14:xfrm>
              <a:off x="4793116" y="5659069"/>
              <a:ext cx="573480" cy="20880"/>
            </p14:xfrm>
          </p:contentPart>
        </mc:Choice>
        <mc:Fallback xmlns="">
          <p:pic>
            <p:nvPicPr>
              <p:cNvPr id="10" name="Ink 9">
                <a:extLst>
                  <a:ext uri="{FF2B5EF4-FFF2-40B4-BE49-F238E27FC236}">
                    <a16:creationId xmlns:a16="http://schemas.microsoft.com/office/drawing/2014/main" id="{0DACAB50-593E-4921-A2D4-9E1D8C18BAA9}"/>
                  </a:ext>
                </a:extLst>
              </p:cNvPr>
              <p:cNvPicPr/>
              <p:nvPr/>
            </p:nvPicPr>
            <p:blipFill>
              <a:blip r:embed="rId11"/>
              <a:stretch>
                <a:fillRect/>
              </a:stretch>
            </p:blipFill>
            <p:spPr>
              <a:xfrm>
                <a:off x="4739116" y="5552900"/>
                <a:ext cx="681120" cy="23286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21FB969-78C6-4145-BABE-35375747B3AA}"/>
                  </a:ext>
                </a:extLst>
              </p14:cNvPr>
              <p14:cNvContentPartPr/>
              <p14:nvPr/>
            </p14:nvContentPartPr>
            <p14:xfrm>
              <a:off x="2306596" y="4973269"/>
              <a:ext cx="2079000" cy="62640"/>
            </p14:xfrm>
          </p:contentPart>
        </mc:Choice>
        <mc:Fallback xmlns="">
          <p:pic>
            <p:nvPicPr>
              <p:cNvPr id="11" name="Ink 10">
                <a:extLst>
                  <a:ext uri="{FF2B5EF4-FFF2-40B4-BE49-F238E27FC236}">
                    <a16:creationId xmlns:a16="http://schemas.microsoft.com/office/drawing/2014/main" id="{321FB969-78C6-4145-BABE-35375747B3AA}"/>
                  </a:ext>
                </a:extLst>
              </p:cNvPr>
              <p:cNvPicPr/>
              <p:nvPr/>
            </p:nvPicPr>
            <p:blipFill>
              <a:blip r:embed="rId13"/>
              <a:stretch>
                <a:fillRect/>
              </a:stretch>
            </p:blipFill>
            <p:spPr>
              <a:xfrm>
                <a:off x="2252596" y="4865886"/>
                <a:ext cx="2186640" cy="2770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B2393535-E441-4067-ADDA-38FA23443C80}"/>
                  </a:ext>
                </a:extLst>
              </p14:cNvPr>
              <p14:cNvContentPartPr/>
              <p14:nvPr/>
            </p14:nvContentPartPr>
            <p14:xfrm>
              <a:off x="2272036" y="5596429"/>
              <a:ext cx="2063880" cy="63360"/>
            </p14:xfrm>
          </p:contentPart>
        </mc:Choice>
        <mc:Fallback xmlns="">
          <p:pic>
            <p:nvPicPr>
              <p:cNvPr id="12" name="Ink 11">
                <a:extLst>
                  <a:ext uri="{FF2B5EF4-FFF2-40B4-BE49-F238E27FC236}">
                    <a16:creationId xmlns:a16="http://schemas.microsoft.com/office/drawing/2014/main" id="{B2393535-E441-4067-ADDA-38FA23443C80}"/>
                  </a:ext>
                </a:extLst>
              </p:cNvPr>
              <p:cNvPicPr/>
              <p:nvPr/>
            </p:nvPicPr>
            <p:blipFill>
              <a:blip r:embed="rId15"/>
              <a:stretch>
                <a:fillRect/>
              </a:stretch>
            </p:blipFill>
            <p:spPr>
              <a:xfrm>
                <a:off x="2218036" y="5489039"/>
                <a:ext cx="2171520" cy="277782"/>
              </a:xfrm>
              <a:prstGeom prst="rect">
                <a:avLst/>
              </a:prstGeom>
            </p:spPr>
          </p:pic>
        </mc:Fallback>
      </mc:AlternateContent>
    </p:spTree>
    <p:custDataLst>
      <p:tags r:id="rId1"/>
    </p:custDataLst>
    <p:extLst>
      <p:ext uri="{BB962C8B-B14F-4D97-AF65-F5344CB8AC3E}">
        <p14:creationId xmlns:p14="http://schemas.microsoft.com/office/powerpoint/2010/main" val="279139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023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Database Schema</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171700" y="1224431"/>
            <a:ext cx="7848600" cy="1088759"/>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cs typeface="Calibri"/>
              </a:rPr>
              <a:t>A Relational database is a collection of relations</a:t>
            </a:r>
          </a:p>
          <a:p>
            <a:pPr marL="12700">
              <a:lnSpc>
                <a:spcPct val="100000"/>
              </a:lnSpc>
              <a:spcBef>
                <a:spcPts val="869"/>
              </a:spcBef>
              <a:tabLst>
                <a:tab pos="354965" algn="l"/>
                <a:tab pos="355600" algn="l"/>
              </a:tabLst>
            </a:pPr>
            <a:r>
              <a:rPr lang="en-GB" sz="2800" dirty="0">
                <a:cs typeface="Calibri"/>
              </a:rPr>
              <a:t>     </a:t>
            </a:r>
            <a:r>
              <a:rPr lang="en-GB" sz="2400" dirty="0">
                <a:solidFill>
                  <a:srgbClr val="C00000"/>
                </a:solidFill>
                <a:cs typeface="Calibri"/>
              </a:rPr>
              <a:t>COMPANY </a:t>
            </a:r>
            <a:r>
              <a:rPr lang="en-GB" sz="2400" dirty="0">
                <a:solidFill>
                  <a:schemeClr val="tx1">
                    <a:lumMod val="85000"/>
                    <a:lumOff val="15000"/>
                  </a:schemeClr>
                </a:solidFill>
                <a:cs typeface="Calibri"/>
              </a:rPr>
              <a:t>Database Schema</a:t>
            </a:r>
            <a:endParaRPr sz="2800" dirty="0">
              <a:solidFill>
                <a:schemeClr val="tx1">
                  <a:lumMod val="85000"/>
                  <a:lumOff val="15000"/>
                </a:schemeClr>
              </a:solidFill>
              <a:cs typeface="Calibri"/>
            </a:endParaRPr>
          </a:p>
        </p:txBody>
      </p:sp>
      <p:graphicFrame>
        <p:nvGraphicFramePr>
          <p:cNvPr id="6" name="Table 5">
            <a:extLst>
              <a:ext uri="{FF2B5EF4-FFF2-40B4-BE49-F238E27FC236}">
                <a16:creationId xmlns:a16="http://schemas.microsoft.com/office/drawing/2014/main" id="{E0EA6A23-4B56-40F0-88AA-DD15F91A57ED}"/>
              </a:ext>
            </a:extLst>
          </p:cNvPr>
          <p:cNvGraphicFramePr>
            <a:graphicFrameLocks noGrp="1"/>
          </p:cNvGraphicFramePr>
          <p:nvPr/>
        </p:nvGraphicFramePr>
        <p:xfrm>
          <a:off x="2514600" y="3124200"/>
          <a:ext cx="5611496" cy="504000"/>
        </p:xfrm>
        <a:graphic>
          <a:graphicData uri="http://schemas.openxmlformats.org/drawingml/2006/table">
            <a:tbl>
              <a:tblPr firstRow="1" bandRow="1">
                <a:tableStyleId>{5940675A-B579-460E-94D1-54222C63F5DA}</a:tableStyleId>
              </a:tblPr>
              <a:tblGrid>
                <a:gridCol w="971868">
                  <a:extLst>
                    <a:ext uri="{9D8B030D-6E8A-4147-A177-3AD203B41FA5}">
                      <a16:colId xmlns:a16="http://schemas.microsoft.com/office/drawing/2014/main" val="1432757582"/>
                    </a:ext>
                  </a:extLst>
                </a:gridCol>
                <a:gridCol w="1359218">
                  <a:extLst>
                    <a:ext uri="{9D8B030D-6E8A-4147-A177-3AD203B41FA5}">
                      <a16:colId xmlns:a16="http://schemas.microsoft.com/office/drawing/2014/main" val="3584667629"/>
                    </a:ext>
                  </a:extLst>
                </a:gridCol>
                <a:gridCol w="1160780">
                  <a:extLst>
                    <a:ext uri="{9D8B030D-6E8A-4147-A177-3AD203B41FA5}">
                      <a16:colId xmlns:a16="http://schemas.microsoft.com/office/drawing/2014/main" val="1874183446"/>
                    </a:ext>
                  </a:extLst>
                </a:gridCol>
                <a:gridCol w="1129030">
                  <a:extLst>
                    <a:ext uri="{9D8B030D-6E8A-4147-A177-3AD203B41FA5}">
                      <a16:colId xmlns:a16="http://schemas.microsoft.com/office/drawing/2014/main" val="1047897231"/>
                    </a:ext>
                  </a:extLst>
                </a:gridCol>
                <a:gridCol w="990600">
                  <a:extLst>
                    <a:ext uri="{9D8B030D-6E8A-4147-A177-3AD203B41FA5}">
                      <a16:colId xmlns:a16="http://schemas.microsoft.com/office/drawing/2014/main" val="1296257159"/>
                    </a:ext>
                  </a:extLst>
                </a:gridCol>
              </a:tblGrid>
              <a:tr h="504000">
                <a:tc>
                  <a:txBody>
                    <a:bodyPr/>
                    <a:lstStyle/>
                    <a:p>
                      <a:r>
                        <a:rPr lang="en-GB" dirty="0">
                          <a:solidFill>
                            <a:srgbClr val="C00000"/>
                          </a:solidFill>
                        </a:rPr>
                        <a:t>EMP_ID</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EMP_NAME</a:t>
                      </a:r>
                    </a:p>
                  </a:txBody>
                  <a:tcPr anchor="ctr">
                    <a:solidFill>
                      <a:schemeClr val="bg1">
                        <a:lumMod val="85000"/>
                      </a:schemeClr>
                    </a:solidFill>
                  </a:tcPr>
                </a:tc>
                <a:tc>
                  <a:txBody>
                    <a:bodyPr/>
                    <a:lstStyle/>
                    <a:p>
                      <a:r>
                        <a:rPr lang="en-GB" dirty="0">
                          <a:solidFill>
                            <a:srgbClr val="C00000"/>
                          </a:solidFill>
                        </a:rPr>
                        <a:t>EMP_AGE</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DEPT_NO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SALARY</a:t>
                      </a:r>
                    </a:p>
                  </a:txBody>
                  <a:tcPr anchor="ctr">
                    <a:solidFill>
                      <a:schemeClr val="bg1">
                        <a:lumMod val="85000"/>
                      </a:schemeClr>
                    </a:solidFill>
                  </a:tcPr>
                </a:tc>
                <a:extLst>
                  <a:ext uri="{0D108BD9-81ED-4DB2-BD59-A6C34878D82A}">
                    <a16:rowId xmlns:a16="http://schemas.microsoft.com/office/drawing/2014/main" val="1406092956"/>
                  </a:ext>
                </a:extLst>
              </a:tr>
            </a:tbl>
          </a:graphicData>
        </a:graphic>
      </p:graphicFrame>
      <p:sp>
        <p:nvSpPr>
          <p:cNvPr id="7" name="TextBox 6">
            <a:extLst>
              <a:ext uri="{FF2B5EF4-FFF2-40B4-BE49-F238E27FC236}">
                <a16:creationId xmlns:a16="http://schemas.microsoft.com/office/drawing/2014/main" id="{D0241C32-0E48-4DC0-9E17-FDD69E633E5A}"/>
              </a:ext>
            </a:extLst>
          </p:cNvPr>
          <p:cNvSpPr txBox="1"/>
          <p:nvPr/>
        </p:nvSpPr>
        <p:spPr>
          <a:xfrm>
            <a:off x="2394979" y="2723441"/>
            <a:ext cx="1524000" cy="400110"/>
          </a:xfrm>
          <a:prstGeom prst="rect">
            <a:avLst/>
          </a:prstGeom>
          <a:noFill/>
        </p:spPr>
        <p:txBody>
          <a:bodyPr wrap="square" rtlCol="0">
            <a:spAutoFit/>
          </a:bodyPr>
          <a:lstStyle/>
          <a:p>
            <a:r>
              <a:rPr lang="en-GB" sz="2000" b="1" dirty="0">
                <a:solidFill>
                  <a:schemeClr val="tx2"/>
                </a:solidFill>
              </a:rPr>
              <a:t>EMPLOYEE</a:t>
            </a:r>
          </a:p>
        </p:txBody>
      </p:sp>
      <p:sp>
        <p:nvSpPr>
          <p:cNvPr id="10" name="TextBox 9">
            <a:extLst>
              <a:ext uri="{FF2B5EF4-FFF2-40B4-BE49-F238E27FC236}">
                <a16:creationId xmlns:a16="http://schemas.microsoft.com/office/drawing/2014/main" id="{74ADF695-2EEE-4E30-AC4C-5A8FD81BAF40}"/>
              </a:ext>
            </a:extLst>
          </p:cNvPr>
          <p:cNvSpPr txBox="1"/>
          <p:nvPr/>
        </p:nvSpPr>
        <p:spPr>
          <a:xfrm>
            <a:off x="2441443" y="5164667"/>
            <a:ext cx="1477537" cy="400110"/>
          </a:xfrm>
          <a:prstGeom prst="rect">
            <a:avLst/>
          </a:prstGeom>
          <a:noFill/>
        </p:spPr>
        <p:txBody>
          <a:bodyPr wrap="square" rtlCol="0">
            <a:spAutoFit/>
          </a:bodyPr>
          <a:lstStyle/>
          <a:p>
            <a:r>
              <a:rPr lang="en-GB" sz="2000" b="1" dirty="0">
                <a:solidFill>
                  <a:schemeClr val="tx2"/>
                </a:solidFill>
              </a:rPr>
              <a:t>WORKS_ON</a:t>
            </a:r>
          </a:p>
        </p:txBody>
      </p:sp>
      <p:graphicFrame>
        <p:nvGraphicFramePr>
          <p:cNvPr id="12" name="Table 11">
            <a:extLst>
              <a:ext uri="{FF2B5EF4-FFF2-40B4-BE49-F238E27FC236}">
                <a16:creationId xmlns:a16="http://schemas.microsoft.com/office/drawing/2014/main" id="{9E76E401-8AD2-4453-990B-762F02B59209}"/>
              </a:ext>
            </a:extLst>
          </p:cNvPr>
          <p:cNvGraphicFramePr>
            <a:graphicFrameLocks noGrp="1"/>
          </p:cNvGraphicFramePr>
          <p:nvPr/>
        </p:nvGraphicFramePr>
        <p:xfrm>
          <a:off x="2573652" y="5564777"/>
          <a:ext cx="2988628" cy="504000"/>
        </p:xfrm>
        <a:graphic>
          <a:graphicData uri="http://schemas.openxmlformats.org/drawingml/2006/table">
            <a:tbl>
              <a:tblPr firstRow="1" bandRow="1">
                <a:tableStyleId>{5940675A-B579-460E-94D1-54222C63F5DA}</a:tableStyleId>
              </a:tblPr>
              <a:tblGrid>
                <a:gridCol w="1113155">
                  <a:extLst>
                    <a:ext uri="{9D8B030D-6E8A-4147-A177-3AD203B41FA5}">
                      <a16:colId xmlns:a16="http://schemas.microsoft.com/office/drawing/2014/main" val="3584667629"/>
                    </a:ext>
                  </a:extLst>
                </a:gridCol>
                <a:gridCol w="971868">
                  <a:extLst>
                    <a:ext uri="{9D8B030D-6E8A-4147-A177-3AD203B41FA5}">
                      <a16:colId xmlns:a16="http://schemas.microsoft.com/office/drawing/2014/main" val="2635736412"/>
                    </a:ext>
                  </a:extLst>
                </a:gridCol>
                <a:gridCol w="903605">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EMP_ID</a:t>
                      </a:r>
                    </a:p>
                  </a:txBody>
                  <a:tcPr anchor="ctr">
                    <a:solidFill>
                      <a:schemeClr val="bg1">
                        <a:lumMod val="85000"/>
                      </a:schemeClr>
                    </a:solidFill>
                  </a:tcPr>
                </a:tc>
                <a:tc>
                  <a:txBody>
                    <a:bodyPr/>
                    <a:lstStyle/>
                    <a:p>
                      <a:r>
                        <a:rPr lang="en-GB" dirty="0">
                          <a:solidFill>
                            <a:srgbClr val="C00000"/>
                          </a:solidFill>
                        </a:rPr>
                        <a:t>HOURS</a:t>
                      </a:r>
                    </a:p>
                  </a:txBody>
                  <a:tcPr anchor="ctr">
                    <a:solidFill>
                      <a:schemeClr val="bg1">
                        <a:lumMod val="85000"/>
                      </a:schemeClr>
                    </a:solidFill>
                  </a:tcPr>
                </a:tc>
                <a:extLst>
                  <a:ext uri="{0D108BD9-81ED-4DB2-BD59-A6C34878D82A}">
                    <a16:rowId xmlns:a16="http://schemas.microsoft.com/office/drawing/2014/main" val="1406092956"/>
                  </a:ext>
                </a:extLst>
              </a:tr>
            </a:tbl>
          </a:graphicData>
        </a:graphic>
      </p:graphicFrame>
      <p:graphicFrame>
        <p:nvGraphicFramePr>
          <p:cNvPr id="13" name="Table 12">
            <a:extLst>
              <a:ext uri="{FF2B5EF4-FFF2-40B4-BE49-F238E27FC236}">
                <a16:creationId xmlns:a16="http://schemas.microsoft.com/office/drawing/2014/main" id="{71495A03-A608-4829-B29F-416D55DA63D8}"/>
              </a:ext>
            </a:extLst>
          </p:cNvPr>
          <p:cNvGraphicFramePr>
            <a:graphicFrameLocks noGrp="1"/>
          </p:cNvGraphicFramePr>
          <p:nvPr/>
        </p:nvGraphicFramePr>
        <p:xfrm>
          <a:off x="2514600" y="4362857"/>
          <a:ext cx="3642678" cy="504000"/>
        </p:xfrm>
        <a:graphic>
          <a:graphicData uri="http://schemas.openxmlformats.org/drawingml/2006/table">
            <a:tbl>
              <a:tblPr firstRow="1" bandRow="1">
                <a:tableStyleId>{5940675A-B579-460E-94D1-54222C63F5DA}</a:tableStyleId>
              </a:tblPr>
              <a:tblGrid>
                <a:gridCol w="1113155">
                  <a:extLst>
                    <a:ext uri="{9D8B030D-6E8A-4147-A177-3AD203B41FA5}">
                      <a16:colId xmlns:a16="http://schemas.microsoft.com/office/drawing/2014/main" val="1432757582"/>
                    </a:ext>
                  </a:extLst>
                </a:gridCol>
                <a:gridCol w="1400493">
                  <a:extLst>
                    <a:ext uri="{9D8B030D-6E8A-4147-A177-3AD203B41FA5}">
                      <a16:colId xmlns:a16="http://schemas.microsoft.com/office/drawing/2014/main" val="3584667629"/>
                    </a:ext>
                  </a:extLst>
                </a:gridCol>
                <a:gridCol w="1129030">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PROJ_NO</a:t>
                      </a:r>
                    </a:p>
                  </a:txBody>
                  <a:tcPr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PROJ_NAME</a:t>
                      </a:r>
                    </a:p>
                  </a:txBody>
                  <a:tcPr anchor="ctr">
                    <a:solidFill>
                      <a:schemeClr val="bg1">
                        <a:lumMod val="85000"/>
                      </a:schemeClr>
                    </a:solidFill>
                  </a:tcPr>
                </a:tc>
                <a:tc>
                  <a:txBody>
                    <a:bodyPr/>
                    <a:lstStyle/>
                    <a:p>
                      <a:r>
                        <a:rPr lang="en-GB" dirty="0">
                          <a:solidFill>
                            <a:srgbClr val="C00000"/>
                          </a:solidFill>
                        </a:rPr>
                        <a:t>DEPT_NO</a:t>
                      </a:r>
                    </a:p>
                  </a:txBody>
                  <a:tcPr anchor="ctr">
                    <a:solidFill>
                      <a:schemeClr val="bg1">
                        <a:lumMod val="85000"/>
                      </a:schemeClr>
                    </a:solidFill>
                  </a:tcPr>
                </a:tc>
                <a:extLst>
                  <a:ext uri="{0D108BD9-81ED-4DB2-BD59-A6C34878D82A}">
                    <a16:rowId xmlns:a16="http://schemas.microsoft.com/office/drawing/2014/main" val="1406092956"/>
                  </a:ext>
                </a:extLst>
              </a:tr>
            </a:tbl>
          </a:graphicData>
        </a:graphic>
      </p:graphicFrame>
      <p:sp>
        <p:nvSpPr>
          <p:cNvPr id="14" name="TextBox 13">
            <a:extLst>
              <a:ext uri="{FF2B5EF4-FFF2-40B4-BE49-F238E27FC236}">
                <a16:creationId xmlns:a16="http://schemas.microsoft.com/office/drawing/2014/main" id="{1E1751F9-B07C-4BDD-89B2-F48AEF82E8C5}"/>
              </a:ext>
            </a:extLst>
          </p:cNvPr>
          <p:cNvSpPr txBox="1"/>
          <p:nvPr/>
        </p:nvSpPr>
        <p:spPr>
          <a:xfrm>
            <a:off x="2468563" y="3944054"/>
            <a:ext cx="1158874" cy="400110"/>
          </a:xfrm>
          <a:prstGeom prst="rect">
            <a:avLst/>
          </a:prstGeom>
          <a:noFill/>
        </p:spPr>
        <p:txBody>
          <a:bodyPr wrap="square" rtlCol="0">
            <a:spAutoFit/>
          </a:bodyPr>
          <a:lstStyle/>
          <a:p>
            <a:r>
              <a:rPr lang="en-GB" sz="2000" b="1" dirty="0">
                <a:solidFill>
                  <a:schemeClr val="tx2"/>
                </a:solidFill>
              </a:rPr>
              <a:t>PROJECT</a:t>
            </a:r>
          </a:p>
        </p:txBody>
      </p:sp>
      <p:sp>
        <p:nvSpPr>
          <p:cNvPr id="16" name="TextBox 15">
            <a:extLst>
              <a:ext uri="{FF2B5EF4-FFF2-40B4-BE49-F238E27FC236}">
                <a16:creationId xmlns:a16="http://schemas.microsoft.com/office/drawing/2014/main" id="{3253695E-6872-4240-98E7-06D9C1E40AF7}"/>
              </a:ext>
            </a:extLst>
          </p:cNvPr>
          <p:cNvSpPr txBox="1"/>
          <p:nvPr/>
        </p:nvSpPr>
        <p:spPr>
          <a:xfrm>
            <a:off x="6096000" y="5139962"/>
            <a:ext cx="2882900" cy="400110"/>
          </a:xfrm>
          <a:prstGeom prst="rect">
            <a:avLst/>
          </a:prstGeom>
          <a:noFill/>
        </p:spPr>
        <p:txBody>
          <a:bodyPr wrap="square" rtlCol="0">
            <a:spAutoFit/>
          </a:bodyPr>
          <a:lstStyle/>
          <a:p>
            <a:r>
              <a:rPr lang="en-GB" sz="2000" b="1" dirty="0">
                <a:solidFill>
                  <a:schemeClr val="tx2"/>
                </a:solidFill>
              </a:rPr>
              <a:t>DEPARTMENT</a:t>
            </a:r>
          </a:p>
        </p:txBody>
      </p:sp>
      <p:graphicFrame>
        <p:nvGraphicFramePr>
          <p:cNvPr id="17" name="Table 16">
            <a:extLst>
              <a:ext uri="{FF2B5EF4-FFF2-40B4-BE49-F238E27FC236}">
                <a16:creationId xmlns:a16="http://schemas.microsoft.com/office/drawing/2014/main" id="{1B19E76F-CB50-4549-B433-39E4C56B7163}"/>
              </a:ext>
            </a:extLst>
          </p:cNvPr>
          <p:cNvGraphicFramePr>
            <a:graphicFrameLocks noGrp="1"/>
          </p:cNvGraphicFramePr>
          <p:nvPr/>
        </p:nvGraphicFramePr>
        <p:xfrm>
          <a:off x="6157278" y="5564777"/>
          <a:ext cx="3520122" cy="504000"/>
        </p:xfrm>
        <a:graphic>
          <a:graphicData uri="http://schemas.openxmlformats.org/drawingml/2006/table">
            <a:tbl>
              <a:tblPr firstRow="1" bandRow="1">
                <a:tableStyleId>{5940675A-B579-460E-94D1-54222C63F5DA}</a:tableStyleId>
              </a:tblPr>
              <a:tblGrid>
                <a:gridCol w="1157921">
                  <a:extLst>
                    <a:ext uri="{9D8B030D-6E8A-4147-A177-3AD203B41FA5}">
                      <a16:colId xmlns:a16="http://schemas.microsoft.com/office/drawing/2014/main" val="3584667629"/>
                    </a:ext>
                  </a:extLst>
                </a:gridCol>
                <a:gridCol w="1371600">
                  <a:extLst>
                    <a:ext uri="{9D8B030D-6E8A-4147-A177-3AD203B41FA5}">
                      <a16:colId xmlns:a16="http://schemas.microsoft.com/office/drawing/2014/main" val="2635736412"/>
                    </a:ext>
                  </a:extLst>
                </a:gridCol>
                <a:gridCol w="990601">
                  <a:extLst>
                    <a:ext uri="{9D8B030D-6E8A-4147-A177-3AD203B41FA5}">
                      <a16:colId xmlns:a16="http://schemas.microsoft.com/office/drawing/2014/main" val="1874183446"/>
                    </a:ext>
                  </a:extLst>
                </a:gridCol>
              </a:tblGrid>
              <a:tr h="504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solidFill>
                            <a:srgbClr val="C00000"/>
                          </a:solidFill>
                        </a:rPr>
                        <a:t>DEPT_NO</a:t>
                      </a:r>
                    </a:p>
                  </a:txBody>
                  <a:tcPr anchor="ctr">
                    <a:solidFill>
                      <a:schemeClr val="bg1">
                        <a:lumMod val="85000"/>
                      </a:schemeClr>
                    </a:solidFill>
                  </a:tcPr>
                </a:tc>
                <a:tc>
                  <a:txBody>
                    <a:bodyPr/>
                    <a:lstStyle/>
                    <a:p>
                      <a:r>
                        <a:rPr lang="en-GB" dirty="0">
                          <a:solidFill>
                            <a:srgbClr val="C00000"/>
                          </a:solidFill>
                        </a:rPr>
                        <a:t>DEPT_NAME</a:t>
                      </a:r>
                    </a:p>
                  </a:txBody>
                  <a:tcPr anchor="ctr">
                    <a:solidFill>
                      <a:schemeClr val="bg1">
                        <a:lumMod val="85000"/>
                      </a:schemeClr>
                    </a:solidFill>
                  </a:tcPr>
                </a:tc>
                <a:tc>
                  <a:txBody>
                    <a:bodyPr/>
                    <a:lstStyle/>
                    <a:p>
                      <a:r>
                        <a:rPr lang="en-GB" dirty="0">
                          <a:solidFill>
                            <a:srgbClr val="C00000"/>
                          </a:solidFill>
                        </a:rPr>
                        <a:t>MGR_ID</a:t>
                      </a:r>
                    </a:p>
                  </a:txBody>
                  <a:tcPr anchor="ctr">
                    <a:solidFill>
                      <a:schemeClr val="bg1">
                        <a:lumMod val="85000"/>
                      </a:schemeClr>
                    </a:solidFill>
                  </a:tcPr>
                </a:tc>
                <a:extLst>
                  <a:ext uri="{0D108BD9-81ED-4DB2-BD59-A6C34878D82A}">
                    <a16:rowId xmlns:a16="http://schemas.microsoft.com/office/drawing/2014/main" val="1406092956"/>
                  </a:ext>
                </a:extLst>
              </a:tr>
            </a:tbl>
          </a:graphicData>
        </a:graphic>
      </p:graphicFrame>
    </p:spTree>
    <p:extLst>
      <p:ext uri="{BB962C8B-B14F-4D97-AF65-F5344CB8AC3E}">
        <p14:creationId xmlns:p14="http://schemas.microsoft.com/office/powerpoint/2010/main" val="2572310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023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Database Instance</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graphicFrame>
        <p:nvGraphicFramePr>
          <p:cNvPr id="6" name="Table 5">
            <a:extLst>
              <a:ext uri="{FF2B5EF4-FFF2-40B4-BE49-F238E27FC236}">
                <a16:creationId xmlns:a16="http://schemas.microsoft.com/office/drawing/2014/main" id="{E0EA6A23-4B56-40F0-88AA-DD15F91A57ED}"/>
              </a:ext>
            </a:extLst>
          </p:cNvPr>
          <p:cNvGraphicFramePr>
            <a:graphicFrameLocks noGrp="1"/>
          </p:cNvGraphicFramePr>
          <p:nvPr/>
        </p:nvGraphicFramePr>
        <p:xfrm>
          <a:off x="6311831" y="3701069"/>
          <a:ext cx="3720267" cy="1005195"/>
        </p:xfrm>
        <a:graphic>
          <a:graphicData uri="http://schemas.openxmlformats.org/drawingml/2006/table">
            <a:tbl>
              <a:tblPr firstRow="1" bandRow="1">
                <a:tableStyleId>{5940675A-B579-460E-94D1-54222C63F5DA}</a:tableStyleId>
              </a:tblPr>
              <a:tblGrid>
                <a:gridCol w="1079570">
                  <a:extLst>
                    <a:ext uri="{9D8B030D-6E8A-4147-A177-3AD203B41FA5}">
                      <a16:colId xmlns:a16="http://schemas.microsoft.com/office/drawing/2014/main" val="1432757582"/>
                    </a:ext>
                  </a:extLst>
                </a:gridCol>
                <a:gridCol w="1447800">
                  <a:extLst>
                    <a:ext uri="{9D8B030D-6E8A-4147-A177-3AD203B41FA5}">
                      <a16:colId xmlns:a16="http://schemas.microsoft.com/office/drawing/2014/main" val="3584667629"/>
                    </a:ext>
                  </a:extLst>
                </a:gridCol>
                <a:gridCol w="1192897">
                  <a:extLst>
                    <a:ext uri="{9D8B030D-6E8A-4147-A177-3AD203B41FA5}">
                      <a16:colId xmlns:a16="http://schemas.microsoft.com/office/drawing/2014/main" val="1874183446"/>
                    </a:ext>
                  </a:extLst>
                </a:gridCol>
              </a:tblGrid>
              <a:tr h="335065">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DEP_NAME</a:t>
                      </a:r>
                    </a:p>
                  </a:txBody>
                  <a:tcPr marT="30396" marB="30396" anchor="ctr">
                    <a:solidFill>
                      <a:schemeClr val="bg1">
                        <a:lumMod val="85000"/>
                      </a:schemeClr>
                    </a:solidFill>
                  </a:tcPr>
                </a:tc>
                <a:tc>
                  <a:txBody>
                    <a:bodyPr/>
                    <a:lstStyle/>
                    <a:p>
                      <a:r>
                        <a:rPr lang="en-GB" sz="1700" dirty="0">
                          <a:solidFill>
                            <a:srgbClr val="C00000"/>
                          </a:solidFill>
                        </a:rPr>
                        <a:t>MANG_ID</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3</a:t>
                      </a:r>
                    </a:p>
                  </a:txBody>
                  <a:tcPr marT="30396" marB="30396" anchor="ctr"/>
                </a:tc>
                <a:tc>
                  <a:txBody>
                    <a:bodyPr/>
                    <a:lstStyle/>
                    <a:p>
                      <a:pPr algn="ctr"/>
                      <a:r>
                        <a:rPr lang="en-GB" sz="1700" dirty="0"/>
                        <a:t>Research</a:t>
                      </a:r>
                    </a:p>
                  </a:txBody>
                  <a:tcPr marT="30396" marB="30396" anchor="ctr"/>
                </a:tc>
                <a:tc>
                  <a:txBody>
                    <a:bodyPr/>
                    <a:lstStyle/>
                    <a:p>
                      <a:pPr algn="ctr"/>
                      <a:r>
                        <a:rPr lang="en-GB" sz="1700" dirty="0"/>
                        <a:t>1230</a:t>
                      </a:r>
                    </a:p>
                  </a:txBody>
                  <a:tcPr marT="30396" marB="30396" anchor="ctr"/>
                </a:tc>
                <a:extLst>
                  <a:ext uri="{0D108BD9-81ED-4DB2-BD59-A6C34878D82A}">
                    <a16:rowId xmlns:a16="http://schemas.microsoft.com/office/drawing/2014/main" val="1780273517"/>
                  </a:ext>
                </a:extLst>
              </a:tr>
              <a:tr h="335065">
                <a:tc>
                  <a:txBody>
                    <a:bodyPr/>
                    <a:lstStyle/>
                    <a:p>
                      <a:pPr algn="ctr"/>
                      <a:r>
                        <a:rPr lang="en-GB" sz="1700" dirty="0"/>
                        <a:t>4</a:t>
                      </a:r>
                    </a:p>
                  </a:txBody>
                  <a:tcPr marT="30396" marB="30396" anchor="ctr"/>
                </a:tc>
                <a:tc>
                  <a:txBody>
                    <a:bodyPr/>
                    <a:lstStyle/>
                    <a:p>
                      <a:pPr algn="ctr"/>
                      <a:r>
                        <a:rPr lang="en-GB" sz="1700" dirty="0"/>
                        <a:t>Headquarters</a:t>
                      </a:r>
                    </a:p>
                  </a:txBody>
                  <a:tcPr marT="30396" marB="30396" anchor="ctr"/>
                </a:tc>
                <a:tc>
                  <a:txBody>
                    <a:bodyPr/>
                    <a:lstStyle/>
                    <a:p>
                      <a:pPr algn="ctr"/>
                      <a:r>
                        <a:rPr lang="en-GB" sz="1700" dirty="0"/>
                        <a:t>1239</a:t>
                      </a:r>
                    </a:p>
                  </a:txBody>
                  <a:tcPr marT="30396" marB="30396" anchor="ctr"/>
                </a:tc>
                <a:extLst>
                  <a:ext uri="{0D108BD9-81ED-4DB2-BD59-A6C34878D82A}">
                    <a16:rowId xmlns:a16="http://schemas.microsoft.com/office/drawing/2014/main" val="2272025453"/>
                  </a:ext>
                </a:extLst>
              </a:tr>
            </a:tbl>
          </a:graphicData>
        </a:graphic>
      </p:graphicFrame>
      <p:sp>
        <p:nvSpPr>
          <p:cNvPr id="7" name="TextBox 6">
            <a:extLst>
              <a:ext uri="{FF2B5EF4-FFF2-40B4-BE49-F238E27FC236}">
                <a16:creationId xmlns:a16="http://schemas.microsoft.com/office/drawing/2014/main" id="{D0241C32-0E48-4DC0-9E17-FDD69E633E5A}"/>
              </a:ext>
            </a:extLst>
          </p:cNvPr>
          <p:cNvSpPr txBox="1"/>
          <p:nvPr/>
        </p:nvSpPr>
        <p:spPr>
          <a:xfrm>
            <a:off x="2052403" y="4831311"/>
            <a:ext cx="1524000" cy="400110"/>
          </a:xfrm>
          <a:prstGeom prst="rect">
            <a:avLst/>
          </a:prstGeom>
          <a:noFill/>
        </p:spPr>
        <p:txBody>
          <a:bodyPr wrap="square" rtlCol="0">
            <a:spAutoFit/>
          </a:bodyPr>
          <a:lstStyle/>
          <a:p>
            <a:r>
              <a:rPr lang="en-GB" sz="2000" b="1" dirty="0">
                <a:solidFill>
                  <a:schemeClr val="tx2"/>
                </a:solidFill>
              </a:rPr>
              <a:t>EMPLOYEE</a:t>
            </a:r>
          </a:p>
        </p:txBody>
      </p:sp>
      <p:sp>
        <p:nvSpPr>
          <p:cNvPr id="10" name="TextBox 9">
            <a:extLst>
              <a:ext uri="{FF2B5EF4-FFF2-40B4-BE49-F238E27FC236}">
                <a16:creationId xmlns:a16="http://schemas.microsoft.com/office/drawing/2014/main" id="{74ADF695-2EEE-4E30-AC4C-5A8FD81BAF40}"/>
              </a:ext>
            </a:extLst>
          </p:cNvPr>
          <p:cNvSpPr txBox="1"/>
          <p:nvPr/>
        </p:nvSpPr>
        <p:spPr>
          <a:xfrm>
            <a:off x="6311831" y="1264028"/>
            <a:ext cx="1477537" cy="400110"/>
          </a:xfrm>
          <a:prstGeom prst="rect">
            <a:avLst/>
          </a:prstGeom>
          <a:noFill/>
        </p:spPr>
        <p:txBody>
          <a:bodyPr wrap="square" rtlCol="0">
            <a:spAutoFit/>
          </a:bodyPr>
          <a:lstStyle/>
          <a:p>
            <a:r>
              <a:rPr lang="en-GB" sz="2000" b="1" dirty="0">
                <a:solidFill>
                  <a:schemeClr val="tx2"/>
                </a:solidFill>
              </a:rPr>
              <a:t>WORKS_ON</a:t>
            </a:r>
          </a:p>
        </p:txBody>
      </p:sp>
      <p:graphicFrame>
        <p:nvGraphicFramePr>
          <p:cNvPr id="12" name="Table 11">
            <a:extLst>
              <a:ext uri="{FF2B5EF4-FFF2-40B4-BE49-F238E27FC236}">
                <a16:creationId xmlns:a16="http://schemas.microsoft.com/office/drawing/2014/main" id="{9E76E401-8AD2-4453-990B-762F02B59209}"/>
              </a:ext>
            </a:extLst>
          </p:cNvPr>
          <p:cNvGraphicFramePr>
            <a:graphicFrameLocks noGrp="1"/>
          </p:cNvGraphicFramePr>
          <p:nvPr/>
        </p:nvGraphicFramePr>
        <p:xfrm>
          <a:off x="6368808" y="1730181"/>
          <a:ext cx="2988628" cy="1309874"/>
        </p:xfrm>
        <a:graphic>
          <a:graphicData uri="http://schemas.openxmlformats.org/drawingml/2006/table">
            <a:tbl>
              <a:tblPr firstRow="1" bandRow="1">
                <a:tableStyleId>{5940675A-B579-460E-94D1-54222C63F5DA}</a:tableStyleId>
              </a:tblPr>
              <a:tblGrid>
                <a:gridCol w="1113155">
                  <a:extLst>
                    <a:ext uri="{9D8B030D-6E8A-4147-A177-3AD203B41FA5}">
                      <a16:colId xmlns:a16="http://schemas.microsoft.com/office/drawing/2014/main" val="3584667629"/>
                    </a:ext>
                  </a:extLst>
                </a:gridCol>
                <a:gridCol w="971868">
                  <a:extLst>
                    <a:ext uri="{9D8B030D-6E8A-4147-A177-3AD203B41FA5}">
                      <a16:colId xmlns:a16="http://schemas.microsoft.com/office/drawing/2014/main" val="2635736412"/>
                    </a:ext>
                  </a:extLst>
                </a:gridCol>
                <a:gridCol w="903605">
                  <a:extLst>
                    <a:ext uri="{9D8B030D-6E8A-4147-A177-3AD203B41FA5}">
                      <a16:colId xmlns:a16="http://schemas.microsoft.com/office/drawing/2014/main" val="187418344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PROJ_NO</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EMP_ID</a:t>
                      </a:r>
                    </a:p>
                  </a:txBody>
                  <a:tcPr marT="30396" marB="30396" anchor="ctr">
                    <a:solidFill>
                      <a:schemeClr val="bg1">
                        <a:lumMod val="85000"/>
                      </a:schemeClr>
                    </a:solidFill>
                  </a:tcPr>
                </a:tc>
                <a:tc>
                  <a:txBody>
                    <a:bodyPr/>
                    <a:lstStyle/>
                    <a:p>
                      <a:r>
                        <a:rPr lang="en-GB" sz="1700" dirty="0">
                          <a:solidFill>
                            <a:srgbClr val="C00000"/>
                          </a:solidFill>
                        </a:rPr>
                        <a:t>HOURS</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dirty="0"/>
                        <a:t>PROJ01</a:t>
                      </a:r>
                    </a:p>
                  </a:txBody>
                  <a:tcPr marT="30396" marB="30396" anchor="ctr"/>
                </a:tc>
                <a:tc>
                  <a:txBody>
                    <a:bodyPr/>
                    <a:lstStyle/>
                    <a:p>
                      <a:pPr algn="ctr"/>
                      <a:r>
                        <a:rPr lang="en-GB" sz="1700" dirty="0"/>
                        <a:t>1234</a:t>
                      </a:r>
                    </a:p>
                  </a:txBody>
                  <a:tcPr marT="30396" marB="30396" anchor="ctr"/>
                </a:tc>
                <a:tc>
                  <a:txBody>
                    <a:bodyPr/>
                    <a:lstStyle/>
                    <a:p>
                      <a:pPr algn="ctr"/>
                      <a:r>
                        <a:rPr lang="en-GB" sz="1700" dirty="0"/>
                        <a:t>35</a:t>
                      </a:r>
                    </a:p>
                  </a:txBody>
                  <a:tcPr marT="30396" marB="30396" anchor="ctr"/>
                </a:tc>
                <a:extLst>
                  <a:ext uri="{0D108BD9-81ED-4DB2-BD59-A6C34878D82A}">
                    <a16:rowId xmlns:a16="http://schemas.microsoft.com/office/drawing/2014/main" val="1780273517"/>
                  </a:ext>
                </a:extLst>
              </a:tr>
              <a:tr h="31725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dirty="0"/>
                        <a:t>PROJ02</a:t>
                      </a:r>
                    </a:p>
                  </a:txBody>
                  <a:tcPr marT="30396" marB="30396" anchor="ctr"/>
                </a:tc>
                <a:tc>
                  <a:txBody>
                    <a:bodyPr/>
                    <a:lstStyle/>
                    <a:p>
                      <a:pPr algn="ctr"/>
                      <a:r>
                        <a:rPr lang="en-GB" sz="1700" dirty="0"/>
                        <a:t>1235</a:t>
                      </a:r>
                    </a:p>
                  </a:txBody>
                  <a:tcPr marT="30396" marB="30396" anchor="ctr"/>
                </a:tc>
                <a:tc>
                  <a:txBody>
                    <a:bodyPr/>
                    <a:lstStyle/>
                    <a:p>
                      <a:pPr algn="ctr"/>
                      <a:r>
                        <a:rPr lang="en-GB" sz="1700" dirty="0"/>
                        <a:t>NULL</a:t>
                      </a:r>
                    </a:p>
                  </a:txBody>
                  <a:tcPr marT="30396" marB="30396" anchor="ctr"/>
                </a:tc>
                <a:extLst>
                  <a:ext uri="{0D108BD9-81ED-4DB2-BD59-A6C34878D82A}">
                    <a16:rowId xmlns:a16="http://schemas.microsoft.com/office/drawing/2014/main" val="2272025453"/>
                  </a:ext>
                </a:extLst>
              </a:tr>
              <a:tr h="31725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dirty="0"/>
                        <a:t>PROJ02</a:t>
                      </a:r>
                    </a:p>
                  </a:txBody>
                  <a:tcPr marT="30396" marB="30396" anchor="ctr"/>
                </a:tc>
                <a:tc>
                  <a:txBody>
                    <a:bodyPr/>
                    <a:lstStyle/>
                    <a:p>
                      <a:pPr algn="ctr"/>
                      <a:r>
                        <a:rPr lang="en-GB" sz="1700" dirty="0"/>
                        <a:t>1235</a:t>
                      </a:r>
                    </a:p>
                  </a:txBody>
                  <a:tcPr marT="30396" marB="30396" anchor="ctr"/>
                </a:tc>
                <a:tc>
                  <a:txBody>
                    <a:bodyPr/>
                    <a:lstStyle/>
                    <a:p>
                      <a:pPr algn="ctr"/>
                      <a:r>
                        <a:rPr lang="en-GB" sz="1700" dirty="0"/>
                        <a:t>25</a:t>
                      </a:r>
                    </a:p>
                  </a:txBody>
                  <a:tcPr marT="30396" marB="30396" anchor="ctr"/>
                </a:tc>
                <a:extLst>
                  <a:ext uri="{0D108BD9-81ED-4DB2-BD59-A6C34878D82A}">
                    <a16:rowId xmlns:a16="http://schemas.microsoft.com/office/drawing/2014/main" val="2289645566"/>
                  </a:ext>
                </a:extLst>
              </a:tr>
            </a:tbl>
          </a:graphicData>
        </a:graphic>
      </p:graphicFrame>
      <p:graphicFrame>
        <p:nvGraphicFramePr>
          <p:cNvPr id="13" name="Table 12">
            <a:extLst>
              <a:ext uri="{FF2B5EF4-FFF2-40B4-BE49-F238E27FC236}">
                <a16:creationId xmlns:a16="http://schemas.microsoft.com/office/drawing/2014/main" id="{71495A03-A608-4829-B29F-416D55DA63D8}"/>
              </a:ext>
            </a:extLst>
          </p:cNvPr>
          <p:cNvGraphicFramePr>
            <a:graphicFrameLocks noGrp="1"/>
          </p:cNvGraphicFramePr>
          <p:nvPr/>
        </p:nvGraphicFramePr>
        <p:xfrm>
          <a:off x="2174838" y="3701069"/>
          <a:ext cx="3463962" cy="1005195"/>
        </p:xfrm>
        <a:graphic>
          <a:graphicData uri="http://schemas.openxmlformats.org/drawingml/2006/table">
            <a:tbl>
              <a:tblPr firstRow="1" bandRow="1">
                <a:tableStyleId>{5940675A-B579-460E-94D1-54222C63F5DA}</a:tableStyleId>
              </a:tblPr>
              <a:tblGrid>
                <a:gridCol w="1036465">
                  <a:extLst>
                    <a:ext uri="{9D8B030D-6E8A-4147-A177-3AD203B41FA5}">
                      <a16:colId xmlns:a16="http://schemas.microsoft.com/office/drawing/2014/main" val="1432757582"/>
                    </a:ext>
                  </a:extLst>
                </a:gridCol>
                <a:gridCol w="1304007">
                  <a:extLst>
                    <a:ext uri="{9D8B030D-6E8A-4147-A177-3AD203B41FA5}">
                      <a16:colId xmlns:a16="http://schemas.microsoft.com/office/drawing/2014/main" val="3584667629"/>
                    </a:ext>
                  </a:extLst>
                </a:gridCol>
                <a:gridCol w="1123490">
                  <a:extLst>
                    <a:ext uri="{9D8B030D-6E8A-4147-A177-3AD203B41FA5}">
                      <a16:colId xmlns:a16="http://schemas.microsoft.com/office/drawing/2014/main" val="187418344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PROJ_NO</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PROJ_NAME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dirty="0"/>
                        <a:t>PROJ01</a:t>
                      </a:r>
                    </a:p>
                  </a:txBody>
                  <a:tcPr marT="30396" marB="30396" anchor="ctr"/>
                </a:tc>
                <a:tc>
                  <a:txBody>
                    <a:bodyPr/>
                    <a:lstStyle/>
                    <a:p>
                      <a:pPr algn="ctr"/>
                      <a:r>
                        <a:rPr lang="en-GB" sz="1700" dirty="0"/>
                        <a:t>Lyrics</a:t>
                      </a:r>
                    </a:p>
                  </a:txBody>
                  <a:tcPr marT="30396" marB="30396" anchor="ctr"/>
                </a:tc>
                <a:tc>
                  <a:txBody>
                    <a:bodyPr/>
                    <a:lstStyle/>
                    <a:p>
                      <a:pPr algn="ctr"/>
                      <a:r>
                        <a:rPr lang="en-GB" sz="1700" dirty="0"/>
                        <a:t>3</a:t>
                      </a:r>
                    </a:p>
                  </a:txBody>
                  <a:tcPr marT="30396" marB="30396" anchor="ctr"/>
                </a:tc>
                <a:extLst>
                  <a:ext uri="{0D108BD9-81ED-4DB2-BD59-A6C34878D82A}">
                    <a16:rowId xmlns:a16="http://schemas.microsoft.com/office/drawing/2014/main" val="1780273517"/>
                  </a:ext>
                </a:extLst>
              </a:tr>
              <a:tr h="335065">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700" dirty="0"/>
                        <a:t>PROJ02</a:t>
                      </a:r>
                    </a:p>
                  </a:txBody>
                  <a:tcPr marT="30396" marB="30396" anchor="ctr"/>
                </a:tc>
                <a:tc>
                  <a:txBody>
                    <a:bodyPr/>
                    <a:lstStyle/>
                    <a:p>
                      <a:pPr algn="ctr"/>
                      <a:r>
                        <a:rPr lang="en-GB" sz="1700" dirty="0"/>
                        <a:t>Aspic</a:t>
                      </a:r>
                    </a:p>
                  </a:txBody>
                  <a:tcPr marT="30396" marB="30396" anchor="ctr"/>
                </a:tc>
                <a:tc>
                  <a:txBody>
                    <a:bodyPr/>
                    <a:lstStyle/>
                    <a:p>
                      <a:pPr algn="ctr"/>
                      <a:r>
                        <a:rPr lang="en-GB" sz="1700" dirty="0"/>
                        <a:t>4</a:t>
                      </a:r>
                    </a:p>
                  </a:txBody>
                  <a:tcPr marT="30396" marB="30396" anchor="ctr"/>
                </a:tc>
                <a:extLst>
                  <a:ext uri="{0D108BD9-81ED-4DB2-BD59-A6C34878D82A}">
                    <a16:rowId xmlns:a16="http://schemas.microsoft.com/office/drawing/2014/main" val="2272025453"/>
                  </a:ext>
                </a:extLst>
              </a:tr>
            </a:tbl>
          </a:graphicData>
        </a:graphic>
      </p:graphicFrame>
      <p:sp>
        <p:nvSpPr>
          <p:cNvPr id="14" name="TextBox 13">
            <a:extLst>
              <a:ext uri="{FF2B5EF4-FFF2-40B4-BE49-F238E27FC236}">
                <a16:creationId xmlns:a16="http://schemas.microsoft.com/office/drawing/2014/main" id="{1E1751F9-B07C-4BDD-89B2-F48AEF82E8C5}"/>
              </a:ext>
            </a:extLst>
          </p:cNvPr>
          <p:cNvSpPr txBox="1"/>
          <p:nvPr/>
        </p:nvSpPr>
        <p:spPr>
          <a:xfrm>
            <a:off x="2107783" y="3276601"/>
            <a:ext cx="1158874" cy="400110"/>
          </a:xfrm>
          <a:prstGeom prst="rect">
            <a:avLst/>
          </a:prstGeom>
          <a:noFill/>
        </p:spPr>
        <p:txBody>
          <a:bodyPr wrap="square" rtlCol="0">
            <a:spAutoFit/>
          </a:bodyPr>
          <a:lstStyle/>
          <a:p>
            <a:r>
              <a:rPr lang="en-GB" sz="2000" b="1" dirty="0">
                <a:solidFill>
                  <a:schemeClr val="tx2"/>
                </a:solidFill>
              </a:rPr>
              <a:t>PROJECT</a:t>
            </a:r>
          </a:p>
        </p:txBody>
      </p:sp>
      <p:graphicFrame>
        <p:nvGraphicFramePr>
          <p:cNvPr id="15" name="Table 14">
            <a:extLst>
              <a:ext uri="{FF2B5EF4-FFF2-40B4-BE49-F238E27FC236}">
                <a16:creationId xmlns:a16="http://schemas.microsoft.com/office/drawing/2014/main" id="{A490D51F-C311-4FEC-A5AF-B118687F151D}"/>
              </a:ext>
            </a:extLst>
          </p:cNvPr>
          <p:cNvGraphicFramePr>
            <a:graphicFrameLocks noGrp="1"/>
          </p:cNvGraphicFramePr>
          <p:nvPr/>
        </p:nvGraphicFramePr>
        <p:xfrm>
          <a:off x="2174838" y="5247672"/>
          <a:ext cx="5740816" cy="1005195"/>
        </p:xfrm>
        <a:graphic>
          <a:graphicData uri="http://schemas.openxmlformats.org/drawingml/2006/table">
            <a:tbl>
              <a:tblPr firstRow="1" bandRow="1">
                <a:tableStyleId>{5940675A-B579-460E-94D1-54222C63F5DA}</a:tableStyleId>
              </a:tblPr>
              <a:tblGrid>
                <a:gridCol w="1025536">
                  <a:extLst>
                    <a:ext uri="{9D8B030D-6E8A-4147-A177-3AD203B41FA5}">
                      <a16:colId xmlns:a16="http://schemas.microsoft.com/office/drawing/2014/main" val="1432757582"/>
                    </a:ext>
                  </a:extLst>
                </a:gridCol>
                <a:gridCol w="1431046">
                  <a:extLst>
                    <a:ext uri="{9D8B030D-6E8A-4147-A177-3AD203B41FA5}">
                      <a16:colId xmlns:a16="http://schemas.microsoft.com/office/drawing/2014/main" val="3584667629"/>
                    </a:ext>
                  </a:extLst>
                </a:gridCol>
                <a:gridCol w="1223902">
                  <a:extLst>
                    <a:ext uri="{9D8B030D-6E8A-4147-A177-3AD203B41FA5}">
                      <a16:colId xmlns:a16="http://schemas.microsoft.com/office/drawing/2014/main" val="1874183446"/>
                    </a:ext>
                  </a:extLst>
                </a:gridCol>
                <a:gridCol w="1075262">
                  <a:extLst>
                    <a:ext uri="{9D8B030D-6E8A-4147-A177-3AD203B41FA5}">
                      <a16:colId xmlns:a16="http://schemas.microsoft.com/office/drawing/2014/main" val="27374673"/>
                    </a:ext>
                  </a:extLst>
                </a:gridCol>
                <a:gridCol w="985070">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EMP_AGE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tc>
                <a:tc>
                  <a:txBody>
                    <a:bodyPr/>
                    <a:lstStyle/>
                    <a:p>
                      <a:pPr algn="ctr"/>
                      <a:r>
                        <a:rPr lang="en-GB" sz="1700" dirty="0"/>
                        <a:t>25</a:t>
                      </a:r>
                    </a:p>
                  </a:txBody>
                  <a:tcPr marT="30396" marB="30396" anchor="ct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tc>
                <a:extLst>
                  <a:ext uri="{0D108BD9-81ED-4DB2-BD59-A6C34878D82A}">
                    <a16:rowId xmlns:a16="http://schemas.microsoft.com/office/drawing/2014/main" val="1780273517"/>
                  </a:ext>
                </a:extLst>
              </a:tr>
              <a:tr h="335065">
                <a:tc>
                  <a:txBody>
                    <a:bodyPr/>
                    <a:lstStyle/>
                    <a:p>
                      <a:pPr algn="ctr"/>
                      <a:r>
                        <a:rPr lang="en-GB" sz="1700" dirty="0"/>
                        <a:t>1235</a:t>
                      </a:r>
                    </a:p>
                  </a:txBody>
                  <a:tcPr marT="30396" marB="30396" anchor="ctr"/>
                </a:tc>
                <a:tc>
                  <a:txBody>
                    <a:bodyPr/>
                    <a:lstStyle/>
                    <a:p>
                      <a:pPr algn="ctr"/>
                      <a:r>
                        <a:rPr lang="en-GB" sz="1700" dirty="0"/>
                        <a:t>Joe Ball</a:t>
                      </a:r>
                    </a:p>
                  </a:txBody>
                  <a:tcPr marT="30396" marB="30396" anchor="ctr"/>
                </a:tc>
                <a:tc>
                  <a:txBody>
                    <a:bodyPr/>
                    <a:lstStyle/>
                    <a:p>
                      <a:pPr algn="ctr"/>
                      <a:r>
                        <a:rPr lang="en-GB" sz="1700" dirty="0"/>
                        <a:t>40</a:t>
                      </a:r>
                    </a:p>
                  </a:txBody>
                  <a:tcPr marT="30396" marB="30396" anchor="ctr"/>
                </a:tc>
                <a:tc>
                  <a:txBody>
                    <a:bodyPr/>
                    <a:lstStyle/>
                    <a:p>
                      <a:pPr algn="ctr"/>
                      <a:r>
                        <a:rPr lang="en-GB" sz="1700" dirty="0"/>
                        <a:t>4</a:t>
                      </a:r>
                    </a:p>
                  </a:txBody>
                  <a:tcPr marT="30396" marB="30396" anchor="ctr"/>
                </a:tc>
                <a:tc>
                  <a:txBody>
                    <a:bodyPr/>
                    <a:lstStyle/>
                    <a:p>
                      <a:pPr algn="ctr"/>
                      <a:r>
                        <a:rPr lang="en-GB" sz="1700" dirty="0"/>
                        <a:t>50000</a:t>
                      </a:r>
                    </a:p>
                  </a:txBody>
                  <a:tcPr marT="30396" marB="30396" anchor="ctr"/>
                </a:tc>
                <a:extLst>
                  <a:ext uri="{0D108BD9-81ED-4DB2-BD59-A6C34878D82A}">
                    <a16:rowId xmlns:a16="http://schemas.microsoft.com/office/drawing/2014/main" val="2272025453"/>
                  </a:ext>
                </a:extLst>
              </a:tr>
            </a:tbl>
          </a:graphicData>
        </a:graphic>
      </p:graphicFrame>
      <p:sp>
        <p:nvSpPr>
          <p:cNvPr id="16" name="object 3">
            <a:extLst>
              <a:ext uri="{FF2B5EF4-FFF2-40B4-BE49-F238E27FC236}">
                <a16:creationId xmlns:a16="http://schemas.microsoft.com/office/drawing/2014/main" id="{6D2724AF-E22A-4FE4-AD4E-5ADBAA59D263}"/>
              </a:ext>
            </a:extLst>
          </p:cNvPr>
          <p:cNvSpPr txBox="1"/>
          <p:nvPr/>
        </p:nvSpPr>
        <p:spPr>
          <a:xfrm>
            <a:off x="2158699" y="1730181"/>
            <a:ext cx="3912017" cy="973342"/>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800" dirty="0">
                <a:cs typeface="Calibri"/>
              </a:rPr>
              <a:t>Company (</a:t>
            </a:r>
            <a:r>
              <a:rPr lang="en-GB" sz="2000" b="1" dirty="0">
                <a:solidFill>
                  <a:schemeClr val="tx2"/>
                </a:solidFill>
              </a:rPr>
              <a:t>EMPLOYEE, PROJECT, WORKS_ON, DEPARTMENT</a:t>
            </a:r>
            <a:r>
              <a:rPr lang="en-GB" sz="2800" dirty="0">
                <a:cs typeface="Calibri"/>
              </a:rPr>
              <a:t>)</a:t>
            </a:r>
          </a:p>
        </p:txBody>
      </p:sp>
      <p:sp>
        <p:nvSpPr>
          <p:cNvPr id="20" name="TextBox 19">
            <a:extLst>
              <a:ext uri="{FF2B5EF4-FFF2-40B4-BE49-F238E27FC236}">
                <a16:creationId xmlns:a16="http://schemas.microsoft.com/office/drawing/2014/main" id="{72A97187-CF50-4E6F-B1A1-FE95516D9788}"/>
              </a:ext>
            </a:extLst>
          </p:cNvPr>
          <p:cNvSpPr txBox="1"/>
          <p:nvPr/>
        </p:nvSpPr>
        <p:spPr>
          <a:xfrm>
            <a:off x="6204679" y="3241258"/>
            <a:ext cx="2438400" cy="400110"/>
          </a:xfrm>
          <a:prstGeom prst="rect">
            <a:avLst/>
          </a:prstGeom>
          <a:noFill/>
        </p:spPr>
        <p:txBody>
          <a:bodyPr wrap="square" rtlCol="0">
            <a:spAutoFit/>
          </a:bodyPr>
          <a:lstStyle/>
          <a:p>
            <a:r>
              <a:rPr lang="en-GB" sz="2000" b="1" dirty="0">
                <a:solidFill>
                  <a:schemeClr val="tx2"/>
                </a:solidFill>
              </a:rPr>
              <a:t>DEPARTMENT</a:t>
            </a:r>
          </a:p>
        </p:txBody>
      </p:sp>
    </p:spTree>
    <p:extLst>
      <p:ext uri="{BB962C8B-B14F-4D97-AF65-F5344CB8AC3E}">
        <p14:creationId xmlns:p14="http://schemas.microsoft.com/office/powerpoint/2010/main" val="2600657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D9DD15E-3957-A31A-068B-09CB00D414B0}"/>
              </a:ext>
            </a:extLst>
          </p:cNvPr>
          <p:cNvSpPr txBox="1">
            <a:spLocks/>
          </p:cNvSpPr>
          <p:nvPr/>
        </p:nvSpPr>
        <p:spPr>
          <a:xfrm>
            <a:off x="764552" y="579401"/>
            <a:ext cx="8595361" cy="65426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200" kern="1200" cap="all" spc="600" baseline="0">
                <a:solidFill>
                  <a:srgbClr val="25384A"/>
                </a:solidFill>
                <a:latin typeface="Gotham" panose="02000604030000020004"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600" normalizeH="0" baseline="0" noProof="0" dirty="0">
                <a:ln>
                  <a:noFill/>
                </a:ln>
                <a:solidFill>
                  <a:srgbClr val="25384A"/>
                </a:solidFill>
                <a:effectLst/>
                <a:uLnTx/>
                <a:uFillTx/>
                <a:latin typeface="Gotham" panose="02000604030000020004" pitchFamily="2" charset="0"/>
                <a:ea typeface="+mj-ea"/>
                <a:cs typeface="+mj-cs"/>
              </a:rPr>
              <a:t>Example 1</a:t>
            </a:r>
          </a:p>
        </p:txBody>
      </p:sp>
      <p:pic>
        <p:nvPicPr>
          <p:cNvPr id="3" name="Picture 2" descr="FigP1-01-The-File-Structure-for-Problems-1-4">
            <a:extLst>
              <a:ext uri="{FF2B5EF4-FFF2-40B4-BE49-F238E27FC236}">
                <a16:creationId xmlns:a16="http://schemas.microsoft.com/office/drawing/2014/main" id="{C3CEF3B6-3FC7-9543-FB6A-76E6BB4D8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93" y="1844782"/>
            <a:ext cx="11143814" cy="290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23644CE-5F0A-7DA0-8C25-76ED89DE85CB}"/>
              </a:ext>
            </a:extLst>
          </p:cNvPr>
          <p:cNvSpPr txBox="1"/>
          <p:nvPr/>
        </p:nvSpPr>
        <p:spPr>
          <a:xfrm>
            <a:off x="957106" y="5218153"/>
            <a:ext cx="82941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rPr>
              <a:t>How many records does the file contain (cardinality)?</a:t>
            </a:r>
          </a:p>
        </p:txBody>
      </p:sp>
      <p:sp>
        <p:nvSpPr>
          <p:cNvPr id="5" name="TextBox 4">
            <a:extLst>
              <a:ext uri="{FF2B5EF4-FFF2-40B4-BE49-F238E27FC236}">
                <a16:creationId xmlns:a16="http://schemas.microsoft.com/office/drawing/2014/main" id="{F2FB5F0D-9A89-8058-600C-C8CC911D7841}"/>
              </a:ext>
            </a:extLst>
          </p:cNvPr>
          <p:cNvSpPr txBox="1"/>
          <p:nvPr/>
        </p:nvSpPr>
        <p:spPr>
          <a:xfrm>
            <a:off x="957106" y="5837924"/>
            <a:ext cx="9880604" cy="461665"/>
          </a:xfrm>
          <a:prstGeom prst="rect">
            <a:avLst/>
          </a:prstGeom>
          <a:noFill/>
        </p:spPr>
        <p:txBody>
          <a:bodyPr wrap="square" rtlCol="0">
            <a:spAutoFit/>
          </a:bodyPr>
          <a:lstStyle/>
          <a:p>
            <a:r>
              <a:rPr lang="en-GB" sz="2400" dirty="0"/>
              <a:t>How many fields does the file contain (degree)?</a:t>
            </a:r>
          </a:p>
        </p:txBody>
      </p:sp>
      <p:sp>
        <p:nvSpPr>
          <p:cNvPr id="6" name="TextBox 5">
            <a:extLst>
              <a:ext uri="{FF2B5EF4-FFF2-40B4-BE49-F238E27FC236}">
                <a16:creationId xmlns:a16="http://schemas.microsoft.com/office/drawing/2014/main" id="{4A3480FE-75B0-4AD5-F5DB-FC1DD7B21CC7}"/>
              </a:ext>
            </a:extLst>
          </p:cNvPr>
          <p:cNvSpPr txBox="1"/>
          <p:nvPr/>
        </p:nvSpPr>
        <p:spPr>
          <a:xfrm>
            <a:off x="7980904" y="5156597"/>
            <a:ext cx="573741" cy="584775"/>
          </a:xfrm>
          <a:prstGeom prst="rect">
            <a:avLst/>
          </a:prstGeom>
          <a:noFill/>
        </p:spPr>
        <p:txBody>
          <a:bodyPr wrap="square" rtlCol="0">
            <a:spAutoFit/>
          </a:bodyPr>
          <a:lstStyle/>
          <a:p>
            <a:r>
              <a:rPr lang="en-GB" sz="3200" dirty="0"/>
              <a:t>7</a:t>
            </a:r>
          </a:p>
        </p:txBody>
      </p:sp>
      <p:sp>
        <p:nvSpPr>
          <p:cNvPr id="7" name="TextBox 6">
            <a:extLst>
              <a:ext uri="{FF2B5EF4-FFF2-40B4-BE49-F238E27FC236}">
                <a16:creationId xmlns:a16="http://schemas.microsoft.com/office/drawing/2014/main" id="{125CD70F-59E1-A4A7-E152-10D1CB8F576F}"/>
              </a:ext>
            </a:extLst>
          </p:cNvPr>
          <p:cNvSpPr txBox="1"/>
          <p:nvPr/>
        </p:nvSpPr>
        <p:spPr>
          <a:xfrm>
            <a:off x="7980904" y="5754462"/>
            <a:ext cx="573741" cy="584775"/>
          </a:xfrm>
          <a:prstGeom prst="rect">
            <a:avLst/>
          </a:prstGeom>
          <a:noFill/>
        </p:spPr>
        <p:txBody>
          <a:bodyPr wrap="square" rtlCol="0">
            <a:spAutoFit/>
          </a:bodyPr>
          <a:lstStyle/>
          <a:p>
            <a:r>
              <a:rPr lang="en-GB" sz="3200" dirty="0"/>
              <a:t>5</a:t>
            </a:r>
          </a:p>
        </p:txBody>
      </p:sp>
    </p:spTree>
    <p:extLst>
      <p:ext uri="{BB962C8B-B14F-4D97-AF65-F5344CB8AC3E}">
        <p14:creationId xmlns:p14="http://schemas.microsoft.com/office/powerpoint/2010/main" val="25987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D9DD15E-3957-A31A-068B-09CB00D414B0}"/>
              </a:ext>
            </a:extLst>
          </p:cNvPr>
          <p:cNvSpPr txBox="1">
            <a:spLocks/>
          </p:cNvSpPr>
          <p:nvPr/>
        </p:nvSpPr>
        <p:spPr>
          <a:xfrm>
            <a:off x="764552" y="579401"/>
            <a:ext cx="8595361" cy="65426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200" kern="1200" cap="all" spc="600" baseline="0">
                <a:solidFill>
                  <a:srgbClr val="25384A"/>
                </a:solidFill>
                <a:latin typeface="Gotham" panose="02000604030000020004"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600" normalizeH="0" baseline="0" noProof="0" dirty="0">
                <a:ln>
                  <a:noFill/>
                </a:ln>
                <a:solidFill>
                  <a:srgbClr val="25384A"/>
                </a:solidFill>
                <a:effectLst/>
                <a:uLnTx/>
                <a:uFillTx/>
                <a:latin typeface="Gotham" panose="02000604030000020004" pitchFamily="2" charset="0"/>
                <a:ea typeface="+mj-ea"/>
                <a:cs typeface="+mj-cs"/>
              </a:rPr>
              <a:t>Example 2</a:t>
            </a:r>
          </a:p>
        </p:txBody>
      </p:sp>
      <p:pic>
        <p:nvPicPr>
          <p:cNvPr id="8" name="Picture 2" descr="FigP1-01-The-File-Structure-for-Problems-1-4">
            <a:extLst>
              <a:ext uri="{FF2B5EF4-FFF2-40B4-BE49-F238E27FC236}">
                <a16:creationId xmlns:a16="http://schemas.microsoft.com/office/drawing/2014/main" id="{C2F3D017-E48C-178C-0430-9BC466D3D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28" y="1579350"/>
            <a:ext cx="11038143" cy="288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C600B52-5E14-B29F-F0B7-B86737CF4AFF}"/>
              </a:ext>
            </a:extLst>
          </p:cNvPr>
          <p:cNvSpPr txBox="1"/>
          <p:nvPr/>
        </p:nvSpPr>
        <p:spPr>
          <a:xfrm>
            <a:off x="764552" y="4652259"/>
            <a:ext cx="1044071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rPr>
              <a:t>What problem would you encounter if you wanted a listing by city? </a:t>
            </a:r>
          </a:p>
        </p:txBody>
      </p:sp>
      <p:sp>
        <p:nvSpPr>
          <p:cNvPr id="10" name="TextBox 9">
            <a:extLst>
              <a:ext uri="{FF2B5EF4-FFF2-40B4-BE49-F238E27FC236}">
                <a16:creationId xmlns:a16="http://schemas.microsoft.com/office/drawing/2014/main" id="{E6C3E564-D859-246E-845D-1A00F67E7261}"/>
              </a:ext>
            </a:extLst>
          </p:cNvPr>
          <p:cNvSpPr txBox="1"/>
          <p:nvPr/>
        </p:nvSpPr>
        <p:spPr>
          <a:xfrm>
            <a:off x="764552" y="5172347"/>
            <a:ext cx="1044071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rPr>
              <a:t>What data redundancies do you detect?</a:t>
            </a:r>
          </a:p>
        </p:txBody>
      </p:sp>
      <p:sp>
        <p:nvSpPr>
          <p:cNvPr id="11" name="TextBox 10">
            <a:extLst>
              <a:ext uri="{FF2B5EF4-FFF2-40B4-BE49-F238E27FC236}">
                <a16:creationId xmlns:a16="http://schemas.microsoft.com/office/drawing/2014/main" id="{176235BF-DE20-918B-7D09-159E92AA4405}"/>
              </a:ext>
            </a:extLst>
          </p:cNvPr>
          <p:cNvSpPr txBox="1"/>
          <p:nvPr/>
        </p:nvSpPr>
        <p:spPr>
          <a:xfrm>
            <a:off x="764552" y="5692435"/>
            <a:ext cx="1044071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rPr>
              <a:t>If you want a listing by Last Name, Area code, City, State, Zip Code, how would you alter the file structure? </a:t>
            </a:r>
          </a:p>
        </p:txBody>
      </p:sp>
    </p:spTree>
    <p:extLst>
      <p:ext uri="{BB962C8B-B14F-4D97-AF65-F5344CB8AC3E}">
        <p14:creationId xmlns:p14="http://schemas.microsoft.com/office/powerpoint/2010/main" val="29706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12829" y="1913467"/>
            <a:ext cx="7998437" cy="2119038"/>
          </a:xfrm>
        </p:spPr>
        <p:txBody>
          <a:bodyPr/>
          <a:lstStyle/>
          <a:p>
            <a:r>
              <a:rPr lang="en-GB" dirty="0"/>
              <a:t>Introduction to Entity-Relationship (ER) Modelling</a:t>
            </a:r>
          </a:p>
        </p:txBody>
      </p:sp>
    </p:spTree>
    <p:extLst>
      <p:ext uri="{BB962C8B-B14F-4D97-AF65-F5344CB8AC3E}">
        <p14:creationId xmlns:p14="http://schemas.microsoft.com/office/powerpoint/2010/main" val="1808330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6EB9CC-C493-403B-94D6-8840A675A15E}"/>
              </a:ext>
            </a:extLst>
          </p:cNvPr>
          <p:cNvPicPr>
            <a:picLocks noChangeAspect="1"/>
          </p:cNvPicPr>
          <p:nvPr/>
        </p:nvPicPr>
        <p:blipFill>
          <a:blip r:embed="rId4"/>
          <a:stretch>
            <a:fillRect/>
          </a:stretch>
        </p:blipFill>
        <p:spPr>
          <a:xfrm>
            <a:off x="3103164" y="4246017"/>
            <a:ext cx="5718544" cy="1981372"/>
          </a:xfrm>
          <a:prstGeom prst="rect">
            <a:avLst/>
          </a:prstGeom>
        </p:spPr>
      </p:pic>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36</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55110" y="1412693"/>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403342" y="2028029"/>
            <a:ext cx="7362456" cy="2065949"/>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Describe the importance and use of the ER Model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Recall the different notations for the ER model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Recall the main element types of the ER model</a:t>
            </a:r>
          </a:p>
        </p:txBody>
      </p:sp>
    </p:spTree>
    <p:custDataLst>
      <p:tags r:id="rId1"/>
    </p:custDataLst>
    <p:extLst>
      <p:ext uri="{BB962C8B-B14F-4D97-AF65-F5344CB8AC3E}">
        <p14:creationId xmlns:p14="http://schemas.microsoft.com/office/powerpoint/2010/main" val="77968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What is an ER Model?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37</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63570" y="1316046"/>
            <a:ext cx="4728458" cy="4766689"/>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sz="2800" dirty="0">
                <a:solidFill>
                  <a:srgbClr val="404040"/>
                </a:solidFill>
                <a:latin typeface="Calibri"/>
                <a:cs typeface="Calibri"/>
              </a:rPr>
              <a:t>A</a:t>
            </a:r>
            <a:r>
              <a:rPr lang="en-GB" sz="2800" dirty="0">
                <a:solidFill>
                  <a:srgbClr val="404040"/>
                </a:solidFill>
                <a:latin typeface="Calibri"/>
                <a:cs typeface="Calibri"/>
              </a:rPr>
              <a:t> relational model cannot be used as a design tool</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Easier to examine structures visually/graphically</a:t>
            </a:r>
          </a:p>
          <a:p>
            <a:pPr marL="469900" indent="-457200">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The ER model (conceptual) became widely popular as a  complement to the Relational Model (logical)</a:t>
            </a:r>
          </a:p>
          <a:p>
            <a:pPr marL="469900" indent="-457200">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Foundation for database design!</a:t>
            </a:r>
          </a:p>
        </p:txBody>
      </p:sp>
      <p:grpSp>
        <p:nvGrpSpPr>
          <p:cNvPr id="6" name="Group 5">
            <a:extLst>
              <a:ext uri="{FF2B5EF4-FFF2-40B4-BE49-F238E27FC236}">
                <a16:creationId xmlns:a16="http://schemas.microsoft.com/office/drawing/2014/main" id="{AB25DFE4-5ACB-4AB3-9BEB-37268717E36B}"/>
              </a:ext>
            </a:extLst>
          </p:cNvPr>
          <p:cNvGrpSpPr/>
          <p:nvPr/>
        </p:nvGrpSpPr>
        <p:grpSpPr>
          <a:xfrm>
            <a:off x="7391400" y="1316045"/>
            <a:ext cx="2362200" cy="4912522"/>
            <a:chOff x="5791200" y="1353687"/>
            <a:chExt cx="2362200" cy="4912522"/>
          </a:xfrm>
        </p:grpSpPr>
        <p:sp>
          <p:nvSpPr>
            <p:cNvPr id="7" name="TextBox 6">
              <a:extLst>
                <a:ext uri="{FF2B5EF4-FFF2-40B4-BE49-F238E27FC236}">
                  <a16:creationId xmlns:a16="http://schemas.microsoft.com/office/drawing/2014/main" id="{A71AA980-0E4D-4512-A415-E9661F26D79B}"/>
                </a:ext>
              </a:extLst>
            </p:cNvPr>
            <p:cNvSpPr txBox="1"/>
            <p:nvPr/>
          </p:nvSpPr>
          <p:spPr>
            <a:xfrm>
              <a:off x="6324600" y="1572679"/>
              <a:ext cx="1295400" cy="307777"/>
            </a:xfrm>
            <a:prstGeom prst="rect">
              <a:avLst/>
            </a:prstGeom>
            <a:noFill/>
          </p:spPr>
          <p:txBody>
            <a:bodyPr wrap="square" rtlCol="0">
              <a:spAutoFit/>
            </a:bodyPr>
            <a:lstStyle/>
            <a:p>
              <a:r>
                <a:rPr lang="en-GB" sz="1400" dirty="0"/>
                <a:t>MINIWORLD</a:t>
              </a:r>
            </a:p>
          </p:txBody>
        </p:sp>
        <p:sp>
          <p:nvSpPr>
            <p:cNvPr id="8" name="TextBox 7">
              <a:extLst>
                <a:ext uri="{FF2B5EF4-FFF2-40B4-BE49-F238E27FC236}">
                  <a16:creationId xmlns:a16="http://schemas.microsoft.com/office/drawing/2014/main" id="{FCDEBC31-8E93-45E0-8C59-C54C6CA5D576}"/>
                </a:ext>
              </a:extLst>
            </p:cNvPr>
            <p:cNvSpPr txBox="1"/>
            <p:nvPr/>
          </p:nvSpPr>
          <p:spPr>
            <a:xfrm>
              <a:off x="5791200" y="2438400"/>
              <a:ext cx="2362200" cy="523220"/>
            </a:xfrm>
            <a:prstGeom prst="rect">
              <a:avLst/>
            </a:prstGeom>
            <a:noFill/>
            <a:ln w="12700">
              <a:solidFill>
                <a:srgbClr val="C00000"/>
              </a:solidFill>
            </a:ln>
          </p:spPr>
          <p:txBody>
            <a:bodyPr wrap="square" rtlCol="0">
              <a:spAutoFit/>
            </a:bodyPr>
            <a:lstStyle/>
            <a:p>
              <a:pPr algn="ctr"/>
              <a:r>
                <a:rPr lang="en-GB" sz="1400" dirty="0"/>
                <a:t>REQUIREMENTS COLLECTION AND ANALYSIS </a:t>
              </a:r>
            </a:p>
          </p:txBody>
        </p:sp>
        <p:sp>
          <p:nvSpPr>
            <p:cNvPr id="9" name="TextBox 8">
              <a:extLst>
                <a:ext uri="{FF2B5EF4-FFF2-40B4-BE49-F238E27FC236}">
                  <a16:creationId xmlns:a16="http://schemas.microsoft.com/office/drawing/2014/main" id="{8583658D-0F67-416B-BC48-B776E0DFBD86}"/>
                </a:ext>
              </a:extLst>
            </p:cNvPr>
            <p:cNvSpPr txBox="1"/>
            <p:nvPr/>
          </p:nvSpPr>
          <p:spPr>
            <a:xfrm>
              <a:off x="5791200" y="3505200"/>
              <a:ext cx="2362200" cy="307777"/>
            </a:xfrm>
            <a:prstGeom prst="rect">
              <a:avLst/>
            </a:prstGeom>
            <a:noFill/>
            <a:ln w="12700">
              <a:solidFill>
                <a:schemeClr val="accent3">
                  <a:lumMod val="75000"/>
                </a:schemeClr>
              </a:solidFill>
            </a:ln>
          </p:spPr>
          <p:txBody>
            <a:bodyPr wrap="square" rtlCol="0">
              <a:spAutoFit/>
            </a:bodyPr>
            <a:lstStyle/>
            <a:p>
              <a:pPr algn="ctr"/>
              <a:r>
                <a:rPr lang="en-GB" sz="1400" dirty="0"/>
                <a:t>CONCEPTUAL DESIGN</a:t>
              </a:r>
            </a:p>
          </p:txBody>
        </p:sp>
        <p:sp>
          <p:nvSpPr>
            <p:cNvPr id="10" name="TextBox 9">
              <a:extLst>
                <a:ext uri="{FF2B5EF4-FFF2-40B4-BE49-F238E27FC236}">
                  <a16:creationId xmlns:a16="http://schemas.microsoft.com/office/drawing/2014/main" id="{9E3E3898-42E1-4D46-A387-62FB50EC9596}"/>
                </a:ext>
              </a:extLst>
            </p:cNvPr>
            <p:cNvSpPr txBox="1"/>
            <p:nvPr/>
          </p:nvSpPr>
          <p:spPr>
            <a:xfrm>
              <a:off x="5791200" y="4495800"/>
              <a:ext cx="2362200" cy="307777"/>
            </a:xfrm>
            <a:prstGeom prst="rect">
              <a:avLst/>
            </a:prstGeom>
            <a:noFill/>
            <a:ln w="12700">
              <a:solidFill>
                <a:schemeClr val="accent6">
                  <a:lumMod val="75000"/>
                </a:schemeClr>
              </a:solidFill>
            </a:ln>
          </p:spPr>
          <p:txBody>
            <a:bodyPr wrap="square" rtlCol="0">
              <a:spAutoFit/>
            </a:bodyPr>
            <a:lstStyle/>
            <a:p>
              <a:pPr algn="ctr"/>
              <a:r>
                <a:rPr lang="en-GB" sz="1400" dirty="0"/>
                <a:t>LOGICAL DESIGN</a:t>
              </a:r>
            </a:p>
          </p:txBody>
        </p:sp>
        <p:sp>
          <p:nvSpPr>
            <p:cNvPr id="11" name="TextBox 10">
              <a:extLst>
                <a:ext uri="{FF2B5EF4-FFF2-40B4-BE49-F238E27FC236}">
                  <a16:creationId xmlns:a16="http://schemas.microsoft.com/office/drawing/2014/main" id="{BDA97D64-8726-43F4-8415-4577173BEE0E}"/>
                </a:ext>
              </a:extLst>
            </p:cNvPr>
            <p:cNvSpPr txBox="1"/>
            <p:nvPr/>
          </p:nvSpPr>
          <p:spPr>
            <a:xfrm>
              <a:off x="5791200" y="5407223"/>
              <a:ext cx="2362200" cy="307777"/>
            </a:xfrm>
            <a:prstGeom prst="rect">
              <a:avLst/>
            </a:prstGeom>
            <a:noFill/>
            <a:ln w="12700">
              <a:solidFill>
                <a:schemeClr val="tx2"/>
              </a:solidFill>
            </a:ln>
          </p:spPr>
          <p:txBody>
            <a:bodyPr wrap="square" rtlCol="0">
              <a:spAutoFit/>
            </a:bodyPr>
            <a:lstStyle/>
            <a:p>
              <a:pPr algn="ctr"/>
              <a:r>
                <a:rPr lang="en-GB" sz="1400" dirty="0"/>
                <a:t>PHYSICAL DESIGN</a:t>
              </a:r>
            </a:p>
          </p:txBody>
        </p:sp>
        <p:cxnSp>
          <p:nvCxnSpPr>
            <p:cNvPr id="12" name="Straight Arrow Connector 11">
              <a:extLst>
                <a:ext uri="{FF2B5EF4-FFF2-40B4-BE49-F238E27FC236}">
                  <a16:creationId xmlns:a16="http://schemas.microsoft.com/office/drawing/2014/main" id="{035529B8-4137-44C9-8B66-A1AA9F1AD860}"/>
                </a:ext>
              </a:extLst>
            </p:cNvPr>
            <p:cNvCxnSpPr>
              <a:endCxn id="8" idx="0"/>
            </p:cNvCxnSpPr>
            <p:nvPr/>
          </p:nvCxnSpPr>
          <p:spPr>
            <a:xfrm>
              <a:off x="6972300" y="2194968"/>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BE982D-029A-4835-A393-3F65C94CD001}"/>
                </a:ext>
              </a:extLst>
            </p:cNvPr>
            <p:cNvCxnSpPr>
              <a:cxnSpLocks/>
              <a:stCxn id="8" idx="2"/>
            </p:cNvCxnSpPr>
            <p:nvPr/>
          </p:nvCxnSpPr>
          <p:spPr>
            <a:xfrm>
              <a:off x="6972300" y="2961620"/>
              <a:ext cx="0" cy="54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6D9A23-1166-483E-AA61-C220B7CE1C4C}"/>
                </a:ext>
              </a:extLst>
            </p:cNvPr>
            <p:cNvCxnSpPr>
              <a:stCxn id="9" idx="2"/>
              <a:endCxn id="10" idx="0"/>
            </p:cNvCxnSpPr>
            <p:nvPr/>
          </p:nvCxnSpPr>
          <p:spPr>
            <a:xfrm>
              <a:off x="6972300" y="3812977"/>
              <a:ext cx="0" cy="68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8A13CA-2595-40D4-B9F4-E1E37419E58E}"/>
                </a:ext>
              </a:extLst>
            </p:cNvPr>
            <p:cNvCxnSpPr>
              <a:stCxn id="10" idx="2"/>
              <a:endCxn id="11" idx="0"/>
            </p:cNvCxnSpPr>
            <p:nvPr/>
          </p:nvCxnSpPr>
          <p:spPr>
            <a:xfrm>
              <a:off x="6972300" y="4803577"/>
              <a:ext cx="0" cy="60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271F3F-89D1-4992-8423-A8D7D402E5DF}"/>
                </a:ext>
              </a:extLst>
            </p:cNvPr>
            <p:cNvCxnSpPr/>
            <p:nvPr/>
          </p:nvCxnSpPr>
          <p:spPr>
            <a:xfrm>
              <a:off x="6957413" y="5715000"/>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C10F5D-D3B5-4E3E-88CB-F0B130F4C98F}"/>
                </a:ext>
              </a:extLst>
            </p:cNvPr>
            <p:cNvSpPr txBox="1"/>
            <p:nvPr/>
          </p:nvSpPr>
          <p:spPr>
            <a:xfrm>
              <a:off x="6172201" y="5958432"/>
              <a:ext cx="1609570" cy="307777"/>
            </a:xfrm>
            <a:prstGeom prst="rect">
              <a:avLst/>
            </a:prstGeom>
            <a:noFill/>
          </p:spPr>
          <p:txBody>
            <a:bodyPr wrap="square" rtlCol="0">
              <a:spAutoFit/>
            </a:bodyPr>
            <a:lstStyle/>
            <a:p>
              <a:r>
                <a:rPr lang="en-GB" sz="1400" dirty="0"/>
                <a:t>INTERNAL SCHEMA</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8" name="Ink 17">
                  <a:extLst>
                    <a:ext uri="{FF2B5EF4-FFF2-40B4-BE49-F238E27FC236}">
                      <a16:creationId xmlns:a16="http://schemas.microsoft.com/office/drawing/2014/main" id="{398413C3-87A7-4483-AC55-A91C9B268B41}"/>
                    </a:ext>
                  </a:extLst>
                </p14:cNvPr>
                <p14:cNvContentPartPr/>
                <p14:nvPr/>
              </p14:nvContentPartPr>
              <p14:xfrm>
                <a:off x="6151188" y="1353687"/>
                <a:ext cx="1517400" cy="811080"/>
              </p14:xfrm>
            </p:contentPart>
          </mc:Choice>
          <mc:Fallback xmlns="">
            <p:pic>
              <p:nvPicPr>
                <p:cNvPr id="18" name="Ink 17">
                  <a:extLst>
                    <a:ext uri="{FF2B5EF4-FFF2-40B4-BE49-F238E27FC236}">
                      <a16:creationId xmlns:a16="http://schemas.microsoft.com/office/drawing/2014/main" id="{398413C3-87A7-4483-AC55-A91C9B268B41}"/>
                    </a:ext>
                  </a:extLst>
                </p:cNvPr>
                <p:cNvPicPr/>
                <p:nvPr/>
              </p:nvPicPr>
              <p:blipFill>
                <a:blip r:embed="rId5"/>
                <a:stretch>
                  <a:fillRect/>
                </a:stretch>
              </p:blipFill>
              <p:spPr>
                <a:xfrm>
                  <a:off x="6133184" y="1335687"/>
                  <a:ext cx="1553048" cy="846720"/>
                </a:xfrm>
                <a:prstGeom prst="rect">
                  <a:avLst/>
                </a:prstGeom>
              </p:spPr>
            </p:pic>
          </mc:Fallback>
        </mc:AlternateContent>
      </p:grpSp>
      <p:grpSp>
        <p:nvGrpSpPr>
          <p:cNvPr id="22" name="Group 21">
            <a:extLst>
              <a:ext uri="{FF2B5EF4-FFF2-40B4-BE49-F238E27FC236}">
                <a16:creationId xmlns:a16="http://schemas.microsoft.com/office/drawing/2014/main" id="{16B55693-2908-6C16-0E36-052BDADFFCCE}"/>
              </a:ext>
            </a:extLst>
          </p:cNvPr>
          <p:cNvGrpSpPr/>
          <p:nvPr/>
        </p:nvGrpSpPr>
        <p:grpSpPr>
          <a:xfrm>
            <a:off x="6544320" y="3547160"/>
            <a:ext cx="693720" cy="296280"/>
            <a:chOff x="6544320" y="3547160"/>
            <a:chExt cx="693720" cy="29628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7C48761E-E6CD-E595-8C54-487758B1D40D}"/>
                    </a:ext>
                  </a:extLst>
                </p14:cNvPr>
                <p14:cNvContentPartPr/>
                <p14:nvPr/>
              </p14:nvContentPartPr>
              <p14:xfrm>
                <a:off x="6544320" y="3674240"/>
                <a:ext cx="693720" cy="9000"/>
              </p14:xfrm>
            </p:contentPart>
          </mc:Choice>
          <mc:Fallback xmlns="">
            <p:pic>
              <p:nvPicPr>
                <p:cNvPr id="20" name="Ink 19">
                  <a:extLst>
                    <a:ext uri="{FF2B5EF4-FFF2-40B4-BE49-F238E27FC236}">
                      <a16:creationId xmlns:a16="http://schemas.microsoft.com/office/drawing/2014/main" id="{7C48761E-E6CD-E595-8C54-487758B1D40D}"/>
                    </a:ext>
                  </a:extLst>
                </p:cNvPr>
                <p:cNvPicPr/>
                <p:nvPr/>
              </p:nvPicPr>
              <p:blipFill>
                <a:blip r:embed="rId7"/>
                <a:stretch>
                  <a:fillRect/>
                </a:stretch>
              </p:blipFill>
              <p:spPr>
                <a:xfrm>
                  <a:off x="6535680" y="3665240"/>
                  <a:ext cx="711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9B6D9E67-2389-59B0-2F30-A80A78405473}"/>
                    </a:ext>
                  </a:extLst>
                </p14:cNvPr>
                <p14:cNvContentPartPr/>
                <p14:nvPr/>
              </p14:nvContentPartPr>
              <p14:xfrm>
                <a:off x="7111680" y="3547160"/>
                <a:ext cx="120240" cy="296280"/>
              </p14:xfrm>
            </p:contentPart>
          </mc:Choice>
          <mc:Fallback xmlns="">
            <p:pic>
              <p:nvPicPr>
                <p:cNvPr id="21" name="Ink 20">
                  <a:extLst>
                    <a:ext uri="{FF2B5EF4-FFF2-40B4-BE49-F238E27FC236}">
                      <a16:creationId xmlns:a16="http://schemas.microsoft.com/office/drawing/2014/main" id="{9B6D9E67-2389-59B0-2F30-A80A78405473}"/>
                    </a:ext>
                  </a:extLst>
                </p:cNvPr>
                <p:cNvPicPr/>
                <p:nvPr/>
              </p:nvPicPr>
              <p:blipFill>
                <a:blip r:embed="rId9"/>
                <a:stretch>
                  <a:fillRect/>
                </a:stretch>
              </p:blipFill>
              <p:spPr>
                <a:xfrm>
                  <a:off x="7102680" y="3538160"/>
                  <a:ext cx="137880" cy="313920"/>
                </a:xfrm>
                <a:prstGeom prst="rect">
                  <a:avLst/>
                </a:prstGeom>
              </p:spPr>
            </p:pic>
          </mc:Fallback>
        </mc:AlternateContent>
      </p:grpSp>
    </p:spTree>
    <p:custDataLst>
      <p:tags r:id="rId1"/>
    </p:custDataLst>
    <p:extLst>
      <p:ext uri="{BB962C8B-B14F-4D97-AF65-F5344CB8AC3E}">
        <p14:creationId xmlns:p14="http://schemas.microsoft.com/office/powerpoint/2010/main" val="407849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What is an ER Model?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38</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752601" y="1354552"/>
            <a:ext cx="5430445" cy="4664802"/>
          </a:xfrm>
          <a:prstGeom prst="rect">
            <a:avLst/>
          </a:prstGeom>
        </p:spPr>
        <p:txBody>
          <a:bodyPr vert="horz" wrap="square" lIns="0" tIns="110489" rIns="0" bIns="0" rtlCol="0">
            <a:spAutoFit/>
          </a:bodyPr>
          <a:lstStyle/>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Provides a detailed representation of the data of interest to an organisation</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Understandable to both users and experts</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Used to model any data in any application</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Independent of any technology</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It has become an  industry standard for conceptual design of database systems</a:t>
            </a:r>
          </a:p>
        </p:txBody>
      </p:sp>
      <p:pic>
        <p:nvPicPr>
          <p:cNvPr id="9" name="Picture 8">
            <a:extLst>
              <a:ext uri="{FF2B5EF4-FFF2-40B4-BE49-F238E27FC236}">
                <a16:creationId xmlns:a16="http://schemas.microsoft.com/office/drawing/2014/main" id="{A4B92726-4644-475F-9675-ABB5BF1B35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48601" y="1600201"/>
            <a:ext cx="2299603" cy="1673229"/>
          </a:xfrm>
          <a:prstGeom prst="rect">
            <a:avLst/>
          </a:prstGeom>
        </p:spPr>
      </p:pic>
      <p:pic>
        <p:nvPicPr>
          <p:cNvPr id="11" name="Picture 10">
            <a:extLst>
              <a:ext uri="{FF2B5EF4-FFF2-40B4-BE49-F238E27FC236}">
                <a16:creationId xmlns:a16="http://schemas.microsoft.com/office/drawing/2014/main" id="{261D4004-9C48-4180-A2E0-946082DF17A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848601" y="4038600"/>
            <a:ext cx="2430799" cy="1980754"/>
          </a:xfrm>
          <a:prstGeom prst="rect">
            <a:avLst/>
          </a:prstGeom>
        </p:spPr>
      </p:pic>
    </p:spTree>
    <p:custDataLst>
      <p:tags r:id="rId1"/>
    </p:custDataLst>
    <p:extLst>
      <p:ext uri="{BB962C8B-B14F-4D97-AF65-F5344CB8AC3E}">
        <p14:creationId xmlns:p14="http://schemas.microsoft.com/office/powerpoint/2010/main" val="31305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5572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ER Model Element Types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39</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E67112E4-A4A7-43DF-B9FB-CB8E4F73747C}"/>
              </a:ext>
            </a:extLst>
          </p:cNvPr>
          <p:cNvSpPr txBox="1"/>
          <p:nvPr/>
        </p:nvSpPr>
        <p:spPr>
          <a:xfrm>
            <a:off x="2133601" y="1171677"/>
            <a:ext cx="6298859" cy="1511695"/>
          </a:xfrm>
          <a:prstGeom prst="rect">
            <a:avLst/>
          </a:prstGeom>
        </p:spPr>
        <p:txBody>
          <a:bodyPr vert="horz" wrap="square" lIns="0" tIns="110489" rIns="0" bIns="0" rtlCol="0">
            <a:spAutoFit/>
          </a:bodyPr>
          <a:lstStyle/>
          <a:p>
            <a:pPr marR="276225">
              <a:lnSpc>
                <a:spcPct val="100800"/>
              </a:lnSpc>
              <a:spcBef>
                <a:spcPts val="869"/>
              </a:spcBef>
              <a:tabLst>
                <a:tab pos="354965" algn="l"/>
                <a:tab pos="355600" algn="l"/>
              </a:tabLst>
            </a:pPr>
            <a:r>
              <a:rPr lang="en-GB" sz="2800" u="sng" dirty="0">
                <a:solidFill>
                  <a:srgbClr val="C00000"/>
                </a:solidFill>
                <a:latin typeface="Calibri"/>
                <a:cs typeface="Calibri"/>
              </a:rPr>
              <a:t>Entity types</a:t>
            </a:r>
            <a:r>
              <a:rPr lang="en-GB" sz="2800" dirty="0">
                <a:solidFill>
                  <a:srgbClr val="404040"/>
                </a:solidFill>
                <a:latin typeface="Calibri"/>
                <a:cs typeface="Calibri"/>
              </a:rPr>
              <a:t> in the business environment</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Strong and weak entities</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Identifying attribute(s)</a:t>
            </a:r>
          </a:p>
        </p:txBody>
      </p:sp>
      <p:sp>
        <p:nvSpPr>
          <p:cNvPr id="7" name="object 3">
            <a:extLst>
              <a:ext uri="{FF2B5EF4-FFF2-40B4-BE49-F238E27FC236}">
                <a16:creationId xmlns:a16="http://schemas.microsoft.com/office/drawing/2014/main" id="{676C8833-922F-4D8B-B8AE-444D324205D1}"/>
              </a:ext>
            </a:extLst>
          </p:cNvPr>
          <p:cNvSpPr txBox="1"/>
          <p:nvPr/>
        </p:nvSpPr>
        <p:spPr>
          <a:xfrm>
            <a:off x="2155643" y="2683371"/>
            <a:ext cx="7818097" cy="2000162"/>
          </a:xfrm>
          <a:prstGeom prst="rect">
            <a:avLst/>
          </a:prstGeom>
        </p:spPr>
        <p:txBody>
          <a:bodyPr vert="horz" wrap="square" lIns="0" tIns="110489" rIns="0" bIns="0" rtlCol="0">
            <a:spAutoFit/>
          </a:bodyPr>
          <a:lstStyle/>
          <a:p>
            <a:pPr marR="276225">
              <a:lnSpc>
                <a:spcPct val="100800"/>
              </a:lnSpc>
              <a:spcBef>
                <a:spcPts val="869"/>
              </a:spcBef>
              <a:tabLst>
                <a:tab pos="354965" algn="l"/>
                <a:tab pos="355600" algn="l"/>
              </a:tabLst>
            </a:pPr>
            <a:r>
              <a:rPr lang="en-GB" sz="2800" u="sng" dirty="0">
                <a:solidFill>
                  <a:schemeClr val="accent1">
                    <a:lumMod val="75000"/>
                  </a:schemeClr>
                </a:solidFill>
                <a:latin typeface="Calibri"/>
                <a:cs typeface="Calibri"/>
              </a:rPr>
              <a:t>Relationship types</a:t>
            </a:r>
            <a:r>
              <a:rPr lang="en-GB" sz="2800" dirty="0">
                <a:solidFill>
                  <a:schemeClr val="accent1">
                    <a:lumMod val="75000"/>
                  </a:schemeClr>
                </a:solidFill>
                <a:latin typeface="Calibri"/>
                <a:cs typeface="Calibri"/>
              </a:rPr>
              <a:t> </a:t>
            </a:r>
            <a:r>
              <a:rPr lang="en-GB" sz="2800" dirty="0">
                <a:solidFill>
                  <a:srgbClr val="404040"/>
                </a:solidFill>
                <a:latin typeface="Calibri"/>
                <a:cs typeface="Calibri"/>
              </a:rPr>
              <a:t>(associations) among the entities</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Degree: binary most common (unary, ternary…)</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Participation: optional or mandatory</a:t>
            </a:r>
          </a:p>
          <a:p>
            <a:pPr marL="812800" marR="276225" lvl="1" indent="-4572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Connectivity and Cardinality: zero, one or many</a:t>
            </a:r>
          </a:p>
        </p:txBody>
      </p:sp>
      <p:sp>
        <p:nvSpPr>
          <p:cNvPr id="8" name="object 3">
            <a:extLst>
              <a:ext uri="{FF2B5EF4-FFF2-40B4-BE49-F238E27FC236}">
                <a16:creationId xmlns:a16="http://schemas.microsoft.com/office/drawing/2014/main" id="{F4C193CA-8EF8-4FCA-A12D-ACF6C9B25CA3}"/>
              </a:ext>
            </a:extLst>
          </p:cNvPr>
          <p:cNvSpPr txBox="1"/>
          <p:nvPr/>
        </p:nvSpPr>
        <p:spPr>
          <a:xfrm>
            <a:off x="2115161" y="4683534"/>
            <a:ext cx="7899059" cy="1511695"/>
          </a:xfrm>
          <a:prstGeom prst="rect">
            <a:avLst/>
          </a:prstGeom>
        </p:spPr>
        <p:txBody>
          <a:bodyPr vert="horz" wrap="square" lIns="0" tIns="110489" rIns="0" bIns="0" rtlCol="0">
            <a:spAutoFit/>
          </a:bodyPr>
          <a:lstStyle/>
          <a:p>
            <a:pPr marR="276225">
              <a:lnSpc>
                <a:spcPct val="100800"/>
              </a:lnSpc>
              <a:spcBef>
                <a:spcPts val="869"/>
              </a:spcBef>
              <a:tabLst>
                <a:tab pos="354965" algn="l"/>
                <a:tab pos="355600" algn="l"/>
              </a:tabLst>
            </a:pPr>
            <a:r>
              <a:rPr lang="en-GB" sz="2800" u="sng" dirty="0">
                <a:solidFill>
                  <a:schemeClr val="accent6">
                    <a:lumMod val="75000"/>
                  </a:schemeClr>
                </a:solidFill>
                <a:latin typeface="Calibri"/>
                <a:cs typeface="Calibri"/>
              </a:rPr>
              <a:t>Attributes</a:t>
            </a:r>
            <a:r>
              <a:rPr lang="en-GB" sz="2800" dirty="0">
                <a:solidFill>
                  <a:srgbClr val="404040"/>
                </a:solidFill>
                <a:latin typeface="Calibri"/>
                <a:cs typeface="Calibri"/>
              </a:rPr>
              <a:t> of the entities and their relationships</a:t>
            </a:r>
          </a:p>
          <a:p>
            <a:pPr marL="800100" marR="276225" lvl="1" indent="-3429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Single/multi-valued</a:t>
            </a:r>
          </a:p>
          <a:p>
            <a:pPr marL="800100" marR="276225" lvl="1" indent="-342900">
              <a:lnSpc>
                <a:spcPct val="100800"/>
              </a:lnSpc>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Domain: set of allowable values</a:t>
            </a:r>
          </a:p>
        </p:txBody>
      </p:sp>
      <p:sp>
        <p:nvSpPr>
          <p:cNvPr id="10" name="TextBox 9">
            <a:extLst>
              <a:ext uri="{FF2B5EF4-FFF2-40B4-BE49-F238E27FC236}">
                <a16:creationId xmlns:a16="http://schemas.microsoft.com/office/drawing/2014/main" id="{45D2162D-E750-4136-8E2A-0DAA126C1DD4}"/>
              </a:ext>
            </a:extLst>
          </p:cNvPr>
          <p:cNvSpPr txBox="1"/>
          <p:nvPr/>
        </p:nvSpPr>
        <p:spPr>
          <a:xfrm>
            <a:off x="5867400" y="5313338"/>
            <a:ext cx="4038600" cy="461665"/>
          </a:xfrm>
          <a:prstGeom prst="rect">
            <a:avLst/>
          </a:prstGeom>
          <a:noFill/>
        </p:spPr>
        <p:txBody>
          <a:bodyPr wrap="square" rtlCol="0">
            <a:spAutoFit/>
          </a:bodyPr>
          <a:lstStyle/>
          <a:p>
            <a:pPr marL="342900" indent="-342900">
              <a:buFont typeface="Wingdings" panose="05000000000000000000" pitchFamily="2" charset="2"/>
              <a:buChar char="§"/>
            </a:pPr>
            <a:r>
              <a:rPr lang="en-GB" sz="2400" dirty="0">
                <a:solidFill>
                  <a:srgbClr val="404040"/>
                </a:solidFill>
                <a:cs typeface="Calibri"/>
              </a:rPr>
              <a:t>Simple/composite/derived</a:t>
            </a:r>
          </a:p>
        </p:txBody>
      </p:sp>
    </p:spTree>
    <p:custDataLst>
      <p:tags r:id="rId1"/>
    </p:custDataLst>
    <p:extLst>
      <p:ext uri="{BB962C8B-B14F-4D97-AF65-F5344CB8AC3E}">
        <p14:creationId xmlns:p14="http://schemas.microsoft.com/office/powerpoint/2010/main" val="30204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By the end of the week </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79740" y="1831872"/>
            <a:ext cx="10652443" cy="2881557"/>
          </a:xfrm>
          <a:prstGeom prst="rect">
            <a:avLst/>
          </a:prstGeom>
        </p:spPr>
        <p:txBody>
          <a:bodyPr vert="horz" wrap="square" lIns="0" tIns="110489" rIns="0" bIns="0" rtlCol="0">
            <a:spAutoFit/>
          </a:bodyPr>
          <a:lstStyle/>
          <a:p>
            <a:pPr marL="469900" lvl="1">
              <a:spcBef>
                <a:spcPts val="869"/>
              </a:spcBef>
              <a:tabLst>
                <a:tab pos="354965" algn="l"/>
                <a:tab pos="355600" algn="l"/>
              </a:tabLst>
            </a:pPr>
            <a:r>
              <a:rPr lang="en-GB" sz="3000" dirty="0">
                <a:solidFill>
                  <a:srgbClr val="404040"/>
                </a:solidFill>
                <a:cs typeface="Calibri"/>
              </a:rPr>
              <a:t>You’ll be able to complete the following assessment tasks:</a:t>
            </a:r>
          </a:p>
          <a:p>
            <a:pPr marL="469900" lvl="1">
              <a:spcBef>
                <a:spcPts val="869"/>
              </a:spcBef>
              <a:tabLst>
                <a:tab pos="354965" algn="l"/>
                <a:tab pos="355600" algn="l"/>
              </a:tabLst>
            </a:pPr>
            <a:endParaRPr lang="en-GB" sz="3000" dirty="0">
              <a:solidFill>
                <a:srgbClr val="404040"/>
              </a:solidFill>
              <a:cs typeface="Calibri"/>
            </a:endParaRPr>
          </a:p>
          <a:p>
            <a:pPr marL="927100" lvl="1" indent="-457200">
              <a:spcBef>
                <a:spcPts val="869"/>
              </a:spcBef>
              <a:buFont typeface="Wingdings" pitchFamily="2" charset="2"/>
              <a:buChar char="ü"/>
              <a:tabLst>
                <a:tab pos="354965" algn="l"/>
                <a:tab pos="355600" algn="l"/>
              </a:tabLst>
            </a:pPr>
            <a:r>
              <a:rPr lang="en-GB" sz="3000" dirty="0">
                <a:solidFill>
                  <a:srgbClr val="404040"/>
                </a:solidFill>
                <a:cs typeface="Calibri"/>
              </a:rPr>
              <a:t>8. Application Structure [3 Marks]</a:t>
            </a:r>
          </a:p>
          <a:p>
            <a:pPr marL="927100" lvl="1" indent="-457200">
              <a:spcBef>
                <a:spcPts val="869"/>
              </a:spcBef>
              <a:buFont typeface="Wingdings" pitchFamily="2" charset="2"/>
              <a:buChar char="ü"/>
              <a:tabLst>
                <a:tab pos="354965" algn="l"/>
                <a:tab pos="355600" algn="l"/>
              </a:tabLst>
            </a:pPr>
            <a:r>
              <a:rPr lang="en-GB" sz="3000" dirty="0">
                <a:solidFill>
                  <a:srgbClr val="404040"/>
                </a:solidFill>
                <a:cs typeface="Calibri"/>
              </a:rPr>
              <a:t>10. A Minimum of 4 User-facing Routes Served [4 marks]</a:t>
            </a:r>
          </a:p>
          <a:p>
            <a:pPr marL="927100" lvl="1" indent="-457200">
              <a:spcBef>
                <a:spcPts val="869"/>
              </a:spcBef>
              <a:buFont typeface="Wingdings" pitchFamily="2" charset="2"/>
              <a:buChar char="ü"/>
              <a:tabLst>
                <a:tab pos="354965" algn="l"/>
                <a:tab pos="355600" algn="l"/>
              </a:tabLst>
            </a:pPr>
            <a:r>
              <a:rPr lang="en-GB" sz="3000" dirty="0">
                <a:solidFill>
                  <a:srgbClr val="404040"/>
                </a:solidFill>
                <a:cs typeface="Calibri"/>
              </a:rPr>
              <a:t>11. Construct EJS Views for the 4 Routes [3 marks]</a:t>
            </a:r>
          </a:p>
        </p:txBody>
      </p:sp>
    </p:spTree>
    <p:extLst>
      <p:ext uri="{BB962C8B-B14F-4D97-AF65-F5344CB8AC3E}">
        <p14:creationId xmlns:p14="http://schemas.microsoft.com/office/powerpoint/2010/main" val="1740693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7444259"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ER Diagram (ERD) Notations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3D5DA376-23DF-4B31-B16C-6F027A7C49C1}"/>
              </a:ext>
            </a:extLst>
          </p:cNvPr>
          <p:cNvSpPr/>
          <p:nvPr/>
        </p:nvSpPr>
        <p:spPr>
          <a:xfrm>
            <a:off x="1336985" y="2276161"/>
            <a:ext cx="3923384" cy="3839872"/>
          </a:xfrm>
          <a:prstGeom prst="rect">
            <a:avLst/>
          </a:prstGeom>
          <a:blipFill>
            <a:blip r:embed="rId3" cstate="print"/>
            <a:stretch>
              <a:fillRect/>
            </a:stretch>
          </a:blipFill>
        </p:spPr>
        <p:txBody>
          <a:bodyPr wrap="square" lIns="0" tIns="0" rIns="0" bIns="0" rtlCol="0"/>
          <a:lstStyle/>
          <a:p>
            <a:endParaRPr sz="1800"/>
          </a:p>
        </p:txBody>
      </p:sp>
      <p:sp>
        <p:nvSpPr>
          <p:cNvPr id="9" name="object 3">
            <a:extLst>
              <a:ext uri="{FF2B5EF4-FFF2-40B4-BE49-F238E27FC236}">
                <a16:creationId xmlns:a16="http://schemas.microsoft.com/office/drawing/2014/main" id="{154047BD-4127-4620-98EA-3A423A813939}"/>
              </a:ext>
            </a:extLst>
          </p:cNvPr>
          <p:cNvSpPr txBox="1"/>
          <p:nvPr/>
        </p:nvSpPr>
        <p:spPr>
          <a:xfrm>
            <a:off x="1023162" y="1282341"/>
            <a:ext cx="3362479" cy="5424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Chen notation</a:t>
            </a:r>
            <a:endParaRPr sz="2800" dirty="0">
              <a:latin typeface="Calibri"/>
              <a:cs typeface="Calibri"/>
            </a:endParaRPr>
          </a:p>
        </p:txBody>
      </p:sp>
      <p:pic>
        <p:nvPicPr>
          <p:cNvPr id="7" name="Picture 6" descr="A person wearing glasses&#10;&#10;Description automatically generated with low confidence">
            <a:extLst>
              <a:ext uri="{FF2B5EF4-FFF2-40B4-BE49-F238E27FC236}">
                <a16:creationId xmlns:a16="http://schemas.microsoft.com/office/drawing/2014/main" id="{37038C34-6B60-4EF6-9E56-2DAAF21266F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6294" y="4706643"/>
            <a:ext cx="1075177" cy="1448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2F101604-1DCB-2AF8-FD80-6A5C2B75CD1E}"/>
              </a:ext>
            </a:extLst>
          </p:cNvPr>
          <p:cNvPicPr>
            <a:picLocks noChangeAspect="1"/>
          </p:cNvPicPr>
          <p:nvPr/>
        </p:nvPicPr>
        <p:blipFill>
          <a:blip r:embed="rId6"/>
          <a:stretch>
            <a:fillRect/>
          </a:stretch>
        </p:blipFill>
        <p:spPr>
          <a:xfrm>
            <a:off x="5375836" y="1282341"/>
            <a:ext cx="6389467" cy="2397203"/>
          </a:xfrm>
          <a:prstGeom prst="rect">
            <a:avLst/>
          </a:prstGeom>
        </p:spPr>
      </p:pic>
      <p:pic>
        <p:nvPicPr>
          <p:cNvPr id="17" name="Picture 16">
            <a:extLst>
              <a:ext uri="{FF2B5EF4-FFF2-40B4-BE49-F238E27FC236}">
                <a16:creationId xmlns:a16="http://schemas.microsoft.com/office/drawing/2014/main" id="{7DEBFFB2-141E-D4DE-5E05-FD731D05520E}"/>
              </a:ext>
            </a:extLst>
          </p:cNvPr>
          <p:cNvPicPr>
            <a:picLocks noChangeAspect="1"/>
          </p:cNvPicPr>
          <p:nvPr/>
        </p:nvPicPr>
        <p:blipFill>
          <a:blip r:embed="rId7"/>
          <a:stretch>
            <a:fillRect/>
          </a:stretch>
        </p:blipFill>
        <p:spPr>
          <a:xfrm>
            <a:off x="5373414" y="3937863"/>
            <a:ext cx="6391887" cy="2473382"/>
          </a:xfrm>
          <a:prstGeom prst="rect">
            <a:avLst/>
          </a:prstGeom>
        </p:spPr>
      </p:pic>
    </p:spTree>
    <p:extLst>
      <p:ext uri="{BB962C8B-B14F-4D97-AF65-F5344CB8AC3E}">
        <p14:creationId xmlns:p14="http://schemas.microsoft.com/office/powerpoint/2010/main" val="1273013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12829" y="1913467"/>
            <a:ext cx="7998437" cy="2119038"/>
          </a:xfrm>
        </p:spPr>
        <p:txBody>
          <a:bodyPr/>
          <a:lstStyle/>
          <a:p>
            <a:r>
              <a:rPr lang="en-GB" dirty="0"/>
              <a:t>Structured Query Language (SQL)</a:t>
            </a:r>
          </a:p>
        </p:txBody>
      </p:sp>
    </p:spTree>
    <p:extLst>
      <p:ext uri="{BB962C8B-B14F-4D97-AF65-F5344CB8AC3E}">
        <p14:creationId xmlns:p14="http://schemas.microsoft.com/office/powerpoint/2010/main" val="3345899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42</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55110" y="1412693"/>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414771" y="2297174"/>
            <a:ext cx="7362456" cy="2065949"/>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Describe the importance and use of the Structured Query Language (SQL)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Recall the DDL and DML parts of SQL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Recall how SQL is used in applications</a:t>
            </a:r>
          </a:p>
        </p:txBody>
      </p:sp>
      <p:pic>
        <p:nvPicPr>
          <p:cNvPr id="9" name="Picture 8">
            <a:extLst>
              <a:ext uri="{FF2B5EF4-FFF2-40B4-BE49-F238E27FC236}">
                <a16:creationId xmlns:a16="http://schemas.microsoft.com/office/drawing/2014/main" id="{BACBE261-A32D-4D6D-8513-627875B1EC3A}"/>
              </a:ext>
            </a:extLst>
          </p:cNvPr>
          <p:cNvPicPr>
            <a:picLocks noChangeAspect="1"/>
          </p:cNvPicPr>
          <p:nvPr/>
        </p:nvPicPr>
        <p:blipFill rotWithShape="1">
          <a:blip r:embed="rId4">
            <a:extLst>
              <a:ext uri="{28A0092B-C50C-407E-A947-70E740481C1C}">
                <a14:useLocalDpi xmlns:a14="http://schemas.microsoft.com/office/drawing/2010/main" val="0"/>
              </a:ext>
            </a:extLst>
          </a:blip>
          <a:srcRect l="4668" t="8713" r="6753" b="11005"/>
          <a:stretch/>
        </p:blipFill>
        <p:spPr>
          <a:xfrm>
            <a:off x="3882743" y="5326123"/>
            <a:ext cx="1445857" cy="685800"/>
          </a:xfrm>
          <a:prstGeom prst="rect">
            <a:avLst/>
          </a:prstGeom>
        </p:spPr>
      </p:pic>
      <p:pic>
        <p:nvPicPr>
          <p:cNvPr id="10" name="Picture 9">
            <a:extLst>
              <a:ext uri="{FF2B5EF4-FFF2-40B4-BE49-F238E27FC236}">
                <a16:creationId xmlns:a16="http://schemas.microsoft.com/office/drawing/2014/main" id="{151D8BEB-6DBF-41DF-9858-65990F1D8632}"/>
              </a:ext>
            </a:extLst>
          </p:cNvPr>
          <p:cNvPicPr>
            <a:picLocks noChangeAspect="1"/>
          </p:cNvPicPr>
          <p:nvPr/>
        </p:nvPicPr>
        <p:blipFill rotWithShape="1">
          <a:blip r:embed="rId5">
            <a:extLst>
              <a:ext uri="{28A0092B-C50C-407E-A947-70E740481C1C}">
                <a14:useLocalDpi xmlns:a14="http://schemas.microsoft.com/office/drawing/2010/main" val="0"/>
              </a:ext>
            </a:extLst>
          </a:blip>
          <a:srcRect l="6451" t="9831" r="4459" b="9887"/>
          <a:stretch/>
        </p:blipFill>
        <p:spPr>
          <a:xfrm>
            <a:off x="8229600" y="5162039"/>
            <a:ext cx="1522057" cy="685800"/>
          </a:xfrm>
          <a:prstGeom prst="rect">
            <a:avLst/>
          </a:prstGeom>
        </p:spPr>
      </p:pic>
      <p:pic>
        <p:nvPicPr>
          <p:cNvPr id="11" name="Picture 10">
            <a:extLst>
              <a:ext uri="{FF2B5EF4-FFF2-40B4-BE49-F238E27FC236}">
                <a16:creationId xmlns:a16="http://schemas.microsoft.com/office/drawing/2014/main" id="{04E58800-3675-46D8-AFFB-8E397DF9CCFF}"/>
              </a:ext>
            </a:extLst>
          </p:cNvPr>
          <p:cNvPicPr>
            <a:picLocks noChangeAspect="1"/>
          </p:cNvPicPr>
          <p:nvPr/>
        </p:nvPicPr>
        <p:blipFill rotWithShape="1">
          <a:blip r:embed="rId6">
            <a:extLst>
              <a:ext uri="{28A0092B-C50C-407E-A947-70E740481C1C}">
                <a14:useLocalDpi xmlns:a14="http://schemas.microsoft.com/office/drawing/2010/main" val="0"/>
              </a:ext>
            </a:extLst>
          </a:blip>
          <a:srcRect l="4000" t="18627" r="4000" b="17373"/>
          <a:stretch/>
        </p:blipFill>
        <p:spPr>
          <a:xfrm>
            <a:off x="5902799" y="5326124"/>
            <a:ext cx="1752600" cy="609601"/>
          </a:xfrm>
          <a:prstGeom prst="rect">
            <a:avLst/>
          </a:prstGeom>
        </p:spPr>
      </p:pic>
      <p:pic>
        <p:nvPicPr>
          <p:cNvPr id="12" name="Picture 11">
            <a:extLst>
              <a:ext uri="{FF2B5EF4-FFF2-40B4-BE49-F238E27FC236}">
                <a16:creationId xmlns:a16="http://schemas.microsoft.com/office/drawing/2014/main" id="{66342833-C749-4EC6-B184-25A77BB85D1B}"/>
              </a:ext>
            </a:extLst>
          </p:cNvPr>
          <p:cNvPicPr>
            <a:picLocks noChangeAspect="1"/>
          </p:cNvPicPr>
          <p:nvPr/>
        </p:nvPicPr>
        <p:blipFill rotWithShape="1">
          <a:blip r:embed="rId7">
            <a:extLst>
              <a:ext uri="{28A0092B-C50C-407E-A947-70E740481C1C}">
                <a14:useLocalDpi xmlns:a14="http://schemas.microsoft.com/office/drawing/2010/main" val="0"/>
              </a:ext>
            </a:extLst>
          </a:blip>
          <a:srcRect l="14001" t="10001" r="10101" b="9999"/>
          <a:stretch/>
        </p:blipFill>
        <p:spPr>
          <a:xfrm>
            <a:off x="2286001" y="5029200"/>
            <a:ext cx="1445857" cy="762000"/>
          </a:xfrm>
          <a:prstGeom prst="rect">
            <a:avLst/>
          </a:prstGeom>
        </p:spPr>
      </p:pic>
    </p:spTree>
    <p:custDataLst>
      <p:tags r:id="rId1"/>
    </p:custDataLst>
    <p:extLst>
      <p:ext uri="{BB962C8B-B14F-4D97-AF65-F5344CB8AC3E}">
        <p14:creationId xmlns:p14="http://schemas.microsoft.com/office/powerpoint/2010/main" val="2230003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What is SQL?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019362" y="1510151"/>
            <a:ext cx="8229600" cy="3158556"/>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SQL is a declarative language designed for relational  databases:- </a:t>
            </a:r>
            <a:r>
              <a:rPr lang="en-GB" sz="2800" i="1" dirty="0">
                <a:solidFill>
                  <a:schemeClr val="accent1"/>
                </a:solidFill>
                <a:latin typeface="Calibri"/>
                <a:cs typeface="Calibri"/>
              </a:rPr>
              <a:t>What</a:t>
            </a:r>
            <a:r>
              <a:rPr lang="en-GB" sz="2800" dirty="0">
                <a:solidFill>
                  <a:srgbClr val="404040"/>
                </a:solidFill>
                <a:latin typeface="Calibri"/>
                <a:cs typeface="Calibri"/>
              </a:rPr>
              <a:t> is to be done not </a:t>
            </a:r>
            <a:r>
              <a:rPr lang="en-GB" sz="2800" i="1" dirty="0">
                <a:solidFill>
                  <a:schemeClr val="accent1"/>
                </a:solidFill>
                <a:latin typeface="Calibri"/>
                <a:cs typeface="Calibri"/>
              </a:rPr>
              <a:t>How </a:t>
            </a:r>
            <a:r>
              <a:rPr lang="en-GB" sz="2800" dirty="0">
                <a:solidFill>
                  <a:srgbClr val="404040"/>
                </a:solidFill>
                <a:latin typeface="Calibri"/>
                <a:cs typeface="Calibri"/>
              </a:rPr>
              <a:t>to do it</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Relational algebra/calculus underlying foundation</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chemeClr val="tx1">
                    <a:lumMod val="75000"/>
                    <a:lumOff val="25000"/>
                  </a:schemeClr>
                </a:solidFill>
                <a:latin typeface="Calibri"/>
                <a:cs typeface="Calibri"/>
              </a:rPr>
              <a:t>Supported by most commercial relational DBMSs</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chemeClr val="tx1">
                    <a:lumMod val="75000"/>
                    <a:lumOff val="25000"/>
                  </a:schemeClr>
                </a:solidFill>
                <a:latin typeface="Calibri"/>
                <a:cs typeface="Calibri"/>
              </a:rPr>
              <a:t>It is a standard (ANSI, ISO) SQL-86 ……. SQL-2016</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chemeClr val="tx1">
                    <a:lumMod val="75000"/>
                    <a:lumOff val="25000"/>
                  </a:schemeClr>
                </a:solidFill>
                <a:latin typeface="Calibri"/>
                <a:cs typeface="Calibri"/>
              </a:rPr>
              <a:t>SQL = DDL + DML</a:t>
            </a:r>
          </a:p>
        </p:txBody>
      </p:sp>
      <p:pic>
        <p:nvPicPr>
          <p:cNvPr id="8" name="Picture 7">
            <a:extLst>
              <a:ext uri="{FF2B5EF4-FFF2-40B4-BE49-F238E27FC236}">
                <a16:creationId xmlns:a16="http://schemas.microsoft.com/office/drawing/2014/main" id="{ABFEA58A-6890-44A0-B061-E9E8930788B8}"/>
              </a:ext>
            </a:extLst>
          </p:cNvPr>
          <p:cNvPicPr>
            <a:picLocks noChangeAspect="1"/>
          </p:cNvPicPr>
          <p:nvPr/>
        </p:nvPicPr>
        <p:blipFill rotWithShape="1">
          <a:blip r:embed="rId4">
            <a:extLst>
              <a:ext uri="{28A0092B-C50C-407E-A947-70E740481C1C}">
                <a14:useLocalDpi xmlns:a14="http://schemas.microsoft.com/office/drawing/2010/main" val="0"/>
              </a:ext>
            </a:extLst>
          </a:blip>
          <a:srcRect l="4668" t="8713" r="6753" b="11005"/>
          <a:stretch/>
        </p:blipFill>
        <p:spPr>
          <a:xfrm>
            <a:off x="3882743" y="5326123"/>
            <a:ext cx="1445857" cy="685800"/>
          </a:xfrm>
          <a:prstGeom prst="rect">
            <a:avLst/>
          </a:prstGeom>
        </p:spPr>
      </p:pic>
      <p:pic>
        <p:nvPicPr>
          <p:cNvPr id="10" name="Picture 9">
            <a:extLst>
              <a:ext uri="{FF2B5EF4-FFF2-40B4-BE49-F238E27FC236}">
                <a16:creationId xmlns:a16="http://schemas.microsoft.com/office/drawing/2014/main" id="{0A2B80B1-187E-4899-9C7C-061942FFDFE8}"/>
              </a:ext>
            </a:extLst>
          </p:cNvPr>
          <p:cNvPicPr>
            <a:picLocks noChangeAspect="1"/>
          </p:cNvPicPr>
          <p:nvPr/>
        </p:nvPicPr>
        <p:blipFill rotWithShape="1">
          <a:blip r:embed="rId5">
            <a:extLst>
              <a:ext uri="{28A0092B-C50C-407E-A947-70E740481C1C}">
                <a14:useLocalDpi xmlns:a14="http://schemas.microsoft.com/office/drawing/2010/main" val="0"/>
              </a:ext>
            </a:extLst>
          </a:blip>
          <a:srcRect l="6451" t="9831" r="4459" b="9887"/>
          <a:stretch/>
        </p:blipFill>
        <p:spPr>
          <a:xfrm>
            <a:off x="8229600" y="5162039"/>
            <a:ext cx="1522057" cy="685800"/>
          </a:xfrm>
          <a:prstGeom prst="rect">
            <a:avLst/>
          </a:prstGeom>
        </p:spPr>
      </p:pic>
      <p:pic>
        <p:nvPicPr>
          <p:cNvPr id="12" name="Picture 11">
            <a:extLst>
              <a:ext uri="{FF2B5EF4-FFF2-40B4-BE49-F238E27FC236}">
                <a16:creationId xmlns:a16="http://schemas.microsoft.com/office/drawing/2014/main" id="{4589C043-BB9B-4E40-A240-11442F9EEC4E}"/>
              </a:ext>
            </a:extLst>
          </p:cNvPr>
          <p:cNvPicPr>
            <a:picLocks noChangeAspect="1"/>
          </p:cNvPicPr>
          <p:nvPr/>
        </p:nvPicPr>
        <p:blipFill rotWithShape="1">
          <a:blip r:embed="rId6">
            <a:extLst>
              <a:ext uri="{28A0092B-C50C-407E-A947-70E740481C1C}">
                <a14:useLocalDpi xmlns:a14="http://schemas.microsoft.com/office/drawing/2010/main" val="0"/>
              </a:ext>
            </a:extLst>
          </a:blip>
          <a:srcRect l="4000" t="18627" r="4000" b="17373"/>
          <a:stretch/>
        </p:blipFill>
        <p:spPr>
          <a:xfrm>
            <a:off x="5902799" y="5326124"/>
            <a:ext cx="1752600" cy="609601"/>
          </a:xfrm>
          <a:prstGeom prst="rect">
            <a:avLst/>
          </a:prstGeom>
        </p:spPr>
      </p:pic>
      <p:pic>
        <p:nvPicPr>
          <p:cNvPr id="14" name="Picture 13">
            <a:extLst>
              <a:ext uri="{FF2B5EF4-FFF2-40B4-BE49-F238E27FC236}">
                <a16:creationId xmlns:a16="http://schemas.microsoft.com/office/drawing/2014/main" id="{D34F347E-5941-416E-A38C-A9CE2FE924DC}"/>
              </a:ext>
            </a:extLst>
          </p:cNvPr>
          <p:cNvPicPr>
            <a:picLocks noChangeAspect="1"/>
          </p:cNvPicPr>
          <p:nvPr/>
        </p:nvPicPr>
        <p:blipFill rotWithShape="1">
          <a:blip r:embed="rId7">
            <a:extLst>
              <a:ext uri="{28A0092B-C50C-407E-A947-70E740481C1C}">
                <a14:useLocalDpi xmlns:a14="http://schemas.microsoft.com/office/drawing/2010/main" val="0"/>
              </a:ext>
            </a:extLst>
          </a:blip>
          <a:srcRect l="14001" t="10001" r="10101" b="9999"/>
          <a:stretch/>
        </p:blipFill>
        <p:spPr>
          <a:xfrm>
            <a:off x="2286001" y="5029200"/>
            <a:ext cx="1445857" cy="762000"/>
          </a:xfrm>
          <a:prstGeom prst="rect">
            <a:avLst/>
          </a:prstGeom>
        </p:spPr>
      </p:pic>
    </p:spTree>
    <p:custDataLst>
      <p:tags r:id="rId1"/>
    </p:custDataLst>
    <p:extLst>
      <p:ext uri="{BB962C8B-B14F-4D97-AF65-F5344CB8AC3E}">
        <p14:creationId xmlns:p14="http://schemas.microsoft.com/office/powerpoint/2010/main" val="289410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What can SQL do?</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44</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77142" y="1447800"/>
            <a:ext cx="8309858" cy="4694874"/>
          </a:xfrm>
          <a:prstGeom prst="rect">
            <a:avLst/>
          </a:prstGeom>
        </p:spPr>
        <p:txBody>
          <a:bodyPr vert="horz" wrap="square" lIns="0" tIns="110489" rIns="0" bIns="0" rtlCol="0">
            <a:spAutoFit/>
          </a:bodyPr>
          <a:lstStyle/>
          <a:p>
            <a:pPr marL="355600" indent="-342900">
              <a:lnSpc>
                <a:spcPct val="100000"/>
              </a:lnSpc>
              <a:spcBef>
                <a:spcPts val="520"/>
              </a:spcBef>
              <a:buFont typeface="Wingdings"/>
              <a:buChar char=""/>
              <a:tabLst>
                <a:tab pos="354965" algn="l"/>
                <a:tab pos="355600" algn="l"/>
              </a:tabLst>
            </a:pPr>
            <a:r>
              <a:rPr lang="en-GB" sz="2400" spc="-5" dirty="0">
                <a:cs typeface="Arial"/>
              </a:rPr>
              <a:t>DDL (Data Definition</a:t>
            </a:r>
            <a:r>
              <a:rPr lang="en-GB" sz="2400" spc="40" dirty="0">
                <a:cs typeface="Arial"/>
              </a:rPr>
              <a:t> </a:t>
            </a:r>
            <a:r>
              <a:rPr lang="en-GB" sz="2400" spc="-5" dirty="0">
                <a:cs typeface="Arial"/>
              </a:rPr>
              <a:t>Language)</a:t>
            </a:r>
            <a:endParaRPr lang="en-GB" sz="2400" dirty="0">
              <a:cs typeface="Arial"/>
            </a:endParaRPr>
          </a:p>
          <a:p>
            <a:pPr marL="756285" lvl="1" indent="-287020">
              <a:lnSpc>
                <a:spcPct val="100000"/>
              </a:lnSpc>
              <a:spcBef>
                <a:spcPts val="355"/>
              </a:spcBef>
              <a:buClr>
                <a:srgbClr val="000000"/>
              </a:buClr>
              <a:buFont typeface="Wingdings"/>
              <a:buChar char=""/>
              <a:tabLst>
                <a:tab pos="756285" algn="l"/>
                <a:tab pos="756920" algn="l"/>
              </a:tabLst>
            </a:pPr>
            <a:r>
              <a:rPr lang="en-GB" sz="2000" u="sng" spc="-5" dirty="0">
                <a:solidFill>
                  <a:schemeClr val="tx2"/>
                </a:solidFill>
                <a:uFill>
                  <a:solidFill>
                    <a:srgbClr val="009999"/>
                  </a:solidFill>
                </a:uFill>
                <a:cs typeface="Courier New"/>
                <a:hlinkClick r:id="rId4">
                  <a:extLst>
                    <a:ext uri="{A12FA001-AC4F-418D-AE19-62706E023703}">
                      <ahyp:hlinkClr xmlns:ahyp="http://schemas.microsoft.com/office/drawing/2018/hyperlinkcolor" val="tx"/>
                    </a:ext>
                  </a:extLst>
                </a:hlinkClick>
              </a:rPr>
              <a:t>CREATE </a:t>
            </a:r>
            <a:r>
              <a:rPr lang="en-GB" sz="2000" u="sng" spc="-5" dirty="0">
                <a:solidFill>
                  <a:schemeClr val="tx2"/>
                </a:solidFill>
                <a:uFill>
                  <a:solidFill>
                    <a:srgbClr val="009999"/>
                  </a:solidFill>
                </a:uFill>
                <a:cs typeface="Courier New"/>
                <a:hlinkClick r:id="rId5">
                  <a:extLst>
                    <a:ext uri="{A12FA001-AC4F-418D-AE19-62706E023703}">
                      <ahyp:hlinkClr xmlns:ahyp="http://schemas.microsoft.com/office/drawing/2018/hyperlinkcolor" val="tx"/>
                    </a:ext>
                  </a:extLst>
                </a:hlinkClick>
              </a:rPr>
              <a:t>TABLE</a:t>
            </a:r>
            <a:r>
              <a:rPr lang="en-GB" sz="2000" u="sng" spc="-5" dirty="0">
                <a:solidFill>
                  <a:schemeClr val="tx2"/>
                </a:solidFill>
                <a:uFill>
                  <a:solidFill>
                    <a:srgbClr val="009999"/>
                  </a:solidFill>
                </a:uFill>
                <a:cs typeface="Courier New"/>
              </a:rPr>
              <a:t>/</a:t>
            </a:r>
            <a:r>
              <a:rPr lang="en-GB" sz="2000" u="sng" spc="-5" dirty="0">
                <a:solidFill>
                  <a:schemeClr val="tx2"/>
                </a:solidFill>
                <a:uFill>
                  <a:solidFill>
                    <a:srgbClr val="009999"/>
                  </a:solidFill>
                </a:uFill>
                <a:cs typeface="Courier New"/>
                <a:hlinkClick r:id="rId4">
                  <a:extLst>
                    <a:ext uri="{A12FA001-AC4F-418D-AE19-62706E023703}">
                      <ahyp:hlinkClr xmlns:ahyp="http://schemas.microsoft.com/office/drawing/2018/hyperlinkcolor" val="tx"/>
                    </a:ext>
                  </a:extLst>
                </a:hlinkClick>
              </a:rPr>
              <a:t>DATABASE</a:t>
            </a:r>
            <a:r>
              <a:rPr lang="en-GB" sz="2000" spc="-5" dirty="0">
                <a:cs typeface="Arial"/>
              </a:rPr>
              <a:t>: </a:t>
            </a:r>
            <a:r>
              <a:rPr lang="en-GB" sz="2000" dirty="0">
                <a:cs typeface="Arial"/>
              </a:rPr>
              <a:t>create a new</a:t>
            </a:r>
            <a:r>
              <a:rPr lang="en-GB" sz="2000" spc="-65" dirty="0">
                <a:cs typeface="Arial"/>
              </a:rPr>
              <a:t> table / </a:t>
            </a:r>
            <a:r>
              <a:rPr lang="en-GB" sz="2000" dirty="0">
                <a:cs typeface="Arial"/>
              </a:rPr>
              <a:t>database</a:t>
            </a:r>
          </a:p>
          <a:p>
            <a:pPr marL="756285" lvl="1" indent="-287020">
              <a:lnSpc>
                <a:spcPct val="100000"/>
              </a:lnSpc>
              <a:spcBef>
                <a:spcPts val="480"/>
              </a:spcBef>
              <a:buClr>
                <a:srgbClr val="000000"/>
              </a:buClr>
              <a:buFont typeface="Wingdings"/>
              <a:buChar char=""/>
              <a:tabLst>
                <a:tab pos="756285" algn="l"/>
                <a:tab pos="756920" algn="l"/>
              </a:tabLst>
            </a:pPr>
            <a:r>
              <a:rPr lang="en-GB" sz="2000" u="sng" spc="-5" dirty="0">
                <a:solidFill>
                  <a:schemeClr val="accent3">
                    <a:lumMod val="50000"/>
                  </a:schemeClr>
                </a:solidFill>
                <a:uFill>
                  <a:solidFill>
                    <a:srgbClr val="009999"/>
                  </a:solidFill>
                </a:uFill>
                <a:cs typeface="Courier New"/>
                <a:hlinkClick r:id="rId6">
                  <a:extLst>
                    <a:ext uri="{A12FA001-AC4F-418D-AE19-62706E023703}">
                      <ahyp:hlinkClr xmlns:ahyp="http://schemas.microsoft.com/office/drawing/2018/hyperlinkcolor" val="tx"/>
                    </a:ext>
                  </a:extLst>
                </a:hlinkClick>
              </a:rPr>
              <a:t>ALTER TABLE</a:t>
            </a:r>
            <a:r>
              <a:rPr lang="en-GB" sz="2000" spc="-720" dirty="0">
                <a:solidFill>
                  <a:schemeClr val="accent3">
                    <a:lumMod val="50000"/>
                  </a:schemeClr>
                </a:solidFill>
                <a:cs typeface="Courier New"/>
                <a:hlinkClick r:id="rId6">
                  <a:extLst>
                    <a:ext uri="{A12FA001-AC4F-418D-AE19-62706E023703}">
                      <ahyp:hlinkClr xmlns:ahyp="http://schemas.microsoft.com/office/drawing/2018/hyperlinkcolor" val="tx"/>
                    </a:ext>
                  </a:extLst>
                </a:hlinkClick>
              </a:rPr>
              <a:t> </a:t>
            </a:r>
            <a:r>
              <a:rPr lang="en-GB" sz="2000" dirty="0">
                <a:cs typeface="Arial"/>
              </a:rPr>
              <a:t>(*): modify a table</a:t>
            </a:r>
          </a:p>
          <a:p>
            <a:pPr marL="756285" lvl="1" indent="-287020">
              <a:lnSpc>
                <a:spcPct val="100000"/>
              </a:lnSpc>
              <a:spcBef>
                <a:spcPts val="480"/>
              </a:spcBef>
              <a:buClr>
                <a:srgbClr val="000000"/>
              </a:buClr>
              <a:buFont typeface="Wingdings"/>
              <a:buChar char=""/>
              <a:tabLst>
                <a:tab pos="756285" algn="l"/>
                <a:tab pos="756920" algn="l"/>
              </a:tabLst>
            </a:pPr>
            <a:r>
              <a:rPr lang="en-GB" sz="2000" u="sng" spc="-5" dirty="0">
                <a:solidFill>
                  <a:schemeClr val="accent6">
                    <a:lumMod val="75000"/>
                  </a:schemeClr>
                </a:solidFill>
                <a:uFill>
                  <a:solidFill>
                    <a:srgbClr val="009999"/>
                  </a:solidFill>
                </a:uFill>
                <a:cs typeface="Courier New"/>
                <a:hlinkClick r:id="rId7">
                  <a:extLst>
                    <a:ext uri="{A12FA001-AC4F-418D-AE19-62706E023703}">
                      <ahyp:hlinkClr xmlns:ahyp="http://schemas.microsoft.com/office/drawing/2018/hyperlinkcolor" val="tx"/>
                    </a:ext>
                  </a:extLst>
                </a:hlinkClick>
              </a:rPr>
              <a:t>DROP TABLE/DATABASE</a:t>
            </a:r>
            <a:r>
              <a:rPr lang="en-GB" sz="2000" spc="-5" dirty="0">
                <a:cs typeface="Arial"/>
              </a:rPr>
              <a:t>: </a:t>
            </a:r>
            <a:r>
              <a:rPr lang="en-GB" sz="2000" dirty="0">
                <a:cs typeface="Arial"/>
              </a:rPr>
              <a:t>delete a table / database</a:t>
            </a:r>
          </a:p>
          <a:p>
            <a:pPr marL="756285" lvl="1" indent="-287020">
              <a:lnSpc>
                <a:spcPct val="100000"/>
              </a:lnSpc>
              <a:spcBef>
                <a:spcPts val="480"/>
              </a:spcBef>
              <a:buClr>
                <a:srgbClr val="000000"/>
              </a:buClr>
              <a:buFont typeface="Wingdings"/>
              <a:buChar char=""/>
              <a:tabLst>
                <a:tab pos="756285" algn="l"/>
                <a:tab pos="756920" algn="l"/>
              </a:tabLst>
            </a:pPr>
            <a:r>
              <a:rPr lang="en-GB" sz="2000" dirty="0">
                <a:cs typeface="Arial"/>
              </a:rPr>
              <a:t>...............</a:t>
            </a:r>
          </a:p>
          <a:p>
            <a:pPr marL="355600" indent="-342900">
              <a:spcBef>
                <a:spcPts val="520"/>
              </a:spcBef>
              <a:buClr>
                <a:srgbClr val="000000"/>
              </a:buClr>
              <a:buFont typeface="Wingdings"/>
              <a:buChar char=""/>
              <a:tabLst>
                <a:tab pos="354965" algn="l"/>
                <a:tab pos="355600" algn="l"/>
              </a:tabLst>
            </a:pPr>
            <a:r>
              <a:rPr lang="en-GB" sz="2400" spc="-5" dirty="0">
                <a:cs typeface="Arial"/>
              </a:rPr>
              <a:t>DML (Data Manipulation Language)</a:t>
            </a:r>
          </a:p>
          <a:p>
            <a:pPr marL="756285" lvl="1" indent="-287020">
              <a:spcBef>
                <a:spcPts val="580"/>
              </a:spcBef>
              <a:buClr>
                <a:srgbClr val="000000"/>
              </a:buClr>
              <a:buFont typeface="Wingdings"/>
              <a:buChar char=""/>
              <a:tabLst>
                <a:tab pos="299085" algn="l"/>
                <a:tab pos="299720" algn="l"/>
              </a:tabLst>
            </a:pPr>
            <a:r>
              <a:rPr lang="en-GB" sz="2000" u="sng" spc="-5" dirty="0">
                <a:solidFill>
                  <a:schemeClr val="accent3">
                    <a:lumMod val="50000"/>
                  </a:schemeClr>
                </a:solidFill>
                <a:uFill>
                  <a:solidFill>
                    <a:srgbClr val="009999"/>
                  </a:solidFill>
                </a:uFill>
                <a:cs typeface="Courier New"/>
                <a:hlinkClick r:id="rId8">
                  <a:extLst>
                    <a:ext uri="{A12FA001-AC4F-418D-AE19-62706E023703}">
                      <ahyp:hlinkClr xmlns:ahyp="http://schemas.microsoft.com/office/drawing/2018/hyperlinkcolor" val="tx"/>
                    </a:ext>
                  </a:extLst>
                </a:hlinkClick>
              </a:rPr>
              <a:t>INSERT</a:t>
            </a:r>
            <a:r>
              <a:rPr lang="en-GB" sz="2000" spc="-5" dirty="0">
                <a:solidFill>
                  <a:schemeClr val="accent3">
                    <a:lumMod val="50000"/>
                  </a:schemeClr>
                </a:solidFill>
                <a:cs typeface="Arial"/>
              </a:rPr>
              <a:t>:</a:t>
            </a:r>
            <a:r>
              <a:rPr lang="en-GB" sz="2000" spc="-5" dirty="0">
                <a:cs typeface="Arial"/>
              </a:rPr>
              <a:t> </a:t>
            </a:r>
            <a:r>
              <a:rPr lang="en-GB" sz="2000" dirty="0">
                <a:cs typeface="Arial"/>
              </a:rPr>
              <a:t>insert new data into a</a:t>
            </a:r>
            <a:r>
              <a:rPr lang="en-GB" sz="2000" spc="-125" dirty="0">
                <a:cs typeface="Arial"/>
              </a:rPr>
              <a:t> </a:t>
            </a:r>
            <a:r>
              <a:rPr lang="en-GB" sz="2000" dirty="0">
                <a:cs typeface="Arial"/>
              </a:rPr>
              <a:t>database</a:t>
            </a:r>
          </a:p>
          <a:p>
            <a:pPr marL="756285" lvl="1" indent="-287020">
              <a:spcBef>
                <a:spcPts val="484"/>
              </a:spcBef>
              <a:buClr>
                <a:srgbClr val="000000"/>
              </a:buClr>
              <a:buFont typeface="Wingdings"/>
              <a:buChar char=""/>
              <a:tabLst>
                <a:tab pos="299085" algn="l"/>
                <a:tab pos="299720" algn="l"/>
              </a:tabLst>
            </a:pPr>
            <a:r>
              <a:rPr lang="en-GB" sz="2000" u="sng" spc="-5" dirty="0">
                <a:solidFill>
                  <a:schemeClr val="accent3">
                    <a:lumMod val="50000"/>
                  </a:schemeClr>
                </a:solidFill>
                <a:uFill>
                  <a:solidFill>
                    <a:srgbClr val="009999"/>
                  </a:solidFill>
                </a:uFill>
                <a:cs typeface="Courier New"/>
                <a:hlinkClick r:id="rId9">
                  <a:extLst>
                    <a:ext uri="{A12FA001-AC4F-418D-AE19-62706E023703}">
                      <ahyp:hlinkClr xmlns:ahyp="http://schemas.microsoft.com/office/drawing/2018/hyperlinkcolor" val="tx"/>
                    </a:ext>
                  </a:extLst>
                </a:hlinkClick>
              </a:rPr>
              <a:t>UPDATE</a:t>
            </a:r>
            <a:r>
              <a:rPr lang="en-GB" sz="2000" spc="-5" dirty="0">
                <a:cs typeface="Arial"/>
              </a:rPr>
              <a:t>, </a:t>
            </a:r>
            <a:r>
              <a:rPr lang="en-GB" sz="2000" u="sng" spc="-5" dirty="0">
                <a:solidFill>
                  <a:schemeClr val="accent6">
                    <a:lumMod val="75000"/>
                  </a:schemeClr>
                </a:solidFill>
                <a:uFill>
                  <a:solidFill>
                    <a:srgbClr val="009999"/>
                  </a:solidFill>
                </a:uFill>
                <a:cs typeface="Courier New"/>
                <a:hlinkClick r:id="rId10">
                  <a:extLst>
                    <a:ext uri="{A12FA001-AC4F-418D-AE19-62706E023703}">
                      <ahyp:hlinkClr xmlns:ahyp="http://schemas.microsoft.com/office/drawing/2018/hyperlinkcolor" val="tx"/>
                    </a:ext>
                  </a:extLst>
                </a:hlinkClick>
              </a:rPr>
              <a:t>DELETE</a:t>
            </a:r>
            <a:r>
              <a:rPr lang="en-GB" sz="2000" spc="-5" dirty="0">
                <a:cs typeface="Arial"/>
              </a:rPr>
              <a:t>: update or </a:t>
            </a:r>
            <a:r>
              <a:rPr lang="en-GB" sz="2000" dirty="0">
                <a:cs typeface="Arial"/>
              </a:rPr>
              <a:t>delete data from a</a:t>
            </a:r>
            <a:r>
              <a:rPr lang="en-GB" sz="2000" spc="-110" dirty="0">
                <a:cs typeface="Arial"/>
              </a:rPr>
              <a:t> </a:t>
            </a:r>
            <a:r>
              <a:rPr lang="en-GB" sz="2000" dirty="0">
                <a:cs typeface="Arial"/>
              </a:rPr>
              <a:t>database</a:t>
            </a:r>
          </a:p>
          <a:p>
            <a:pPr marL="756285" lvl="1" indent="-287020">
              <a:spcBef>
                <a:spcPts val="484"/>
              </a:spcBef>
              <a:buClr>
                <a:srgbClr val="000000"/>
              </a:buClr>
              <a:buFont typeface="Wingdings"/>
              <a:buChar char=""/>
              <a:tabLst>
                <a:tab pos="299085" algn="l"/>
                <a:tab pos="299720" algn="l"/>
              </a:tabLst>
            </a:pPr>
            <a:r>
              <a:rPr lang="en-GB" sz="2000" u="sng" spc="-5" dirty="0">
                <a:solidFill>
                  <a:srgbClr val="C00000"/>
                </a:solidFill>
                <a:uFill>
                  <a:solidFill>
                    <a:srgbClr val="009999"/>
                  </a:solidFill>
                </a:uFill>
                <a:cs typeface="Courier New"/>
                <a:hlinkClick r:id="rId11">
                  <a:extLst>
                    <a:ext uri="{A12FA001-AC4F-418D-AE19-62706E023703}">
                      <ahyp:hlinkClr xmlns:ahyp="http://schemas.microsoft.com/office/drawing/2018/hyperlinkcolor" val="tx"/>
                    </a:ext>
                  </a:extLst>
                </a:hlinkClick>
              </a:rPr>
              <a:t>SELECT</a:t>
            </a:r>
            <a:r>
              <a:rPr lang="en-GB" sz="2000" spc="-5" dirty="0">
                <a:cs typeface="Arial"/>
              </a:rPr>
              <a:t>: </a:t>
            </a:r>
            <a:r>
              <a:rPr lang="en-GB" sz="2000" dirty="0">
                <a:cs typeface="Arial"/>
              </a:rPr>
              <a:t>retrieve data from a</a:t>
            </a:r>
            <a:r>
              <a:rPr lang="en-GB" sz="2000" spc="-130" dirty="0">
                <a:cs typeface="Arial"/>
              </a:rPr>
              <a:t> </a:t>
            </a:r>
            <a:r>
              <a:rPr lang="en-GB" sz="2000" dirty="0">
                <a:cs typeface="Arial"/>
              </a:rPr>
              <a:t>database</a:t>
            </a:r>
          </a:p>
          <a:p>
            <a:pPr marL="354965" indent="-342900">
              <a:spcBef>
                <a:spcPts val="480"/>
              </a:spcBef>
              <a:buClr>
                <a:srgbClr val="000000"/>
              </a:buClr>
              <a:buFont typeface="Wingdings" panose="05000000000000000000" pitchFamily="2" charset="2"/>
              <a:buChar char="§"/>
              <a:tabLst>
                <a:tab pos="756285" algn="l"/>
                <a:tab pos="756920" algn="l"/>
              </a:tabLst>
            </a:pPr>
            <a:r>
              <a:rPr lang="en-GB" sz="2400" spc="-5" dirty="0">
                <a:cs typeface="Arial"/>
              </a:rPr>
              <a:t>Data Integrity</a:t>
            </a:r>
          </a:p>
          <a:p>
            <a:pPr marL="812165" lvl="1" indent="-342900">
              <a:spcBef>
                <a:spcPts val="480"/>
              </a:spcBef>
              <a:buClr>
                <a:srgbClr val="000000"/>
              </a:buClr>
              <a:buFont typeface="Wingdings" panose="05000000000000000000" pitchFamily="2" charset="2"/>
              <a:buChar char="§"/>
              <a:tabLst>
                <a:tab pos="756285" algn="l"/>
                <a:tab pos="756920" algn="l"/>
              </a:tabLst>
            </a:pPr>
            <a:r>
              <a:rPr lang="en-GB" sz="2000" dirty="0">
                <a:cs typeface="Arial"/>
              </a:rPr>
              <a:t>Enforces keys, constraints, referential integrity, transactions</a:t>
            </a:r>
          </a:p>
          <a:p>
            <a:pPr marL="354965" indent="-342900">
              <a:spcBef>
                <a:spcPts val="480"/>
              </a:spcBef>
              <a:buClr>
                <a:srgbClr val="000000"/>
              </a:buClr>
              <a:buFont typeface="Wingdings" panose="05000000000000000000" pitchFamily="2" charset="2"/>
              <a:buChar char="§"/>
              <a:tabLst>
                <a:tab pos="756285" algn="l"/>
                <a:tab pos="756920" algn="l"/>
              </a:tabLst>
            </a:pPr>
            <a:r>
              <a:rPr lang="en-GB" sz="2000" dirty="0">
                <a:cs typeface="Arial"/>
              </a:rPr>
              <a:t>………………………….</a:t>
            </a:r>
          </a:p>
        </p:txBody>
      </p:sp>
      <p:sp>
        <p:nvSpPr>
          <p:cNvPr id="6" name="TextBox 5">
            <a:extLst>
              <a:ext uri="{FF2B5EF4-FFF2-40B4-BE49-F238E27FC236}">
                <a16:creationId xmlns:a16="http://schemas.microsoft.com/office/drawing/2014/main" id="{6F3B709F-108A-4877-8127-4E3E13172411}"/>
              </a:ext>
            </a:extLst>
          </p:cNvPr>
          <p:cNvSpPr txBox="1"/>
          <p:nvPr/>
        </p:nvSpPr>
        <p:spPr>
          <a:xfrm>
            <a:off x="7391400" y="3200401"/>
            <a:ext cx="1528058" cy="769441"/>
          </a:xfrm>
          <a:prstGeom prst="rect">
            <a:avLst/>
          </a:prstGeom>
          <a:noFill/>
          <a:ln w="12700">
            <a:solidFill>
              <a:schemeClr val="accent6">
                <a:lumMod val="75000"/>
              </a:schemeClr>
            </a:solidFill>
          </a:ln>
        </p:spPr>
        <p:txBody>
          <a:bodyPr wrap="square" rtlCol="0">
            <a:spAutoFit/>
          </a:bodyPr>
          <a:lstStyle/>
          <a:p>
            <a:r>
              <a:rPr lang="en-GB" sz="4400" dirty="0">
                <a:solidFill>
                  <a:schemeClr val="tx2"/>
                </a:solidFill>
              </a:rPr>
              <a:t>C</a:t>
            </a:r>
            <a:r>
              <a:rPr lang="en-GB" sz="4400" dirty="0">
                <a:solidFill>
                  <a:srgbClr val="C00000"/>
                </a:solidFill>
              </a:rPr>
              <a:t>R</a:t>
            </a:r>
            <a:r>
              <a:rPr lang="en-GB" sz="4400" dirty="0">
                <a:solidFill>
                  <a:schemeClr val="accent3">
                    <a:lumMod val="50000"/>
                  </a:schemeClr>
                </a:solidFill>
              </a:rPr>
              <a:t>U</a:t>
            </a:r>
            <a:r>
              <a:rPr lang="en-GB" sz="4400" dirty="0">
                <a:solidFill>
                  <a:schemeClr val="accent6">
                    <a:lumMod val="75000"/>
                  </a:schemeClr>
                </a:solidFill>
              </a:rPr>
              <a:t>D</a:t>
            </a:r>
          </a:p>
        </p:txBody>
      </p:sp>
    </p:spTree>
    <p:custDataLst>
      <p:tags r:id="rId1"/>
    </p:custDataLst>
    <p:extLst>
      <p:ext uri="{BB962C8B-B14F-4D97-AF65-F5344CB8AC3E}">
        <p14:creationId xmlns:p14="http://schemas.microsoft.com/office/powerpoint/2010/main" val="361791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DDL Component of SQL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45</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77142" y="1447800"/>
            <a:ext cx="8233658" cy="604010"/>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3200" dirty="0">
                <a:solidFill>
                  <a:srgbClr val="404040"/>
                </a:solidFill>
                <a:latin typeface="Calibri"/>
                <a:cs typeface="Calibri"/>
              </a:rPr>
              <a:t>Specify schemas of relations (with constraints)</a:t>
            </a:r>
          </a:p>
        </p:txBody>
      </p:sp>
      <p:sp>
        <p:nvSpPr>
          <p:cNvPr id="6" name="object 3">
            <a:extLst>
              <a:ext uri="{FF2B5EF4-FFF2-40B4-BE49-F238E27FC236}">
                <a16:creationId xmlns:a16="http://schemas.microsoft.com/office/drawing/2014/main" id="{515662B5-A83C-4891-8A3E-93B51924E867}"/>
              </a:ext>
            </a:extLst>
          </p:cNvPr>
          <p:cNvSpPr txBox="1"/>
          <p:nvPr/>
        </p:nvSpPr>
        <p:spPr>
          <a:xfrm>
            <a:off x="1828800" y="2590801"/>
            <a:ext cx="8653780" cy="3175869"/>
          </a:xfrm>
          <a:prstGeom prst="rect">
            <a:avLst/>
          </a:prstGeom>
        </p:spPr>
        <p:txBody>
          <a:bodyPr vert="horz" wrap="square" lIns="0" tIns="43180" rIns="0" bIns="0" rtlCol="0">
            <a:spAutoFit/>
          </a:bodyPr>
          <a:lstStyle/>
          <a:p>
            <a:pPr marL="469265" lvl="1">
              <a:lnSpc>
                <a:spcPts val="2280"/>
              </a:lnSpc>
              <a:spcBef>
                <a:spcPts val="204"/>
              </a:spcBef>
              <a:tabLst>
                <a:tab pos="756285" algn="l"/>
                <a:tab pos="756920" algn="l"/>
              </a:tabLst>
            </a:pPr>
            <a:r>
              <a:rPr sz="2000" b="1" spc="-5" dirty="0">
                <a:solidFill>
                  <a:schemeClr val="accent1"/>
                </a:solidFill>
                <a:latin typeface="Courier New"/>
                <a:cs typeface="Courier New"/>
              </a:rPr>
              <a:t>CREATE TABLE </a:t>
            </a:r>
            <a:r>
              <a:rPr sz="2000" b="1" spc="-15" dirty="0" err="1">
                <a:solidFill>
                  <a:srgbClr val="B59B0C"/>
                </a:solidFill>
                <a:latin typeface="Courier New" panose="02070309020205020404" pitchFamily="49" charset="0"/>
                <a:cs typeface="Courier New" panose="02070309020205020404" pitchFamily="49" charset="0"/>
              </a:rPr>
              <a:t>table</a:t>
            </a:r>
            <a:r>
              <a:rPr lang="en-GB" sz="2000" b="1" spc="-15" dirty="0">
                <a:solidFill>
                  <a:srgbClr val="B59B0C"/>
                </a:solidFill>
                <a:latin typeface="Courier New" panose="02070309020205020404" pitchFamily="49" charset="0"/>
                <a:cs typeface="Courier New" panose="02070309020205020404" pitchFamily="49" charset="0"/>
              </a:rPr>
              <a:t>1</a:t>
            </a:r>
            <a:r>
              <a:rPr sz="2000" b="1" spc="-15" dirty="0">
                <a:solidFill>
                  <a:srgbClr val="B59B0C"/>
                </a:solidFill>
                <a:latin typeface="Courier New" panose="02070309020205020404" pitchFamily="49" charset="0"/>
                <a:cs typeface="Courier New" panose="02070309020205020404" pitchFamily="49" charset="0"/>
              </a:rPr>
              <a:t>_name</a:t>
            </a:r>
            <a:endParaRPr sz="1400" b="1" spc="-15" dirty="0">
              <a:solidFill>
                <a:srgbClr val="B59B0C"/>
              </a:solidFill>
              <a:latin typeface="Courier New" panose="02070309020205020404" pitchFamily="49" charset="0"/>
              <a:cs typeface="Courier New" panose="02070309020205020404" pitchFamily="49" charset="0"/>
            </a:endParaRPr>
          </a:p>
          <a:p>
            <a:pPr marL="756285">
              <a:lnSpc>
                <a:spcPts val="2160"/>
              </a:lnSpc>
            </a:pPr>
            <a:r>
              <a:rPr sz="2000" dirty="0">
                <a:latin typeface="Courier New"/>
                <a:cs typeface="Courier New"/>
              </a:rPr>
              <a:t>(</a:t>
            </a:r>
          </a:p>
          <a:p>
            <a:pPr marL="1061085" marR="2402840" algn="just">
              <a:lnSpc>
                <a:spcPts val="2160"/>
              </a:lnSpc>
              <a:spcBef>
                <a:spcPts val="155"/>
              </a:spcBef>
            </a:pPr>
            <a:r>
              <a:rPr sz="2000" spc="-5" dirty="0">
                <a:latin typeface="Courier New"/>
                <a:cs typeface="Courier New"/>
              </a:rPr>
              <a:t>column_1 data_type_1 [</a:t>
            </a:r>
            <a:r>
              <a:rPr lang="en-GB" sz="2000" spc="-5" dirty="0">
                <a:latin typeface="Courier New"/>
                <a:cs typeface="Courier New"/>
              </a:rPr>
              <a:t>constraint</a:t>
            </a:r>
            <a:r>
              <a:rPr sz="2000" spc="-5" dirty="0">
                <a:latin typeface="Courier New"/>
                <a:cs typeface="Courier New"/>
              </a:rPr>
              <a:t>], column_2 data_type_2</a:t>
            </a:r>
            <a:r>
              <a:rPr lang="en-GB" sz="2000" spc="-5" dirty="0">
                <a:latin typeface="Courier New"/>
                <a:cs typeface="Courier New"/>
              </a:rPr>
              <a:t> </a:t>
            </a:r>
            <a:r>
              <a:rPr sz="2000" spc="-5" dirty="0">
                <a:latin typeface="Courier New"/>
                <a:cs typeface="Courier New"/>
              </a:rPr>
              <a:t>[</a:t>
            </a:r>
            <a:r>
              <a:rPr lang="en-GB" sz="2000" spc="-5" dirty="0">
                <a:latin typeface="Courier New"/>
                <a:cs typeface="Courier New"/>
              </a:rPr>
              <a:t>constraint</a:t>
            </a:r>
            <a:r>
              <a:rPr sz="2000" spc="-5" dirty="0">
                <a:latin typeface="Courier New"/>
                <a:cs typeface="Courier New"/>
              </a:rPr>
              <a:t>], column_3 data_type_3</a:t>
            </a:r>
            <a:r>
              <a:rPr sz="2000" spc="25" dirty="0">
                <a:latin typeface="Courier New"/>
                <a:cs typeface="Courier New"/>
              </a:rPr>
              <a:t> </a:t>
            </a:r>
            <a:r>
              <a:rPr sz="2000" spc="-5" dirty="0">
                <a:latin typeface="Courier New"/>
                <a:cs typeface="Courier New"/>
              </a:rPr>
              <a:t>[</a:t>
            </a:r>
            <a:r>
              <a:rPr lang="en-GB" sz="2000" spc="-5" dirty="0">
                <a:latin typeface="Courier New"/>
                <a:cs typeface="Courier New"/>
              </a:rPr>
              <a:t>constraint</a:t>
            </a:r>
            <a:r>
              <a:rPr sz="2000" spc="-5" dirty="0">
                <a:latin typeface="Courier New"/>
                <a:cs typeface="Courier New"/>
              </a:rPr>
              <a:t>],</a:t>
            </a:r>
            <a:endParaRPr sz="2000" dirty="0">
              <a:latin typeface="Courier New"/>
              <a:cs typeface="Courier New"/>
            </a:endParaRPr>
          </a:p>
          <a:p>
            <a:pPr marL="1061085">
              <a:lnSpc>
                <a:spcPts val="2010"/>
              </a:lnSpc>
            </a:pPr>
            <a:r>
              <a:rPr sz="2000" dirty="0">
                <a:latin typeface="Courier New"/>
                <a:cs typeface="Courier New"/>
              </a:rPr>
              <a:t>…</a:t>
            </a:r>
          </a:p>
          <a:p>
            <a:pPr marL="1061085">
              <a:lnSpc>
                <a:spcPts val="2160"/>
              </a:lnSpc>
            </a:pPr>
            <a:r>
              <a:rPr sz="2000" b="1" spc="-5" dirty="0">
                <a:solidFill>
                  <a:schemeClr val="accent1"/>
                </a:solidFill>
                <a:latin typeface="Courier New"/>
                <a:cs typeface="Courier New"/>
              </a:rPr>
              <a:t>PRIMARY KEY </a:t>
            </a:r>
            <a:r>
              <a:rPr sz="2000" spc="-5" dirty="0">
                <a:latin typeface="Courier New"/>
                <a:cs typeface="Courier New"/>
              </a:rPr>
              <a:t>(column_name(s)),</a:t>
            </a:r>
            <a:endParaRPr sz="2000" dirty="0">
              <a:latin typeface="Courier New"/>
              <a:cs typeface="Courier New"/>
            </a:endParaRPr>
          </a:p>
          <a:p>
            <a:pPr marL="1061085">
              <a:lnSpc>
                <a:spcPts val="2160"/>
              </a:lnSpc>
            </a:pPr>
            <a:r>
              <a:rPr sz="2000" b="1" spc="-5" dirty="0">
                <a:solidFill>
                  <a:schemeClr val="accent1"/>
                </a:solidFill>
                <a:latin typeface="Courier New"/>
                <a:cs typeface="Courier New"/>
              </a:rPr>
              <a:t>FOREIGN KEY </a:t>
            </a:r>
            <a:r>
              <a:rPr sz="2000" spc="-5" dirty="0">
                <a:latin typeface="Courier New"/>
                <a:cs typeface="Courier New"/>
              </a:rPr>
              <a:t>(column_name(s))</a:t>
            </a:r>
            <a:r>
              <a:rPr sz="2000" dirty="0">
                <a:latin typeface="Courier New"/>
                <a:cs typeface="Courier New"/>
              </a:rPr>
              <a:t> </a:t>
            </a:r>
            <a:r>
              <a:rPr sz="2000" b="1" spc="-5" dirty="0">
                <a:solidFill>
                  <a:schemeClr val="accent1"/>
                </a:solidFill>
                <a:latin typeface="Courier New"/>
                <a:cs typeface="Courier New"/>
              </a:rPr>
              <a:t>REFERENCES</a:t>
            </a:r>
            <a:endParaRPr sz="2000" dirty="0">
              <a:solidFill>
                <a:schemeClr val="accent1"/>
              </a:solidFill>
              <a:latin typeface="Courier New"/>
              <a:cs typeface="Courier New"/>
            </a:endParaRPr>
          </a:p>
          <a:p>
            <a:pPr marL="756285">
              <a:lnSpc>
                <a:spcPts val="2160"/>
              </a:lnSpc>
            </a:pPr>
            <a:r>
              <a:rPr lang="en-GB" sz="2000" spc="-15" dirty="0">
                <a:solidFill>
                  <a:srgbClr val="B59B0C"/>
                </a:solidFill>
                <a:latin typeface="Calibri"/>
                <a:cs typeface="Calibri"/>
              </a:rPr>
              <a:t>                                        </a:t>
            </a:r>
            <a:r>
              <a:rPr sz="2000" b="1" spc="-15" dirty="0">
                <a:solidFill>
                  <a:srgbClr val="B59B0C"/>
                </a:solidFill>
                <a:latin typeface="Courier New" panose="02070309020205020404" pitchFamily="49" charset="0"/>
                <a:cs typeface="Courier New" panose="02070309020205020404" pitchFamily="49" charset="0"/>
              </a:rPr>
              <a:t>table2_name</a:t>
            </a:r>
            <a:r>
              <a:rPr sz="2000" spc="-5" dirty="0">
                <a:latin typeface="Courier New"/>
                <a:cs typeface="Courier New"/>
              </a:rPr>
              <a:t>(column_name(s)</a:t>
            </a:r>
            <a:r>
              <a:rPr lang="en-GB" sz="2000" spc="-5" dirty="0">
                <a:latin typeface="Courier New"/>
                <a:cs typeface="Courier New"/>
              </a:rPr>
              <a:t>)</a:t>
            </a:r>
            <a:r>
              <a:rPr sz="2000" spc="-5" dirty="0">
                <a:latin typeface="Courier New"/>
                <a:cs typeface="Courier New"/>
              </a:rPr>
              <a:t>,</a:t>
            </a:r>
            <a:endParaRPr sz="2000" dirty="0">
              <a:latin typeface="Courier New"/>
              <a:cs typeface="Courier New"/>
            </a:endParaRPr>
          </a:p>
          <a:p>
            <a:pPr marL="1061085">
              <a:lnSpc>
                <a:spcPts val="2180"/>
              </a:lnSpc>
            </a:pPr>
            <a:r>
              <a:rPr sz="2000" b="1" spc="-5" dirty="0">
                <a:solidFill>
                  <a:schemeClr val="accent1"/>
                </a:solidFill>
                <a:latin typeface="Courier New"/>
                <a:cs typeface="Courier New"/>
              </a:rPr>
              <a:t>UNIQUE</a:t>
            </a:r>
            <a:r>
              <a:rPr sz="2000" b="1" spc="-10" dirty="0">
                <a:solidFill>
                  <a:srgbClr val="FF0000"/>
                </a:solidFill>
                <a:latin typeface="Courier New"/>
                <a:cs typeface="Courier New"/>
              </a:rPr>
              <a:t> </a:t>
            </a:r>
            <a:r>
              <a:rPr sz="2000" spc="-5" dirty="0">
                <a:latin typeface="Courier New"/>
                <a:cs typeface="Courier New"/>
              </a:rPr>
              <a:t>(column_name(s))</a:t>
            </a:r>
            <a:endParaRPr sz="2000" dirty="0">
              <a:latin typeface="Courier New"/>
              <a:cs typeface="Courier New"/>
            </a:endParaRPr>
          </a:p>
          <a:p>
            <a:pPr marL="756285">
              <a:lnSpc>
                <a:spcPts val="2300"/>
              </a:lnSpc>
            </a:pPr>
            <a:r>
              <a:rPr sz="2000" spc="-5" dirty="0">
                <a:latin typeface="Courier New"/>
                <a:cs typeface="Courier New"/>
              </a:rPr>
              <a:t>);</a:t>
            </a:r>
            <a:endParaRPr sz="2000" dirty="0">
              <a:latin typeface="Courier New"/>
              <a:cs typeface="Courier New"/>
            </a:endParaRPr>
          </a:p>
        </p:txBody>
      </p:sp>
    </p:spTree>
    <p:extLst>
      <p:ext uri="{BB962C8B-B14F-4D97-AF65-F5344CB8AC3E}">
        <p14:creationId xmlns:p14="http://schemas.microsoft.com/office/powerpoint/2010/main" val="1313665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5871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DML Component of SQL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46</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77142" y="1447800"/>
            <a:ext cx="8005058" cy="604010"/>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3200" dirty="0">
                <a:solidFill>
                  <a:srgbClr val="404040"/>
                </a:solidFill>
                <a:latin typeface="Calibri"/>
                <a:cs typeface="Calibri"/>
              </a:rPr>
              <a:t>Insert data into the tables</a:t>
            </a:r>
            <a:endParaRPr sz="3200" dirty="0">
              <a:latin typeface="Calibri"/>
              <a:cs typeface="Calibri"/>
            </a:endParaRPr>
          </a:p>
        </p:txBody>
      </p:sp>
      <p:sp>
        <p:nvSpPr>
          <p:cNvPr id="6" name="TextBox 5">
            <a:extLst>
              <a:ext uri="{FF2B5EF4-FFF2-40B4-BE49-F238E27FC236}">
                <a16:creationId xmlns:a16="http://schemas.microsoft.com/office/drawing/2014/main" id="{D0AFEE6D-1284-455E-854B-FA5EEFEE49C7}"/>
              </a:ext>
            </a:extLst>
          </p:cNvPr>
          <p:cNvSpPr txBox="1"/>
          <p:nvPr/>
        </p:nvSpPr>
        <p:spPr>
          <a:xfrm>
            <a:off x="2458240" y="2362201"/>
            <a:ext cx="7142961" cy="1015663"/>
          </a:xfrm>
          <a:prstGeom prst="rect">
            <a:avLst/>
          </a:prstGeom>
          <a:noFill/>
          <a:ln>
            <a:solidFill>
              <a:schemeClr val="accent1"/>
            </a:solidFill>
          </a:ln>
        </p:spPr>
        <p:txBody>
          <a:bodyPr wrap="square" rtlCol="0">
            <a:spAutoFit/>
          </a:bodyPr>
          <a:lstStyle/>
          <a:p>
            <a:r>
              <a:rPr lang="en-GB" sz="2000" b="1" spc="-5" dirty="0">
                <a:solidFill>
                  <a:schemeClr val="accent1"/>
                </a:solidFill>
                <a:latin typeface="Courier New"/>
                <a:cs typeface="Courier New"/>
              </a:rPr>
              <a:t>INSERT INTO </a:t>
            </a:r>
            <a:r>
              <a:rPr lang="en-GB" sz="2000" b="1" spc="-15" dirty="0" err="1">
                <a:solidFill>
                  <a:srgbClr val="B59B0C"/>
                </a:solidFill>
                <a:latin typeface="Courier New" panose="02070309020205020404" pitchFamily="49" charset="0"/>
                <a:cs typeface="Courier New" panose="02070309020205020404" pitchFamily="49" charset="0"/>
              </a:rPr>
              <a:t>table_name</a:t>
            </a:r>
            <a:r>
              <a:rPr lang="en-GB" sz="2000" b="1" spc="-15" dirty="0">
                <a:solidFill>
                  <a:srgbClr val="B59B0C"/>
                </a:solidFill>
                <a:latin typeface="Courier New" panose="02070309020205020404" pitchFamily="49" charset="0"/>
                <a:cs typeface="Courier New" panose="02070309020205020404" pitchFamily="49" charset="0"/>
              </a:rPr>
              <a:t> </a:t>
            </a:r>
          </a:p>
          <a:p>
            <a:r>
              <a:rPr lang="en-GB" sz="2000" dirty="0">
                <a:latin typeface="Courier New" panose="02070309020205020404" pitchFamily="49" charset="0"/>
                <a:cs typeface="Courier New" panose="02070309020205020404" pitchFamily="49" charset="0"/>
              </a:rPr>
              <a:t>	(column_1, column_2,…, </a:t>
            </a:r>
            <a:r>
              <a:rPr lang="en-GB" sz="2000" dirty="0" err="1">
                <a:latin typeface="Courier New" panose="02070309020205020404" pitchFamily="49" charset="0"/>
                <a:cs typeface="Courier New" panose="02070309020205020404" pitchFamily="49" charset="0"/>
              </a:rPr>
              <a:t>column_n</a:t>
            </a:r>
            <a:r>
              <a:rPr lang="en-GB" sz="2000" dirty="0">
                <a:latin typeface="Courier New" panose="02070309020205020404" pitchFamily="49" charset="0"/>
                <a:cs typeface="Courier New" panose="02070309020205020404" pitchFamily="49" charset="0"/>
              </a:rPr>
              <a:t>)</a:t>
            </a:r>
          </a:p>
          <a:p>
            <a:r>
              <a:rPr lang="en-GB" sz="2000" b="1" spc="-5" dirty="0">
                <a:solidFill>
                  <a:schemeClr val="accent1"/>
                </a:solidFill>
                <a:latin typeface="Courier New"/>
                <a:cs typeface="Courier New"/>
              </a:rPr>
              <a:t>VALUES</a:t>
            </a:r>
            <a:r>
              <a:rPr lang="en-GB" sz="2000" dirty="0">
                <a:latin typeface="Courier New" panose="02070309020205020404" pitchFamily="49" charset="0"/>
                <a:cs typeface="Courier New" panose="02070309020205020404" pitchFamily="49" charset="0"/>
              </a:rPr>
              <a:t> (value_1, value_2,…,</a:t>
            </a:r>
            <a:r>
              <a:rPr lang="en-GB" sz="2000" dirty="0" err="1">
                <a:latin typeface="Courier New" panose="02070309020205020404" pitchFamily="49" charset="0"/>
                <a:cs typeface="Courier New" panose="02070309020205020404" pitchFamily="49" charset="0"/>
              </a:rPr>
              <a:t>value_n</a:t>
            </a:r>
            <a:r>
              <a:rPr lang="en-GB" sz="2000" dirty="0">
                <a:latin typeface="Courier New" panose="02070309020205020404" pitchFamily="49" charset="0"/>
                <a:cs typeface="Courier New" panose="02070309020205020404" pitchFamily="49" charset="0"/>
              </a:rPr>
              <a:t>);</a:t>
            </a:r>
          </a:p>
        </p:txBody>
      </p:sp>
      <p:sp>
        <p:nvSpPr>
          <p:cNvPr id="7" name="object 3">
            <a:extLst>
              <a:ext uri="{FF2B5EF4-FFF2-40B4-BE49-F238E27FC236}">
                <a16:creationId xmlns:a16="http://schemas.microsoft.com/office/drawing/2014/main" id="{A611AE17-D56C-4440-A29C-AC37D079D94E}"/>
              </a:ext>
            </a:extLst>
          </p:cNvPr>
          <p:cNvSpPr txBox="1"/>
          <p:nvPr/>
        </p:nvSpPr>
        <p:spPr>
          <a:xfrm>
            <a:off x="2078353" y="3733800"/>
            <a:ext cx="8005058" cy="604010"/>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3200" dirty="0">
                <a:solidFill>
                  <a:srgbClr val="404040"/>
                </a:solidFill>
                <a:latin typeface="Calibri"/>
                <a:cs typeface="Calibri"/>
              </a:rPr>
              <a:t>Select data from the tables (</a:t>
            </a:r>
            <a:r>
              <a:rPr lang="en-GB" sz="3200" dirty="0">
                <a:solidFill>
                  <a:srgbClr val="C00000"/>
                </a:solidFill>
                <a:latin typeface="Calibri"/>
                <a:cs typeface="Calibri"/>
              </a:rPr>
              <a:t>Query</a:t>
            </a:r>
            <a:r>
              <a:rPr lang="en-GB" sz="3200" dirty="0">
                <a:solidFill>
                  <a:srgbClr val="404040"/>
                </a:solidFill>
                <a:latin typeface="Calibri"/>
                <a:cs typeface="Calibri"/>
              </a:rPr>
              <a:t>!)</a:t>
            </a:r>
            <a:endParaRPr sz="3200" dirty="0">
              <a:latin typeface="Calibri"/>
              <a:cs typeface="Calibri"/>
            </a:endParaRPr>
          </a:p>
        </p:txBody>
      </p:sp>
      <p:sp>
        <p:nvSpPr>
          <p:cNvPr id="8" name="TextBox 7">
            <a:extLst>
              <a:ext uri="{FF2B5EF4-FFF2-40B4-BE49-F238E27FC236}">
                <a16:creationId xmlns:a16="http://schemas.microsoft.com/office/drawing/2014/main" id="{87EE63E8-A377-47CC-A8B8-C0E491D06A0D}"/>
              </a:ext>
            </a:extLst>
          </p:cNvPr>
          <p:cNvSpPr txBox="1"/>
          <p:nvPr/>
        </p:nvSpPr>
        <p:spPr>
          <a:xfrm>
            <a:off x="2462250" y="4693748"/>
            <a:ext cx="7138950" cy="1015663"/>
          </a:xfrm>
          <a:prstGeom prst="rect">
            <a:avLst/>
          </a:prstGeom>
          <a:noFill/>
          <a:ln>
            <a:solidFill>
              <a:schemeClr val="accent1"/>
            </a:solidFill>
          </a:ln>
        </p:spPr>
        <p:txBody>
          <a:bodyPr wrap="square" rtlCol="0">
            <a:spAutoFit/>
          </a:bodyPr>
          <a:lstStyle/>
          <a:p>
            <a:r>
              <a:rPr lang="en-GB" sz="2000" b="1" spc="-5" dirty="0">
                <a:solidFill>
                  <a:schemeClr val="accent1"/>
                </a:solidFill>
                <a:latin typeface="Courier New"/>
                <a:cs typeface="Courier New"/>
              </a:rPr>
              <a:t>SELECT </a:t>
            </a:r>
            <a:r>
              <a:rPr lang="en-GB" sz="2000" dirty="0">
                <a:latin typeface="Courier New" panose="02070309020205020404" pitchFamily="49" charset="0"/>
                <a:cs typeface="Courier New" panose="02070309020205020404" pitchFamily="49" charset="0"/>
              </a:rPr>
              <a:t>attribute_1, attribute_2,…,</a:t>
            </a:r>
            <a:r>
              <a:rPr lang="en-GB" sz="2000" dirty="0" err="1">
                <a:latin typeface="Courier New" panose="02070309020205020404" pitchFamily="49" charset="0"/>
                <a:cs typeface="Courier New" panose="02070309020205020404" pitchFamily="49" charset="0"/>
              </a:rPr>
              <a:t>attribute_n</a:t>
            </a:r>
            <a:endParaRPr lang="en-GB" sz="2000" dirty="0">
              <a:latin typeface="Courier New" panose="02070309020205020404" pitchFamily="49" charset="0"/>
              <a:cs typeface="Courier New" panose="02070309020205020404" pitchFamily="49" charset="0"/>
            </a:endParaRPr>
          </a:p>
          <a:p>
            <a:r>
              <a:rPr lang="en-GB" sz="2000" b="1" spc="-5" dirty="0">
                <a:solidFill>
                  <a:schemeClr val="accent1"/>
                </a:solidFill>
                <a:latin typeface="Courier New"/>
                <a:cs typeface="Courier New"/>
              </a:rPr>
              <a:t>FROM </a:t>
            </a:r>
            <a:r>
              <a:rPr lang="en-GB" sz="2000" b="1" spc="-15" dirty="0">
                <a:solidFill>
                  <a:srgbClr val="B59B0C"/>
                </a:solidFill>
                <a:latin typeface="Courier New" panose="02070309020205020404" pitchFamily="49" charset="0"/>
                <a:cs typeface="Courier New" panose="02070309020205020404" pitchFamily="49" charset="0"/>
              </a:rPr>
              <a:t>table_1, table_2,…, </a:t>
            </a:r>
            <a:r>
              <a:rPr lang="en-GB" sz="2000" b="1" spc="-15" dirty="0" err="1">
                <a:solidFill>
                  <a:srgbClr val="B59B0C"/>
                </a:solidFill>
                <a:latin typeface="Courier New" panose="02070309020205020404" pitchFamily="49" charset="0"/>
                <a:cs typeface="Courier New" panose="02070309020205020404" pitchFamily="49" charset="0"/>
              </a:rPr>
              <a:t>table_m</a:t>
            </a:r>
            <a:r>
              <a:rPr lang="en-GB" sz="2000" b="1" spc="-15" dirty="0">
                <a:solidFill>
                  <a:srgbClr val="B59B0C"/>
                </a:solidFill>
                <a:latin typeface="Courier New" panose="02070309020205020404" pitchFamily="49" charset="0"/>
                <a:cs typeface="Courier New" panose="02070309020205020404" pitchFamily="49" charset="0"/>
              </a:rPr>
              <a:t>   </a:t>
            </a:r>
          </a:p>
          <a:p>
            <a:r>
              <a:rPr lang="en-GB" sz="2000" b="1" spc="-5" dirty="0">
                <a:solidFill>
                  <a:schemeClr val="accent1"/>
                </a:solidFill>
                <a:latin typeface="Courier New"/>
                <a:cs typeface="Courier New"/>
              </a:rPr>
              <a:t>WHERE</a:t>
            </a:r>
            <a:r>
              <a:rPr lang="en-GB" sz="2000" dirty="0">
                <a:latin typeface="Courier New" panose="02070309020205020404" pitchFamily="49" charset="0"/>
                <a:cs typeface="Courier New" panose="02070309020205020404" pitchFamily="49" charset="0"/>
              </a:rPr>
              <a:t> &lt;condition&gt;;</a:t>
            </a:r>
          </a:p>
        </p:txBody>
      </p:sp>
    </p:spTree>
    <p:custDataLst>
      <p:tags r:id="rId1"/>
    </p:custDataLst>
    <p:extLst>
      <p:ext uri="{BB962C8B-B14F-4D97-AF65-F5344CB8AC3E}">
        <p14:creationId xmlns:p14="http://schemas.microsoft.com/office/powerpoint/2010/main" val="36033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5871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Using SQL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47</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77142" y="1447800"/>
            <a:ext cx="8005058" cy="973342"/>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cs typeface="Calibri"/>
              </a:rPr>
              <a:t>Can be used via GUI and command prompt but mostly embedded in a programme</a:t>
            </a:r>
          </a:p>
        </p:txBody>
      </p:sp>
      <p:pic>
        <p:nvPicPr>
          <p:cNvPr id="12" name="Picture 11">
            <a:extLst>
              <a:ext uri="{FF2B5EF4-FFF2-40B4-BE49-F238E27FC236}">
                <a16:creationId xmlns:a16="http://schemas.microsoft.com/office/drawing/2014/main" id="{1E0EAE37-6905-4E11-8C4E-E2B512DEFCE9}"/>
              </a:ext>
            </a:extLst>
          </p:cNvPr>
          <p:cNvPicPr>
            <a:picLocks noChangeAspect="1"/>
          </p:cNvPicPr>
          <p:nvPr/>
        </p:nvPicPr>
        <p:blipFill rotWithShape="1">
          <a:blip r:embed="rId4">
            <a:extLst>
              <a:ext uri="{28A0092B-C50C-407E-A947-70E740481C1C}">
                <a14:useLocalDpi xmlns:a14="http://schemas.microsoft.com/office/drawing/2010/main" val="0"/>
              </a:ext>
            </a:extLst>
          </a:blip>
          <a:srcRect l="7020" t="7326" r="8107" b="11052"/>
          <a:stretch/>
        </p:blipFill>
        <p:spPr>
          <a:xfrm>
            <a:off x="6934201" y="5238319"/>
            <a:ext cx="1641793" cy="950617"/>
          </a:xfrm>
          <a:prstGeom prst="rect">
            <a:avLst/>
          </a:prstGeom>
        </p:spPr>
      </p:pic>
      <p:sp>
        <p:nvSpPr>
          <p:cNvPr id="11" name="Rectangle 2">
            <a:extLst>
              <a:ext uri="{FF2B5EF4-FFF2-40B4-BE49-F238E27FC236}">
                <a16:creationId xmlns:a16="http://schemas.microsoft.com/office/drawing/2014/main" id="{FBFB9AC2-1A78-4099-9D69-AB26D430A442}"/>
              </a:ext>
            </a:extLst>
          </p:cNvPr>
          <p:cNvSpPr>
            <a:spLocks noChangeArrowheads="1"/>
          </p:cNvSpPr>
          <p:nvPr/>
        </p:nvSpPr>
        <p:spPr bwMode="auto">
          <a:xfrm>
            <a:off x="5979671" y="2921862"/>
            <a:ext cx="4800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private static final </a:t>
            </a:r>
            <a:r>
              <a:rPr kumimoji="0" lang="en-US" altLang="en-US" sz="1200" b="0" i="0" u="none" strike="noStrike" cap="none" normalizeH="0" baseline="0" dirty="0">
                <a:ln>
                  <a:noFill/>
                </a:ln>
                <a:solidFill>
                  <a:srgbClr val="2B91AF"/>
                </a:solidFill>
                <a:effectLst/>
              </a:rPr>
              <a:t>String</a:t>
            </a:r>
            <a:r>
              <a:rPr kumimoji="0" lang="en-US" altLang="en-US" sz="1200" b="0" i="0" u="none" strike="noStrike" cap="none" normalizeH="0" baseline="0" dirty="0">
                <a:ln>
                  <a:noFill/>
                </a:ln>
                <a:solidFill>
                  <a:schemeClr val="tx1"/>
                </a:solidFill>
                <a:effectLst/>
              </a:rPr>
              <a:t> USERNAME = "root";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private static final </a:t>
            </a:r>
            <a:r>
              <a:rPr kumimoji="0" lang="en-US" altLang="en-US" sz="1200" b="0" i="0" u="none" strike="noStrike" cap="none" normalizeH="0" baseline="0" dirty="0">
                <a:ln>
                  <a:noFill/>
                </a:ln>
                <a:solidFill>
                  <a:srgbClr val="2B91AF"/>
                </a:solidFill>
                <a:effectLst/>
              </a:rPr>
              <a:t>String</a:t>
            </a:r>
            <a:r>
              <a:rPr kumimoji="0" lang="en-US" altLang="en-US" sz="1200" b="0" i="0" u="none" strike="noStrike" cap="none" normalizeH="0" baseline="0" dirty="0">
                <a:ln>
                  <a:noFill/>
                </a:ln>
                <a:solidFill>
                  <a:schemeClr val="tx1"/>
                </a:solidFill>
                <a:effectLst/>
              </a:rPr>
              <a:t> PASSWORD = "password";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private static final </a:t>
            </a:r>
            <a:r>
              <a:rPr kumimoji="0" lang="en-US" altLang="en-US" sz="1200" b="0" i="0" u="none" strike="noStrike" cap="none" normalizeH="0" baseline="0" dirty="0">
                <a:ln>
                  <a:noFill/>
                </a:ln>
                <a:solidFill>
                  <a:srgbClr val="2B91AF"/>
                </a:solidFill>
                <a:effectLst/>
              </a:rPr>
              <a:t>String</a:t>
            </a:r>
            <a:r>
              <a:rPr kumimoji="0" lang="en-US" altLang="en-US" sz="1200" b="0" i="0" u="none" strike="noStrike" cap="none" normalizeH="0" baseline="0" dirty="0">
                <a:ln>
                  <a:noFill/>
                </a:ln>
                <a:solidFill>
                  <a:schemeClr val="tx1"/>
                </a:solidFill>
                <a:effectLst/>
              </a:rPr>
              <a:t> CONN_STRING = "</a:t>
            </a:r>
            <a:r>
              <a:rPr kumimoji="0" lang="en-US" altLang="en-US" sz="1200" b="0" i="0" u="none" strike="noStrike" cap="none" normalizeH="0" baseline="0" dirty="0" err="1">
                <a:ln>
                  <a:noFill/>
                </a:ln>
                <a:solidFill>
                  <a:schemeClr val="tx1"/>
                </a:solidFill>
                <a:effectLst/>
              </a:rPr>
              <a:t>jdbc:mysql</a:t>
            </a:r>
            <a:r>
              <a:rPr kumimoji="0" lang="en-US" altLang="en-US" sz="1200" b="0" i="0" u="none" strike="noStrike" cap="none" normalizeH="0" baseline="0" dirty="0">
                <a:ln>
                  <a:noFill/>
                </a:ln>
                <a:solidFill>
                  <a:schemeClr val="tx1"/>
                </a:solidFill>
                <a:effectLst/>
              </a:rPr>
              <a:t>://local:3306/test";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public static void main(</a:t>
            </a:r>
            <a:r>
              <a:rPr kumimoji="0" lang="en-US" altLang="en-US" sz="1200" b="0" i="0" u="none" strike="noStrike" cap="none" normalizeH="0" baseline="0" dirty="0">
                <a:ln>
                  <a:noFill/>
                </a:ln>
                <a:solidFill>
                  <a:srgbClr val="2B91AF"/>
                </a:solidFill>
                <a:effectLst/>
              </a:rPr>
              <a:t>String</a:t>
            </a: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rPr>
              <a:t>args</a:t>
            </a:r>
            <a:r>
              <a:rPr kumimoji="0" lang="en-US" altLang="en-US" sz="1200" b="0" i="0" u="none" strike="noStrike" cap="none" normalizeH="0" baseline="0" dirty="0">
                <a:ln>
                  <a:noFill/>
                </a:ln>
                <a:solidFill>
                  <a:schemeClr val="tx1"/>
                </a:solidFill>
                <a:effectLst/>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B91AF"/>
                </a:solidFill>
                <a:effectLst/>
              </a:rPr>
              <a:t>    Connection</a:t>
            </a:r>
            <a:r>
              <a:rPr kumimoji="0" lang="en-US" altLang="en-US" sz="1200" b="0" i="0" u="none" strike="noStrike" cap="none" normalizeH="0" baseline="0" dirty="0">
                <a:ln>
                  <a:noFill/>
                </a:ln>
                <a:solidFill>
                  <a:schemeClr val="tx1"/>
                </a:solidFill>
                <a:effectLst/>
              </a:rPr>
              <a:t> conn = null;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try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conn = </a:t>
            </a:r>
            <a:r>
              <a:rPr kumimoji="0" lang="en-US" altLang="en-US" sz="1200" b="0" i="0" u="none" strike="noStrike" cap="none" normalizeH="0" baseline="0" dirty="0" err="1">
                <a:ln>
                  <a:noFill/>
                </a:ln>
                <a:solidFill>
                  <a:srgbClr val="2B91AF"/>
                </a:solidFill>
                <a:effectLst/>
              </a:rPr>
              <a:t>DriverManager</a:t>
            </a:r>
            <a:r>
              <a:rPr kumimoji="0" lang="en-US" altLang="en-US" sz="1200" b="0" i="0" u="none" strike="noStrike" cap="none" normalizeH="0" baseline="0" dirty="0" err="1">
                <a:ln>
                  <a:noFill/>
                </a:ln>
                <a:solidFill>
                  <a:schemeClr val="tx1"/>
                </a:solidFill>
                <a:effectLst/>
              </a:rPr>
              <a:t>.getConnection</a:t>
            </a:r>
            <a:r>
              <a:rPr kumimoji="0" lang="en-US" altLang="en-US" sz="1200" b="0"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rPr>
              <a:t>CONN_STRING,USERNAME,PASSWORD</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B91AF"/>
                </a:solidFill>
                <a:effectLst/>
              </a:rPr>
              <a:t>    </a:t>
            </a:r>
            <a:r>
              <a:rPr kumimoji="0" lang="en-US" altLang="en-US" sz="1200" b="0" i="0" u="none" strike="noStrike" cap="none" normalizeH="0" baseline="0" dirty="0" err="1">
                <a:ln>
                  <a:noFill/>
                </a:ln>
                <a:solidFill>
                  <a:srgbClr val="2B91AF"/>
                </a:solidFill>
                <a:effectLst/>
              </a:rPr>
              <a:t>System</a:t>
            </a:r>
            <a:r>
              <a:rPr kumimoji="0" lang="en-US" altLang="en-US" sz="1200" b="0" i="0" u="none" strike="noStrike" cap="none" normalizeH="0" baseline="0" dirty="0" err="1">
                <a:ln>
                  <a:noFill/>
                </a:ln>
                <a:solidFill>
                  <a:schemeClr val="tx1"/>
                </a:solidFill>
                <a:effectLst/>
              </a:rPr>
              <a:t>.out.println</a:t>
            </a:r>
            <a:r>
              <a:rPr kumimoji="0" lang="en-US" altLang="en-US" sz="1200" b="0" i="0" u="none" strike="noStrike" cap="none" normalizeH="0" baseline="0" dirty="0">
                <a:ln>
                  <a:noFill/>
                </a:ln>
                <a:solidFill>
                  <a:schemeClr val="tx1"/>
                </a:solidFill>
                <a:effectLst/>
              </a:rPr>
              <a:t>("Connected");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}catch (</a:t>
            </a:r>
            <a:r>
              <a:rPr kumimoji="0" lang="en-US" altLang="en-US" sz="1200" b="0" i="0" u="none" strike="noStrike" cap="none" normalizeH="0" baseline="0" dirty="0" err="1">
                <a:ln>
                  <a:noFill/>
                </a:ln>
                <a:solidFill>
                  <a:srgbClr val="2B91AF"/>
                </a:solidFill>
                <a:effectLst/>
              </a:rPr>
              <a:t>SQLException</a:t>
            </a:r>
            <a:r>
              <a:rPr kumimoji="0" lang="en-US" altLang="en-US" sz="1200" b="0" i="0" u="none" strike="noStrike" cap="none" normalizeH="0" baseline="0" dirty="0">
                <a:ln>
                  <a:noFill/>
                </a:ln>
                <a:solidFill>
                  <a:schemeClr val="tx1"/>
                </a:solidFill>
                <a:effectLst/>
              </a:rPr>
              <a:t> 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rgbClr val="2B91AF"/>
                </a:solidFill>
                <a:effectLst/>
              </a:rPr>
              <a:t>System</a:t>
            </a:r>
            <a:r>
              <a:rPr kumimoji="0" lang="en-US" altLang="en-US" sz="1200" b="0" i="0" u="none" strike="noStrike" cap="none" normalizeH="0" baseline="0" dirty="0" err="1">
                <a:ln>
                  <a:noFill/>
                </a:ln>
                <a:solidFill>
                  <a:schemeClr val="tx1"/>
                </a:solidFill>
                <a:effectLst/>
              </a:rPr>
              <a:t>.err.println</a:t>
            </a:r>
            <a:r>
              <a:rPr kumimoji="0" lang="en-US" altLang="en-US" sz="1200" b="0" i="0" u="none" strike="noStrike" cap="none" normalizeH="0" baseline="0" dirty="0">
                <a:ln>
                  <a:noFill/>
                </a:ln>
                <a:solidFill>
                  <a:schemeClr val="tx1"/>
                </a:solidFill>
                <a:effectLst/>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a:t>
            </a:r>
            <a:r>
              <a:rPr kumimoji="0" lang="en-US" altLang="en-US" sz="8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endParaRPr>
          </a:p>
        </p:txBody>
      </p:sp>
      <p:cxnSp>
        <p:nvCxnSpPr>
          <p:cNvPr id="8" name="Straight Connector 7">
            <a:extLst>
              <a:ext uri="{FF2B5EF4-FFF2-40B4-BE49-F238E27FC236}">
                <a16:creationId xmlns:a16="http://schemas.microsoft.com/office/drawing/2014/main" id="{A8379E5E-943E-453E-879A-B83E485590C0}"/>
              </a:ext>
            </a:extLst>
          </p:cNvPr>
          <p:cNvCxnSpPr>
            <a:cxnSpLocks/>
          </p:cNvCxnSpPr>
          <p:nvPr/>
        </p:nvCxnSpPr>
        <p:spPr>
          <a:xfrm>
            <a:off x="5599043" y="2709513"/>
            <a:ext cx="0" cy="3333478"/>
          </a:xfrm>
          <a:prstGeom prst="line">
            <a:avLst/>
          </a:prstGeom>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25721F8-CDC2-B6D3-EEF0-F2A8C26DEC05}"/>
              </a:ext>
            </a:extLst>
          </p:cNvPr>
          <p:cNvPicPr>
            <a:picLocks noChangeAspect="1"/>
          </p:cNvPicPr>
          <p:nvPr/>
        </p:nvPicPr>
        <p:blipFill>
          <a:blip r:embed="rId5"/>
          <a:stretch>
            <a:fillRect/>
          </a:stretch>
        </p:blipFill>
        <p:spPr>
          <a:xfrm>
            <a:off x="2809089" y="5410200"/>
            <a:ext cx="1526360" cy="958812"/>
          </a:xfrm>
          <a:prstGeom prst="rect">
            <a:avLst/>
          </a:prstGeom>
        </p:spPr>
      </p:pic>
      <p:pic>
        <p:nvPicPr>
          <p:cNvPr id="14" name="Picture 13">
            <a:extLst>
              <a:ext uri="{FF2B5EF4-FFF2-40B4-BE49-F238E27FC236}">
                <a16:creationId xmlns:a16="http://schemas.microsoft.com/office/drawing/2014/main" id="{4BA0E815-A326-C2F7-52C7-3FA5F484686B}"/>
              </a:ext>
            </a:extLst>
          </p:cNvPr>
          <p:cNvPicPr>
            <a:picLocks noChangeAspect="1"/>
          </p:cNvPicPr>
          <p:nvPr/>
        </p:nvPicPr>
        <p:blipFill>
          <a:blip r:embed="rId6"/>
          <a:stretch>
            <a:fillRect/>
          </a:stretch>
        </p:blipFill>
        <p:spPr>
          <a:xfrm>
            <a:off x="2433878" y="2709513"/>
            <a:ext cx="2979827" cy="2700687"/>
          </a:xfrm>
          <a:prstGeom prst="rect">
            <a:avLst/>
          </a:prstGeom>
        </p:spPr>
      </p:pic>
    </p:spTree>
    <p:custDataLst>
      <p:tags r:id="rId1"/>
    </p:custDataLst>
    <p:extLst>
      <p:ext uri="{BB962C8B-B14F-4D97-AF65-F5344CB8AC3E}">
        <p14:creationId xmlns:p14="http://schemas.microsoft.com/office/powerpoint/2010/main" val="2912135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74474" y="1471678"/>
            <a:ext cx="7998437" cy="2119038"/>
          </a:xfrm>
        </p:spPr>
        <p:txBody>
          <a:bodyPr/>
          <a:lstStyle/>
          <a:p>
            <a:r>
              <a:rPr lang="en-GB" dirty="0"/>
              <a:t>Database Design</a:t>
            </a:r>
          </a:p>
        </p:txBody>
      </p:sp>
    </p:spTree>
    <p:extLst>
      <p:ext uri="{BB962C8B-B14F-4D97-AF65-F5344CB8AC3E}">
        <p14:creationId xmlns:p14="http://schemas.microsoft.com/office/powerpoint/2010/main" val="823314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49</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24219" y="1537691"/>
            <a:ext cx="4234196" cy="973342"/>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186971" y="2787276"/>
            <a:ext cx="4607168" cy="2927724"/>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Explain the different stages of database design</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Define what business rules are and how to elicit them</a:t>
            </a:r>
          </a:p>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Recall the conceptual to logical model mapping</a:t>
            </a:r>
          </a:p>
        </p:txBody>
      </p:sp>
      <p:grpSp>
        <p:nvGrpSpPr>
          <p:cNvPr id="7" name="Group 6">
            <a:extLst>
              <a:ext uri="{FF2B5EF4-FFF2-40B4-BE49-F238E27FC236}">
                <a16:creationId xmlns:a16="http://schemas.microsoft.com/office/drawing/2014/main" id="{B2C83AA8-6198-468C-A56F-762C8125992B}"/>
              </a:ext>
            </a:extLst>
          </p:cNvPr>
          <p:cNvGrpSpPr/>
          <p:nvPr/>
        </p:nvGrpSpPr>
        <p:grpSpPr>
          <a:xfrm>
            <a:off x="7315200" y="1353687"/>
            <a:ext cx="2362200" cy="4912522"/>
            <a:chOff x="5791200" y="1353687"/>
            <a:chExt cx="2362200" cy="4912522"/>
          </a:xfrm>
        </p:grpSpPr>
        <p:sp>
          <p:nvSpPr>
            <p:cNvPr id="9" name="TextBox 8">
              <a:extLst>
                <a:ext uri="{FF2B5EF4-FFF2-40B4-BE49-F238E27FC236}">
                  <a16:creationId xmlns:a16="http://schemas.microsoft.com/office/drawing/2014/main" id="{470D80C4-0423-4662-8377-AD35BDE54060}"/>
                </a:ext>
              </a:extLst>
            </p:cNvPr>
            <p:cNvSpPr txBox="1"/>
            <p:nvPr/>
          </p:nvSpPr>
          <p:spPr>
            <a:xfrm>
              <a:off x="6324600" y="1572679"/>
              <a:ext cx="1295400" cy="307777"/>
            </a:xfrm>
            <a:prstGeom prst="rect">
              <a:avLst/>
            </a:prstGeom>
            <a:noFill/>
          </p:spPr>
          <p:txBody>
            <a:bodyPr wrap="square" rtlCol="0">
              <a:spAutoFit/>
            </a:bodyPr>
            <a:lstStyle/>
            <a:p>
              <a:r>
                <a:rPr lang="en-GB" sz="1400" dirty="0"/>
                <a:t>MINIWORLD</a:t>
              </a:r>
            </a:p>
          </p:txBody>
        </p:sp>
        <p:sp>
          <p:nvSpPr>
            <p:cNvPr id="10" name="TextBox 9">
              <a:extLst>
                <a:ext uri="{FF2B5EF4-FFF2-40B4-BE49-F238E27FC236}">
                  <a16:creationId xmlns:a16="http://schemas.microsoft.com/office/drawing/2014/main" id="{D4257A7C-02A6-4B9B-A5FE-C7569568FA05}"/>
                </a:ext>
              </a:extLst>
            </p:cNvPr>
            <p:cNvSpPr txBox="1"/>
            <p:nvPr/>
          </p:nvSpPr>
          <p:spPr>
            <a:xfrm>
              <a:off x="5791200" y="2438400"/>
              <a:ext cx="2362200" cy="523220"/>
            </a:xfrm>
            <a:prstGeom prst="rect">
              <a:avLst/>
            </a:prstGeom>
            <a:noFill/>
            <a:ln w="12700">
              <a:solidFill>
                <a:srgbClr val="C00000"/>
              </a:solidFill>
            </a:ln>
          </p:spPr>
          <p:txBody>
            <a:bodyPr wrap="square" rtlCol="0">
              <a:spAutoFit/>
            </a:bodyPr>
            <a:lstStyle/>
            <a:p>
              <a:pPr algn="ctr"/>
              <a:r>
                <a:rPr lang="en-GB" sz="1400" dirty="0"/>
                <a:t>REQUIREMENTS COLLECTION AND ANALYSIS </a:t>
              </a:r>
            </a:p>
          </p:txBody>
        </p:sp>
        <p:sp>
          <p:nvSpPr>
            <p:cNvPr id="11" name="TextBox 10">
              <a:extLst>
                <a:ext uri="{FF2B5EF4-FFF2-40B4-BE49-F238E27FC236}">
                  <a16:creationId xmlns:a16="http://schemas.microsoft.com/office/drawing/2014/main" id="{92C051BB-FB20-4AD3-91CF-DC7B15CE639D}"/>
                </a:ext>
              </a:extLst>
            </p:cNvPr>
            <p:cNvSpPr txBox="1"/>
            <p:nvPr/>
          </p:nvSpPr>
          <p:spPr>
            <a:xfrm>
              <a:off x="5791200" y="3505200"/>
              <a:ext cx="2362200" cy="307777"/>
            </a:xfrm>
            <a:prstGeom prst="rect">
              <a:avLst/>
            </a:prstGeom>
            <a:noFill/>
            <a:ln w="12700">
              <a:solidFill>
                <a:schemeClr val="accent3">
                  <a:lumMod val="75000"/>
                </a:schemeClr>
              </a:solidFill>
            </a:ln>
          </p:spPr>
          <p:txBody>
            <a:bodyPr wrap="square" rtlCol="0">
              <a:spAutoFit/>
            </a:bodyPr>
            <a:lstStyle/>
            <a:p>
              <a:pPr algn="ctr"/>
              <a:r>
                <a:rPr lang="en-GB" sz="1400" dirty="0"/>
                <a:t>CONCEPTUAL DESIGN</a:t>
              </a:r>
            </a:p>
          </p:txBody>
        </p:sp>
        <p:sp>
          <p:nvSpPr>
            <p:cNvPr id="12" name="TextBox 11">
              <a:extLst>
                <a:ext uri="{FF2B5EF4-FFF2-40B4-BE49-F238E27FC236}">
                  <a16:creationId xmlns:a16="http://schemas.microsoft.com/office/drawing/2014/main" id="{DCB8820D-A88C-4759-8C62-264857706151}"/>
                </a:ext>
              </a:extLst>
            </p:cNvPr>
            <p:cNvSpPr txBox="1"/>
            <p:nvPr/>
          </p:nvSpPr>
          <p:spPr>
            <a:xfrm>
              <a:off x="5791200" y="4495800"/>
              <a:ext cx="2362200" cy="307777"/>
            </a:xfrm>
            <a:prstGeom prst="rect">
              <a:avLst/>
            </a:prstGeom>
            <a:noFill/>
            <a:ln w="12700">
              <a:solidFill>
                <a:schemeClr val="accent6">
                  <a:lumMod val="75000"/>
                </a:schemeClr>
              </a:solidFill>
            </a:ln>
          </p:spPr>
          <p:txBody>
            <a:bodyPr wrap="square" rtlCol="0">
              <a:spAutoFit/>
            </a:bodyPr>
            <a:lstStyle/>
            <a:p>
              <a:pPr algn="ctr"/>
              <a:r>
                <a:rPr lang="en-GB" sz="1400" dirty="0"/>
                <a:t>LOGICAL DESIGN</a:t>
              </a:r>
            </a:p>
          </p:txBody>
        </p:sp>
        <p:sp>
          <p:nvSpPr>
            <p:cNvPr id="13" name="TextBox 12">
              <a:extLst>
                <a:ext uri="{FF2B5EF4-FFF2-40B4-BE49-F238E27FC236}">
                  <a16:creationId xmlns:a16="http://schemas.microsoft.com/office/drawing/2014/main" id="{249286D2-D532-41AB-A7F5-F5C7FAB960F1}"/>
                </a:ext>
              </a:extLst>
            </p:cNvPr>
            <p:cNvSpPr txBox="1"/>
            <p:nvPr/>
          </p:nvSpPr>
          <p:spPr>
            <a:xfrm>
              <a:off x="5791200" y="5407223"/>
              <a:ext cx="2362200" cy="307777"/>
            </a:xfrm>
            <a:prstGeom prst="rect">
              <a:avLst/>
            </a:prstGeom>
            <a:noFill/>
            <a:ln w="12700">
              <a:solidFill>
                <a:schemeClr val="tx2"/>
              </a:solidFill>
            </a:ln>
          </p:spPr>
          <p:txBody>
            <a:bodyPr wrap="square" rtlCol="0">
              <a:spAutoFit/>
            </a:bodyPr>
            <a:lstStyle/>
            <a:p>
              <a:pPr algn="ctr"/>
              <a:r>
                <a:rPr lang="en-GB" sz="1400" dirty="0"/>
                <a:t>PHYSICAL DESIGN</a:t>
              </a:r>
            </a:p>
          </p:txBody>
        </p:sp>
        <p:cxnSp>
          <p:nvCxnSpPr>
            <p:cNvPr id="14" name="Straight Arrow Connector 13">
              <a:extLst>
                <a:ext uri="{FF2B5EF4-FFF2-40B4-BE49-F238E27FC236}">
                  <a16:creationId xmlns:a16="http://schemas.microsoft.com/office/drawing/2014/main" id="{86B2CB71-DAE8-4CC5-85ED-A2D26EF86FE3}"/>
                </a:ext>
              </a:extLst>
            </p:cNvPr>
            <p:cNvCxnSpPr>
              <a:endCxn id="10" idx="0"/>
            </p:cNvCxnSpPr>
            <p:nvPr/>
          </p:nvCxnSpPr>
          <p:spPr>
            <a:xfrm>
              <a:off x="6972300" y="2194968"/>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EA5DC1-25BC-493F-BC77-9946311A0E75}"/>
                </a:ext>
              </a:extLst>
            </p:cNvPr>
            <p:cNvCxnSpPr>
              <a:cxnSpLocks/>
              <a:stCxn id="10" idx="2"/>
            </p:cNvCxnSpPr>
            <p:nvPr/>
          </p:nvCxnSpPr>
          <p:spPr>
            <a:xfrm>
              <a:off x="6972300" y="2961620"/>
              <a:ext cx="0" cy="54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042D39-DE03-4495-AB8F-32C963D98872}"/>
                </a:ext>
              </a:extLst>
            </p:cNvPr>
            <p:cNvCxnSpPr>
              <a:stCxn id="11" idx="2"/>
              <a:endCxn id="12" idx="0"/>
            </p:cNvCxnSpPr>
            <p:nvPr/>
          </p:nvCxnSpPr>
          <p:spPr>
            <a:xfrm>
              <a:off x="6972300" y="3812977"/>
              <a:ext cx="0" cy="68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02F6B2-4CC6-42AE-BA46-61406AF54BE3}"/>
                </a:ext>
              </a:extLst>
            </p:cNvPr>
            <p:cNvCxnSpPr>
              <a:stCxn id="12" idx="2"/>
              <a:endCxn id="13" idx="0"/>
            </p:cNvCxnSpPr>
            <p:nvPr/>
          </p:nvCxnSpPr>
          <p:spPr>
            <a:xfrm>
              <a:off x="6972300" y="4803577"/>
              <a:ext cx="0" cy="60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6082E18-FB2A-4870-BF61-9FFDA269AF10}"/>
                </a:ext>
              </a:extLst>
            </p:cNvPr>
            <p:cNvCxnSpPr/>
            <p:nvPr/>
          </p:nvCxnSpPr>
          <p:spPr>
            <a:xfrm>
              <a:off x="6957413" y="5715000"/>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47F0460-762D-4598-A8AA-EDF2FD212E3A}"/>
                </a:ext>
              </a:extLst>
            </p:cNvPr>
            <p:cNvSpPr txBox="1"/>
            <p:nvPr/>
          </p:nvSpPr>
          <p:spPr>
            <a:xfrm>
              <a:off x="6172201" y="5958432"/>
              <a:ext cx="1609570" cy="307777"/>
            </a:xfrm>
            <a:prstGeom prst="rect">
              <a:avLst/>
            </a:prstGeom>
            <a:noFill/>
          </p:spPr>
          <p:txBody>
            <a:bodyPr wrap="square" rtlCol="0">
              <a:spAutoFit/>
            </a:bodyPr>
            <a:lstStyle/>
            <a:p>
              <a:r>
                <a:rPr lang="en-GB" sz="1400" dirty="0"/>
                <a:t>INTERNAL SCHEMA</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0" name="Ink 19">
                  <a:extLst>
                    <a:ext uri="{FF2B5EF4-FFF2-40B4-BE49-F238E27FC236}">
                      <a16:creationId xmlns:a16="http://schemas.microsoft.com/office/drawing/2014/main" id="{454BCCD0-CF05-459A-9D83-EA457132E36D}"/>
                    </a:ext>
                  </a:extLst>
                </p14:cNvPr>
                <p14:cNvContentPartPr/>
                <p14:nvPr/>
              </p14:nvContentPartPr>
              <p14:xfrm>
                <a:off x="6151188" y="1353687"/>
                <a:ext cx="1517400" cy="811080"/>
              </p14:xfrm>
            </p:contentPart>
          </mc:Choice>
          <mc:Fallback xmlns="">
            <p:pic>
              <p:nvPicPr>
                <p:cNvPr id="20" name="Ink 19">
                  <a:extLst>
                    <a:ext uri="{FF2B5EF4-FFF2-40B4-BE49-F238E27FC236}">
                      <a16:creationId xmlns:a16="http://schemas.microsoft.com/office/drawing/2014/main" id="{454BCCD0-CF05-459A-9D83-EA457132E36D}"/>
                    </a:ext>
                  </a:extLst>
                </p:cNvPr>
                <p:cNvPicPr/>
                <p:nvPr/>
              </p:nvPicPr>
              <p:blipFill>
                <a:blip r:embed="rId5"/>
                <a:stretch>
                  <a:fillRect/>
                </a:stretch>
              </p:blipFill>
              <p:spPr>
                <a:xfrm>
                  <a:off x="6133184" y="1335687"/>
                  <a:ext cx="1553048" cy="846720"/>
                </a:xfrm>
                <a:prstGeom prst="rect">
                  <a:avLst/>
                </a:prstGeom>
              </p:spPr>
            </p:pic>
          </mc:Fallback>
        </mc:AlternateContent>
      </p:grpSp>
    </p:spTree>
    <p:custDataLst>
      <p:tags r:id="rId1"/>
    </p:custDataLst>
    <p:extLst>
      <p:ext uri="{BB962C8B-B14F-4D97-AF65-F5344CB8AC3E}">
        <p14:creationId xmlns:p14="http://schemas.microsoft.com/office/powerpoint/2010/main" val="24383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The anatomy of a node project</a:t>
            </a:r>
          </a:p>
        </p:txBody>
      </p:sp>
    </p:spTree>
    <p:extLst>
      <p:ext uri="{BB962C8B-B14F-4D97-AF65-F5344CB8AC3E}">
        <p14:creationId xmlns:p14="http://schemas.microsoft.com/office/powerpoint/2010/main" val="185362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Recap: Data Modelling</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195979" y="1320852"/>
            <a:ext cx="7800043" cy="973342"/>
          </a:xfrm>
          <a:prstGeom prst="rect">
            <a:avLst/>
          </a:prstGeom>
        </p:spPr>
        <p:txBody>
          <a:bodyPr vert="horz" wrap="square" lIns="0" tIns="110489" rIns="0" bIns="0" rtlCol="0">
            <a:spAutoFit/>
          </a:bodyPr>
          <a:lstStyle/>
          <a:p>
            <a:pPr marL="457200" indent="-457200">
              <a:spcAft>
                <a:spcPts val="600"/>
              </a:spcAft>
              <a:buFont typeface="Wingdings" panose="05000000000000000000" pitchFamily="2" charset="2"/>
              <a:buChar char="§"/>
            </a:pPr>
            <a:r>
              <a:rPr lang="en-GB" sz="2800" dirty="0">
                <a:solidFill>
                  <a:srgbClr val="404040"/>
                </a:solidFill>
                <a:cs typeface="Calibri"/>
              </a:rPr>
              <a:t>A Database is designed to solve problems presented by real use cases in an organisation</a:t>
            </a:r>
          </a:p>
        </p:txBody>
      </p:sp>
      <p:sp>
        <p:nvSpPr>
          <p:cNvPr id="7" name="object 3">
            <a:extLst>
              <a:ext uri="{FF2B5EF4-FFF2-40B4-BE49-F238E27FC236}">
                <a16:creationId xmlns:a16="http://schemas.microsoft.com/office/drawing/2014/main" id="{C0E834A7-99AB-4AAF-B3A9-A8B792AEA943}"/>
              </a:ext>
            </a:extLst>
          </p:cNvPr>
          <p:cNvSpPr txBox="1"/>
          <p:nvPr/>
        </p:nvSpPr>
        <p:spPr>
          <a:xfrm>
            <a:off x="2126463" y="2519464"/>
            <a:ext cx="7467569" cy="3527888"/>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A data model is a collection of concepts for representing complex real-world data in an organisation in an abstract way. </a:t>
            </a:r>
          </a:p>
          <a:p>
            <a:pPr marL="1080400" lvl="1" indent="-342900">
              <a:spcBef>
                <a:spcPts val="300"/>
              </a:spcBef>
              <a:buFont typeface="Wingdings" panose="05000000000000000000" pitchFamily="2" charset="2"/>
              <a:buChar char="§"/>
              <a:tabLst>
                <a:tab pos="621665" algn="l"/>
                <a:tab pos="622300" algn="l"/>
              </a:tabLst>
            </a:pPr>
            <a:r>
              <a:rPr lang="en-GB" sz="2400" dirty="0">
                <a:solidFill>
                  <a:srgbClr val="404040"/>
                </a:solidFill>
                <a:cs typeface="Calibri"/>
              </a:rPr>
              <a:t>Objects/events (entities)</a:t>
            </a:r>
          </a:p>
          <a:p>
            <a:pPr marL="1080400" lvl="1" indent="-342900">
              <a:spcBef>
                <a:spcPts val="300"/>
              </a:spcBef>
              <a:buFont typeface="Wingdings" panose="05000000000000000000" pitchFamily="2" charset="2"/>
              <a:buChar char="§"/>
              <a:tabLst>
                <a:tab pos="621665" algn="l"/>
                <a:tab pos="622300" algn="l"/>
              </a:tabLst>
            </a:pPr>
            <a:r>
              <a:rPr lang="en-GB" sz="2400" dirty="0">
                <a:solidFill>
                  <a:srgbClr val="404040"/>
                </a:solidFill>
                <a:cs typeface="Calibri"/>
              </a:rPr>
              <a:t>Relationships</a:t>
            </a:r>
          </a:p>
          <a:p>
            <a:pPr marL="1080400" lvl="1" indent="-342900">
              <a:spcBef>
                <a:spcPts val="300"/>
              </a:spcBef>
              <a:buFont typeface="Wingdings" panose="05000000000000000000" pitchFamily="2" charset="2"/>
              <a:buChar char="§"/>
              <a:tabLst>
                <a:tab pos="621665" algn="l"/>
                <a:tab pos="622300" algn="l"/>
              </a:tabLst>
            </a:pPr>
            <a:r>
              <a:rPr lang="en-GB" sz="2400" dirty="0">
                <a:solidFill>
                  <a:srgbClr val="404040"/>
                </a:solidFill>
                <a:cs typeface="Calibri"/>
              </a:rPr>
              <a:t>Constraints</a:t>
            </a:r>
          </a:p>
          <a:p>
            <a:pPr marL="623200" indent="-342900">
              <a:spcBef>
                <a:spcPts val="300"/>
              </a:spcBef>
              <a:buFont typeface="Wingdings" panose="05000000000000000000" pitchFamily="2" charset="2"/>
              <a:buChar char="§"/>
              <a:tabLst>
                <a:tab pos="621665" algn="l"/>
                <a:tab pos="622300" algn="l"/>
              </a:tabLst>
            </a:pPr>
            <a:r>
              <a:rPr lang="en-GB" sz="2800" dirty="0">
                <a:solidFill>
                  <a:srgbClr val="404040"/>
                </a:solidFill>
                <a:cs typeface="Calibri"/>
              </a:rPr>
              <a:t>A data model facilitates communication by representing data in an understandable way</a:t>
            </a:r>
          </a:p>
        </p:txBody>
      </p:sp>
    </p:spTree>
    <p:custDataLst>
      <p:tags r:id="rId1"/>
    </p:custDataLst>
    <p:extLst>
      <p:ext uri="{BB962C8B-B14F-4D97-AF65-F5344CB8AC3E}">
        <p14:creationId xmlns:p14="http://schemas.microsoft.com/office/powerpoint/2010/main" val="42340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Database Design Process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0" name="object 3">
            <a:extLst>
              <a:ext uri="{FF2B5EF4-FFF2-40B4-BE49-F238E27FC236}">
                <a16:creationId xmlns:a16="http://schemas.microsoft.com/office/drawing/2014/main" id="{99FA3975-5BF3-494B-84EA-1120B646021F}"/>
              </a:ext>
            </a:extLst>
          </p:cNvPr>
          <p:cNvSpPr txBox="1"/>
          <p:nvPr/>
        </p:nvSpPr>
        <p:spPr>
          <a:xfrm>
            <a:off x="2714768" y="1422416"/>
            <a:ext cx="3784529" cy="542455"/>
          </a:xfrm>
          <a:prstGeom prst="rect">
            <a:avLst/>
          </a:prstGeom>
        </p:spPr>
        <p:txBody>
          <a:bodyPr vert="horz" wrap="square" lIns="0" tIns="110489" rIns="0" bIns="0" rtlCol="0">
            <a:spAutoFit/>
          </a:bodyPr>
          <a:lstStyle/>
          <a:p>
            <a:pPr marL="280300">
              <a:spcBef>
                <a:spcPts val="890"/>
              </a:spcBef>
              <a:tabLst>
                <a:tab pos="621665" algn="l"/>
                <a:tab pos="622300" algn="l"/>
              </a:tabLst>
            </a:pPr>
            <a:r>
              <a:rPr lang="en-GB" sz="2800" dirty="0">
                <a:solidFill>
                  <a:srgbClr val="404040"/>
                </a:solidFill>
                <a:latin typeface="Calibri"/>
                <a:cs typeface="Calibri"/>
              </a:rPr>
              <a:t>Domain of interest</a:t>
            </a:r>
          </a:p>
        </p:txBody>
      </p:sp>
      <p:grpSp>
        <p:nvGrpSpPr>
          <p:cNvPr id="9" name="Group 8">
            <a:extLst>
              <a:ext uri="{FF2B5EF4-FFF2-40B4-BE49-F238E27FC236}">
                <a16:creationId xmlns:a16="http://schemas.microsoft.com/office/drawing/2014/main" id="{D89B9812-E89A-4FB6-9387-9604A7B5846F}"/>
              </a:ext>
            </a:extLst>
          </p:cNvPr>
          <p:cNvGrpSpPr/>
          <p:nvPr/>
        </p:nvGrpSpPr>
        <p:grpSpPr>
          <a:xfrm>
            <a:off x="7886762" y="1217321"/>
            <a:ext cx="2362200" cy="4912522"/>
            <a:chOff x="5791200" y="1353687"/>
            <a:chExt cx="2362200" cy="4912522"/>
          </a:xfrm>
        </p:grpSpPr>
        <p:sp>
          <p:nvSpPr>
            <p:cNvPr id="10" name="TextBox 9">
              <a:extLst>
                <a:ext uri="{FF2B5EF4-FFF2-40B4-BE49-F238E27FC236}">
                  <a16:creationId xmlns:a16="http://schemas.microsoft.com/office/drawing/2014/main" id="{31883F45-0DA9-429B-A78E-408F42AE23A5}"/>
                </a:ext>
              </a:extLst>
            </p:cNvPr>
            <p:cNvSpPr txBox="1"/>
            <p:nvPr/>
          </p:nvSpPr>
          <p:spPr>
            <a:xfrm>
              <a:off x="6324600" y="1572679"/>
              <a:ext cx="1295400" cy="307777"/>
            </a:xfrm>
            <a:prstGeom prst="rect">
              <a:avLst/>
            </a:prstGeom>
            <a:noFill/>
          </p:spPr>
          <p:txBody>
            <a:bodyPr wrap="square" rtlCol="0">
              <a:spAutoFit/>
            </a:bodyPr>
            <a:lstStyle/>
            <a:p>
              <a:r>
                <a:rPr lang="en-GB" sz="1400" dirty="0"/>
                <a:t>MINIWORLD</a:t>
              </a:r>
            </a:p>
          </p:txBody>
        </p:sp>
        <p:sp>
          <p:nvSpPr>
            <p:cNvPr id="11" name="TextBox 10">
              <a:extLst>
                <a:ext uri="{FF2B5EF4-FFF2-40B4-BE49-F238E27FC236}">
                  <a16:creationId xmlns:a16="http://schemas.microsoft.com/office/drawing/2014/main" id="{1735941B-3ADD-4E90-9ED8-6091DA11A22C}"/>
                </a:ext>
              </a:extLst>
            </p:cNvPr>
            <p:cNvSpPr txBox="1"/>
            <p:nvPr/>
          </p:nvSpPr>
          <p:spPr>
            <a:xfrm>
              <a:off x="5791200" y="2438400"/>
              <a:ext cx="2362200" cy="523220"/>
            </a:xfrm>
            <a:prstGeom prst="rect">
              <a:avLst/>
            </a:prstGeom>
            <a:noFill/>
            <a:ln w="12700">
              <a:solidFill>
                <a:srgbClr val="C00000"/>
              </a:solidFill>
            </a:ln>
          </p:spPr>
          <p:txBody>
            <a:bodyPr wrap="square" rtlCol="0">
              <a:spAutoFit/>
            </a:bodyPr>
            <a:lstStyle/>
            <a:p>
              <a:pPr algn="ctr"/>
              <a:r>
                <a:rPr lang="en-GB" sz="1400" dirty="0"/>
                <a:t>REQUIREMENTS COLLECTION AND ANALYSIS </a:t>
              </a:r>
            </a:p>
          </p:txBody>
        </p:sp>
        <p:sp>
          <p:nvSpPr>
            <p:cNvPr id="12" name="TextBox 11">
              <a:extLst>
                <a:ext uri="{FF2B5EF4-FFF2-40B4-BE49-F238E27FC236}">
                  <a16:creationId xmlns:a16="http://schemas.microsoft.com/office/drawing/2014/main" id="{0343859F-1A11-42E1-A864-BE5987D3C978}"/>
                </a:ext>
              </a:extLst>
            </p:cNvPr>
            <p:cNvSpPr txBox="1"/>
            <p:nvPr/>
          </p:nvSpPr>
          <p:spPr>
            <a:xfrm>
              <a:off x="5791200" y="3505200"/>
              <a:ext cx="2362200" cy="307777"/>
            </a:xfrm>
            <a:prstGeom prst="rect">
              <a:avLst/>
            </a:prstGeom>
            <a:noFill/>
            <a:ln w="12700">
              <a:solidFill>
                <a:schemeClr val="accent3">
                  <a:lumMod val="75000"/>
                </a:schemeClr>
              </a:solidFill>
            </a:ln>
          </p:spPr>
          <p:txBody>
            <a:bodyPr wrap="square" rtlCol="0">
              <a:spAutoFit/>
            </a:bodyPr>
            <a:lstStyle/>
            <a:p>
              <a:pPr algn="ctr"/>
              <a:r>
                <a:rPr lang="en-GB" sz="1400" dirty="0"/>
                <a:t>CONCEPTUAL DESIGN</a:t>
              </a:r>
            </a:p>
          </p:txBody>
        </p:sp>
        <p:sp>
          <p:nvSpPr>
            <p:cNvPr id="13" name="TextBox 12">
              <a:extLst>
                <a:ext uri="{FF2B5EF4-FFF2-40B4-BE49-F238E27FC236}">
                  <a16:creationId xmlns:a16="http://schemas.microsoft.com/office/drawing/2014/main" id="{81162EF4-4BCD-4D00-8558-AAFB13D6A72B}"/>
                </a:ext>
              </a:extLst>
            </p:cNvPr>
            <p:cNvSpPr txBox="1"/>
            <p:nvPr/>
          </p:nvSpPr>
          <p:spPr>
            <a:xfrm>
              <a:off x="5791200" y="4495800"/>
              <a:ext cx="2362200" cy="307777"/>
            </a:xfrm>
            <a:prstGeom prst="rect">
              <a:avLst/>
            </a:prstGeom>
            <a:noFill/>
            <a:ln w="12700">
              <a:solidFill>
                <a:schemeClr val="accent6">
                  <a:lumMod val="75000"/>
                </a:schemeClr>
              </a:solidFill>
            </a:ln>
          </p:spPr>
          <p:txBody>
            <a:bodyPr wrap="square" rtlCol="0">
              <a:spAutoFit/>
            </a:bodyPr>
            <a:lstStyle/>
            <a:p>
              <a:pPr algn="ctr"/>
              <a:r>
                <a:rPr lang="en-GB" sz="1400" dirty="0"/>
                <a:t>LOGICAL DESIGN</a:t>
              </a:r>
            </a:p>
          </p:txBody>
        </p:sp>
        <p:sp>
          <p:nvSpPr>
            <p:cNvPr id="14" name="TextBox 13">
              <a:extLst>
                <a:ext uri="{FF2B5EF4-FFF2-40B4-BE49-F238E27FC236}">
                  <a16:creationId xmlns:a16="http://schemas.microsoft.com/office/drawing/2014/main" id="{26FD4DA0-79B2-418A-B9CB-829943097455}"/>
                </a:ext>
              </a:extLst>
            </p:cNvPr>
            <p:cNvSpPr txBox="1"/>
            <p:nvPr/>
          </p:nvSpPr>
          <p:spPr>
            <a:xfrm>
              <a:off x="5791200" y="5407223"/>
              <a:ext cx="2362200" cy="307777"/>
            </a:xfrm>
            <a:prstGeom prst="rect">
              <a:avLst/>
            </a:prstGeom>
            <a:noFill/>
            <a:ln w="12700">
              <a:solidFill>
                <a:schemeClr val="tx2"/>
              </a:solidFill>
            </a:ln>
          </p:spPr>
          <p:txBody>
            <a:bodyPr wrap="square" rtlCol="0">
              <a:spAutoFit/>
            </a:bodyPr>
            <a:lstStyle/>
            <a:p>
              <a:pPr algn="ctr"/>
              <a:r>
                <a:rPr lang="en-GB" sz="1400" dirty="0"/>
                <a:t>PHYSICAL DESIGN</a:t>
              </a:r>
            </a:p>
          </p:txBody>
        </p:sp>
        <p:cxnSp>
          <p:nvCxnSpPr>
            <p:cNvPr id="15" name="Straight Arrow Connector 14">
              <a:extLst>
                <a:ext uri="{FF2B5EF4-FFF2-40B4-BE49-F238E27FC236}">
                  <a16:creationId xmlns:a16="http://schemas.microsoft.com/office/drawing/2014/main" id="{AD4A5523-791F-49CC-BCCD-98A30133CF07}"/>
                </a:ext>
              </a:extLst>
            </p:cNvPr>
            <p:cNvCxnSpPr>
              <a:endCxn id="11" idx="0"/>
            </p:cNvCxnSpPr>
            <p:nvPr/>
          </p:nvCxnSpPr>
          <p:spPr>
            <a:xfrm>
              <a:off x="6972300" y="2194968"/>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675A040-E4FE-421B-AD01-C8B38D73EA85}"/>
                </a:ext>
              </a:extLst>
            </p:cNvPr>
            <p:cNvCxnSpPr>
              <a:cxnSpLocks/>
              <a:stCxn id="11" idx="2"/>
            </p:cNvCxnSpPr>
            <p:nvPr/>
          </p:nvCxnSpPr>
          <p:spPr>
            <a:xfrm>
              <a:off x="6972300" y="2961620"/>
              <a:ext cx="0" cy="54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F48FEA-F2BC-4E1B-BB6D-D67C1A4BF543}"/>
                </a:ext>
              </a:extLst>
            </p:cNvPr>
            <p:cNvCxnSpPr>
              <a:stCxn id="12" idx="2"/>
              <a:endCxn id="13" idx="0"/>
            </p:cNvCxnSpPr>
            <p:nvPr/>
          </p:nvCxnSpPr>
          <p:spPr>
            <a:xfrm>
              <a:off x="6972300" y="3812977"/>
              <a:ext cx="0" cy="68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A5DC89-7665-46C3-8A35-5AA4C214A6EA}"/>
                </a:ext>
              </a:extLst>
            </p:cNvPr>
            <p:cNvCxnSpPr>
              <a:stCxn id="13" idx="2"/>
              <a:endCxn id="14" idx="0"/>
            </p:cNvCxnSpPr>
            <p:nvPr/>
          </p:nvCxnSpPr>
          <p:spPr>
            <a:xfrm>
              <a:off x="6972300" y="4803577"/>
              <a:ext cx="0" cy="60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F4A1EB-F1E5-4741-B65E-F72559758695}"/>
                </a:ext>
              </a:extLst>
            </p:cNvPr>
            <p:cNvCxnSpPr/>
            <p:nvPr/>
          </p:nvCxnSpPr>
          <p:spPr>
            <a:xfrm>
              <a:off x="6957413" y="5715000"/>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7235A0-CF90-481D-BB96-E5DB4B69D0C5}"/>
                </a:ext>
              </a:extLst>
            </p:cNvPr>
            <p:cNvSpPr txBox="1"/>
            <p:nvPr/>
          </p:nvSpPr>
          <p:spPr>
            <a:xfrm>
              <a:off x="6172201" y="5958432"/>
              <a:ext cx="1609570" cy="307777"/>
            </a:xfrm>
            <a:prstGeom prst="rect">
              <a:avLst/>
            </a:prstGeom>
            <a:noFill/>
          </p:spPr>
          <p:txBody>
            <a:bodyPr wrap="square" rtlCol="0">
              <a:spAutoFit/>
            </a:bodyPr>
            <a:lstStyle/>
            <a:p>
              <a:r>
                <a:rPr lang="en-GB" sz="1400" dirty="0"/>
                <a:t>INTERNAL SCHEMA</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1" name="Ink 20">
                  <a:extLst>
                    <a:ext uri="{FF2B5EF4-FFF2-40B4-BE49-F238E27FC236}">
                      <a16:creationId xmlns:a16="http://schemas.microsoft.com/office/drawing/2014/main" id="{B174E48B-8E7A-4DFA-8B39-BF69D74FA81A}"/>
                    </a:ext>
                  </a:extLst>
                </p14:cNvPr>
                <p14:cNvContentPartPr/>
                <p14:nvPr/>
              </p14:nvContentPartPr>
              <p14:xfrm>
                <a:off x="6151188" y="1353687"/>
                <a:ext cx="1517400" cy="811080"/>
              </p14:xfrm>
            </p:contentPart>
          </mc:Choice>
          <mc:Fallback xmlns="">
            <p:pic>
              <p:nvPicPr>
                <p:cNvPr id="21" name="Ink 20">
                  <a:extLst>
                    <a:ext uri="{FF2B5EF4-FFF2-40B4-BE49-F238E27FC236}">
                      <a16:creationId xmlns:a16="http://schemas.microsoft.com/office/drawing/2014/main" id="{B174E48B-8E7A-4DFA-8B39-BF69D74FA81A}"/>
                    </a:ext>
                  </a:extLst>
                </p:cNvPr>
                <p:cNvPicPr/>
                <p:nvPr/>
              </p:nvPicPr>
              <p:blipFill>
                <a:blip r:embed="rId5"/>
                <a:stretch>
                  <a:fillRect/>
                </a:stretch>
              </p:blipFill>
              <p:spPr>
                <a:xfrm>
                  <a:off x="6133184" y="1335687"/>
                  <a:ext cx="1553048" cy="846720"/>
                </a:xfrm>
                <a:prstGeom prst="rect">
                  <a:avLst/>
                </a:prstGeom>
              </p:spPr>
            </p:pic>
          </mc:Fallback>
        </mc:AlternateContent>
      </p:grpSp>
      <p:sp>
        <p:nvSpPr>
          <p:cNvPr id="22" name="object 3">
            <a:extLst>
              <a:ext uri="{FF2B5EF4-FFF2-40B4-BE49-F238E27FC236}">
                <a16:creationId xmlns:a16="http://schemas.microsoft.com/office/drawing/2014/main" id="{F195DAB0-5DA6-4334-9ED8-E2825E645B43}"/>
              </a:ext>
            </a:extLst>
          </p:cNvPr>
          <p:cNvSpPr txBox="1"/>
          <p:nvPr/>
        </p:nvSpPr>
        <p:spPr>
          <a:xfrm>
            <a:off x="2943323" y="2282800"/>
            <a:ext cx="3282348" cy="542455"/>
          </a:xfrm>
          <a:prstGeom prst="rect">
            <a:avLst/>
          </a:prstGeom>
        </p:spPr>
        <p:txBody>
          <a:bodyPr vert="horz" wrap="square" lIns="0" tIns="110489" rIns="0" bIns="0" rtlCol="0">
            <a:spAutoFit/>
          </a:bodyPr>
          <a:lstStyle/>
          <a:p>
            <a:pPr marL="280300">
              <a:spcBef>
                <a:spcPts val="890"/>
              </a:spcBef>
              <a:tabLst>
                <a:tab pos="621665" algn="l"/>
                <a:tab pos="622300" algn="l"/>
              </a:tabLst>
            </a:pPr>
            <a:r>
              <a:rPr lang="en-GB" sz="2800" dirty="0">
                <a:solidFill>
                  <a:srgbClr val="404040"/>
                </a:solidFill>
                <a:latin typeface="Calibri"/>
                <a:cs typeface="Calibri"/>
              </a:rPr>
              <a:t>Business Rules</a:t>
            </a:r>
          </a:p>
        </p:txBody>
      </p:sp>
      <p:sp>
        <p:nvSpPr>
          <p:cNvPr id="23" name="object 3">
            <a:extLst>
              <a:ext uri="{FF2B5EF4-FFF2-40B4-BE49-F238E27FC236}">
                <a16:creationId xmlns:a16="http://schemas.microsoft.com/office/drawing/2014/main" id="{956BCD47-70D0-403F-9E47-F2E7D99D6FAE}"/>
              </a:ext>
            </a:extLst>
          </p:cNvPr>
          <p:cNvSpPr txBox="1"/>
          <p:nvPr/>
        </p:nvSpPr>
        <p:spPr>
          <a:xfrm>
            <a:off x="2419925" y="3220661"/>
            <a:ext cx="4374214" cy="542455"/>
          </a:xfrm>
          <a:prstGeom prst="rect">
            <a:avLst/>
          </a:prstGeom>
        </p:spPr>
        <p:txBody>
          <a:bodyPr vert="horz" wrap="square" lIns="0" tIns="110489" rIns="0" bIns="0" rtlCol="0">
            <a:spAutoFit/>
          </a:bodyPr>
          <a:lstStyle/>
          <a:p>
            <a:pPr marL="280300">
              <a:spcBef>
                <a:spcPts val="890"/>
              </a:spcBef>
              <a:tabLst>
                <a:tab pos="621665" algn="l"/>
                <a:tab pos="622300" algn="l"/>
              </a:tabLst>
            </a:pPr>
            <a:r>
              <a:rPr lang="en-GB" sz="2800" dirty="0">
                <a:solidFill>
                  <a:srgbClr val="404040"/>
                </a:solidFill>
                <a:latin typeface="Calibri"/>
                <a:cs typeface="Calibri"/>
              </a:rPr>
              <a:t>Entity Relationship Model</a:t>
            </a:r>
          </a:p>
        </p:txBody>
      </p:sp>
      <p:sp>
        <p:nvSpPr>
          <p:cNvPr id="24" name="object 3">
            <a:extLst>
              <a:ext uri="{FF2B5EF4-FFF2-40B4-BE49-F238E27FC236}">
                <a16:creationId xmlns:a16="http://schemas.microsoft.com/office/drawing/2014/main" id="{43DD9838-0C32-4897-8AB5-96E9DE450AA8}"/>
              </a:ext>
            </a:extLst>
          </p:cNvPr>
          <p:cNvSpPr txBox="1"/>
          <p:nvPr/>
        </p:nvSpPr>
        <p:spPr>
          <a:xfrm>
            <a:off x="1843286" y="4256651"/>
            <a:ext cx="5282919" cy="542455"/>
          </a:xfrm>
          <a:prstGeom prst="rect">
            <a:avLst/>
          </a:prstGeom>
        </p:spPr>
        <p:txBody>
          <a:bodyPr vert="horz" wrap="square" lIns="0" tIns="110489" rIns="0" bIns="0" rtlCol="0">
            <a:spAutoFit/>
          </a:bodyPr>
          <a:lstStyle/>
          <a:p>
            <a:pPr marL="280300">
              <a:spcBef>
                <a:spcPts val="890"/>
              </a:spcBef>
              <a:tabLst>
                <a:tab pos="621665" algn="l"/>
                <a:tab pos="622300" algn="l"/>
              </a:tabLst>
            </a:pPr>
            <a:r>
              <a:rPr lang="en-GB" sz="2800" dirty="0">
                <a:solidFill>
                  <a:srgbClr val="404040"/>
                </a:solidFill>
                <a:latin typeface="Calibri"/>
                <a:cs typeface="Calibri"/>
              </a:rPr>
              <a:t>Relational Model + normalisation </a:t>
            </a:r>
          </a:p>
        </p:txBody>
      </p:sp>
      <p:sp>
        <p:nvSpPr>
          <p:cNvPr id="25" name="object 3">
            <a:extLst>
              <a:ext uri="{FF2B5EF4-FFF2-40B4-BE49-F238E27FC236}">
                <a16:creationId xmlns:a16="http://schemas.microsoft.com/office/drawing/2014/main" id="{368C8CDB-BD5B-42FA-AEE7-50E8D78FE2C9}"/>
              </a:ext>
            </a:extLst>
          </p:cNvPr>
          <p:cNvSpPr txBox="1"/>
          <p:nvPr/>
        </p:nvSpPr>
        <p:spPr>
          <a:xfrm>
            <a:off x="2688191" y="5239823"/>
            <a:ext cx="4374214" cy="542455"/>
          </a:xfrm>
          <a:prstGeom prst="rect">
            <a:avLst/>
          </a:prstGeom>
        </p:spPr>
        <p:txBody>
          <a:bodyPr vert="horz" wrap="square" lIns="0" tIns="110489" rIns="0" bIns="0" rtlCol="0">
            <a:spAutoFit/>
          </a:bodyPr>
          <a:lstStyle/>
          <a:p>
            <a:pPr marL="280300">
              <a:spcBef>
                <a:spcPts val="890"/>
              </a:spcBef>
              <a:tabLst>
                <a:tab pos="621665" algn="l"/>
                <a:tab pos="622300" algn="l"/>
              </a:tabLst>
            </a:pPr>
            <a:r>
              <a:rPr lang="en-GB" sz="2800" dirty="0">
                <a:solidFill>
                  <a:srgbClr val="404040"/>
                </a:solidFill>
                <a:latin typeface="Calibri"/>
                <a:cs typeface="Calibri"/>
              </a:rPr>
              <a:t>SQL Implementation</a:t>
            </a:r>
          </a:p>
        </p:txBody>
      </p:sp>
      <p:sp>
        <p:nvSpPr>
          <p:cNvPr id="3" name="Arrow: Down 2">
            <a:extLst>
              <a:ext uri="{FF2B5EF4-FFF2-40B4-BE49-F238E27FC236}">
                <a16:creationId xmlns:a16="http://schemas.microsoft.com/office/drawing/2014/main" id="{59BC19BD-45F0-4CF6-8660-EF291D19DC5C}"/>
              </a:ext>
            </a:extLst>
          </p:cNvPr>
          <p:cNvSpPr/>
          <p:nvPr/>
        </p:nvSpPr>
        <p:spPr>
          <a:xfrm>
            <a:off x="4051070" y="1964871"/>
            <a:ext cx="326967" cy="4347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Arrow: Down 25">
            <a:extLst>
              <a:ext uri="{FF2B5EF4-FFF2-40B4-BE49-F238E27FC236}">
                <a16:creationId xmlns:a16="http://schemas.microsoft.com/office/drawing/2014/main" id="{AFF2011F-7AFF-433D-8E95-A30464F3F7C1}"/>
              </a:ext>
            </a:extLst>
          </p:cNvPr>
          <p:cNvSpPr/>
          <p:nvPr/>
        </p:nvSpPr>
        <p:spPr>
          <a:xfrm>
            <a:off x="4051069" y="2879676"/>
            <a:ext cx="326967" cy="4347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Arrow: Down 26">
            <a:extLst>
              <a:ext uri="{FF2B5EF4-FFF2-40B4-BE49-F238E27FC236}">
                <a16:creationId xmlns:a16="http://schemas.microsoft.com/office/drawing/2014/main" id="{FB87ACF1-087E-4F68-92AC-92F670C6C05E}"/>
              </a:ext>
            </a:extLst>
          </p:cNvPr>
          <p:cNvSpPr/>
          <p:nvPr/>
        </p:nvSpPr>
        <p:spPr>
          <a:xfrm>
            <a:off x="4051068" y="3886732"/>
            <a:ext cx="326967" cy="4347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Arrow: Down 27">
            <a:extLst>
              <a:ext uri="{FF2B5EF4-FFF2-40B4-BE49-F238E27FC236}">
                <a16:creationId xmlns:a16="http://schemas.microsoft.com/office/drawing/2014/main" id="{652624B3-AB63-416F-8C35-7BC01DB6DC17}"/>
              </a:ext>
            </a:extLst>
          </p:cNvPr>
          <p:cNvSpPr/>
          <p:nvPr/>
        </p:nvSpPr>
        <p:spPr>
          <a:xfrm>
            <a:off x="4058674" y="4908259"/>
            <a:ext cx="326967" cy="4347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custDataLst>
      <p:tags r:id="rId1"/>
    </p:custDataLst>
    <p:extLst>
      <p:ext uri="{BB962C8B-B14F-4D97-AF65-F5344CB8AC3E}">
        <p14:creationId xmlns:p14="http://schemas.microsoft.com/office/powerpoint/2010/main" val="29032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Business Rules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0" name="object 3">
            <a:extLst>
              <a:ext uri="{FF2B5EF4-FFF2-40B4-BE49-F238E27FC236}">
                <a16:creationId xmlns:a16="http://schemas.microsoft.com/office/drawing/2014/main" id="{99FA3975-5BF3-494B-84EA-1120B646021F}"/>
              </a:ext>
            </a:extLst>
          </p:cNvPr>
          <p:cNvSpPr txBox="1"/>
          <p:nvPr/>
        </p:nvSpPr>
        <p:spPr>
          <a:xfrm>
            <a:off x="1854918" y="1340987"/>
            <a:ext cx="5399323" cy="973342"/>
          </a:xfrm>
          <a:prstGeom prst="rect">
            <a:avLst/>
          </a:prstGeom>
        </p:spPr>
        <p:txBody>
          <a:bodyPr vert="horz" wrap="square" lIns="0" tIns="110489" rIns="0" bIns="0" rtlCol="0">
            <a:spAutoFit/>
          </a:bodyPr>
          <a:lstStyle/>
          <a:p>
            <a:pPr marL="737500" indent="-457200">
              <a:spcBef>
                <a:spcPts val="890"/>
              </a:spcBef>
              <a:buFont typeface="Wingdings" panose="05000000000000000000" pitchFamily="2" charset="2"/>
              <a:buChar char="§"/>
              <a:tabLst>
                <a:tab pos="621665" algn="l"/>
                <a:tab pos="622300" algn="l"/>
              </a:tabLst>
            </a:pPr>
            <a:r>
              <a:rPr lang="en-GB" sz="2800" dirty="0">
                <a:solidFill>
                  <a:srgbClr val="404040"/>
                </a:solidFill>
                <a:latin typeface="Calibri"/>
                <a:cs typeface="Calibri"/>
              </a:rPr>
              <a:t>Description </a:t>
            </a:r>
            <a:r>
              <a:rPr lang="en-GB" sz="2800" dirty="0">
                <a:solidFill>
                  <a:srgbClr val="404040"/>
                </a:solidFill>
                <a:cs typeface="Calibri"/>
              </a:rPr>
              <a:t>of principles or procedures in an organisation</a:t>
            </a:r>
            <a:endParaRPr lang="en-GB" sz="2800" dirty="0">
              <a:solidFill>
                <a:srgbClr val="404040"/>
              </a:solidFill>
              <a:latin typeface="Calibri"/>
              <a:cs typeface="Calibri"/>
            </a:endParaRPr>
          </a:p>
        </p:txBody>
      </p:sp>
      <p:sp>
        <p:nvSpPr>
          <p:cNvPr id="7" name="object 3">
            <a:extLst>
              <a:ext uri="{FF2B5EF4-FFF2-40B4-BE49-F238E27FC236}">
                <a16:creationId xmlns:a16="http://schemas.microsoft.com/office/drawing/2014/main" id="{6DAF2C93-860F-4140-B39C-683A427A3774}"/>
              </a:ext>
            </a:extLst>
          </p:cNvPr>
          <p:cNvSpPr txBox="1"/>
          <p:nvPr/>
        </p:nvSpPr>
        <p:spPr>
          <a:xfrm>
            <a:off x="2127824" y="2388993"/>
            <a:ext cx="5209541" cy="1804339"/>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Sourced via:</a:t>
            </a:r>
          </a:p>
          <a:p>
            <a:pPr marL="1257300" lvl="2" indent="-342900">
              <a:spcAft>
                <a:spcPts val="600"/>
              </a:spcAft>
              <a:buFont typeface="Wingdings" panose="05000000000000000000" pitchFamily="2" charset="2"/>
              <a:buChar char="§"/>
            </a:pPr>
            <a:r>
              <a:rPr lang="en-GB" sz="2400" dirty="0">
                <a:solidFill>
                  <a:srgbClr val="404040"/>
                </a:solidFill>
                <a:cs typeface="Calibri"/>
              </a:rPr>
              <a:t>Company Managers/staff</a:t>
            </a:r>
          </a:p>
          <a:p>
            <a:pPr marL="1257300" lvl="2" indent="-342900">
              <a:spcAft>
                <a:spcPts val="600"/>
              </a:spcAft>
              <a:buFont typeface="Wingdings" panose="05000000000000000000" pitchFamily="2" charset="2"/>
              <a:buChar char="§"/>
            </a:pPr>
            <a:r>
              <a:rPr lang="en-GB" sz="2400" dirty="0">
                <a:solidFill>
                  <a:srgbClr val="404040"/>
                </a:solidFill>
                <a:cs typeface="Calibri"/>
              </a:rPr>
              <a:t>Written documentation</a:t>
            </a:r>
          </a:p>
          <a:p>
            <a:pPr marL="1257300" lvl="2" indent="-342900">
              <a:spcAft>
                <a:spcPts val="600"/>
              </a:spcAft>
              <a:buFont typeface="Wingdings" panose="05000000000000000000" pitchFamily="2" charset="2"/>
              <a:buChar char="§"/>
            </a:pPr>
            <a:r>
              <a:rPr lang="en-GB" sz="2400" dirty="0">
                <a:solidFill>
                  <a:srgbClr val="404040"/>
                </a:solidFill>
                <a:cs typeface="Calibri"/>
              </a:rPr>
              <a:t>Interviews with end users</a:t>
            </a:r>
          </a:p>
        </p:txBody>
      </p:sp>
      <p:sp>
        <p:nvSpPr>
          <p:cNvPr id="8" name="object 3">
            <a:extLst>
              <a:ext uri="{FF2B5EF4-FFF2-40B4-BE49-F238E27FC236}">
                <a16:creationId xmlns:a16="http://schemas.microsoft.com/office/drawing/2014/main" id="{6EA01F77-EC9B-47C4-BE32-114547E0DA10}"/>
              </a:ext>
            </a:extLst>
          </p:cNvPr>
          <p:cNvSpPr txBox="1"/>
          <p:nvPr/>
        </p:nvSpPr>
        <p:spPr>
          <a:xfrm>
            <a:off x="1980361" y="4244810"/>
            <a:ext cx="5792486" cy="1950533"/>
          </a:xfrm>
          <a:prstGeom prst="rect">
            <a:avLst/>
          </a:prstGeom>
        </p:spPr>
        <p:txBody>
          <a:bodyPr vert="horz" wrap="square" lIns="0" tIns="110489" rIns="0" bIns="0" rtlCol="0">
            <a:spAutoFit/>
          </a:bodyPr>
          <a:lstStyle/>
          <a:p>
            <a:pPr marL="737500" indent="-457200">
              <a:spcBef>
                <a:spcPts val="890"/>
              </a:spcBef>
              <a:buFont typeface="Wingdings" panose="05000000000000000000" pitchFamily="2" charset="2"/>
              <a:buChar char="§"/>
              <a:tabLst>
                <a:tab pos="621665" algn="l"/>
                <a:tab pos="622300" algn="l"/>
              </a:tabLst>
            </a:pPr>
            <a:r>
              <a:rPr lang="en-GB" sz="2800" dirty="0">
                <a:solidFill>
                  <a:srgbClr val="404040"/>
                </a:solidFill>
                <a:latin typeface="Calibri"/>
                <a:cs typeface="Calibri"/>
              </a:rPr>
              <a:t>Establish the important concepts in a domain</a:t>
            </a:r>
          </a:p>
          <a:p>
            <a:pPr marL="737500" indent="-457200">
              <a:spcBef>
                <a:spcPts val="890"/>
              </a:spcBef>
              <a:buFont typeface="Wingdings" panose="05000000000000000000" pitchFamily="2" charset="2"/>
              <a:buChar char="§"/>
              <a:tabLst>
                <a:tab pos="621665" algn="l"/>
                <a:tab pos="622300" algn="l"/>
              </a:tabLst>
            </a:pPr>
            <a:r>
              <a:rPr lang="en-GB" sz="2800" dirty="0">
                <a:solidFill>
                  <a:srgbClr val="404040"/>
                </a:solidFill>
                <a:latin typeface="Calibri"/>
                <a:cs typeface="Calibri"/>
              </a:rPr>
              <a:t>Assist designers to create an accurate data model</a:t>
            </a:r>
          </a:p>
        </p:txBody>
      </p:sp>
      <p:grpSp>
        <p:nvGrpSpPr>
          <p:cNvPr id="9" name="Group 8">
            <a:extLst>
              <a:ext uri="{FF2B5EF4-FFF2-40B4-BE49-F238E27FC236}">
                <a16:creationId xmlns:a16="http://schemas.microsoft.com/office/drawing/2014/main" id="{D89B9812-E89A-4FB6-9387-9604A7B5846F}"/>
              </a:ext>
            </a:extLst>
          </p:cNvPr>
          <p:cNvGrpSpPr/>
          <p:nvPr/>
        </p:nvGrpSpPr>
        <p:grpSpPr>
          <a:xfrm>
            <a:off x="7886762" y="1217321"/>
            <a:ext cx="2362200" cy="4912522"/>
            <a:chOff x="5791200" y="1353687"/>
            <a:chExt cx="2362200" cy="4912522"/>
          </a:xfrm>
        </p:grpSpPr>
        <p:sp>
          <p:nvSpPr>
            <p:cNvPr id="10" name="TextBox 9">
              <a:extLst>
                <a:ext uri="{FF2B5EF4-FFF2-40B4-BE49-F238E27FC236}">
                  <a16:creationId xmlns:a16="http://schemas.microsoft.com/office/drawing/2014/main" id="{31883F45-0DA9-429B-A78E-408F42AE23A5}"/>
                </a:ext>
              </a:extLst>
            </p:cNvPr>
            <p:cNvSpPr txBox="1"/>
            <p:nvPr/>
          </p:nvSpPr>
          <p:spPr>
            <a:xfrm>
              <a:off x="6324600" y="1572679"/>
              <a:ext cx="1295400" cy="307777"/>
            </a:xfrm>
            <a:prstGeom prst="rect">
              <a:avLst/>
            </a:prstGeom>
            <a:noFill/>
          </p:spPr>
          <p:txBody>
            <a:bodyPr wrap="square" rtlCol="0">
              <a:spAutoFit/>
            </a:bodyPr>
            <a:lstStyle/>
            <a:p>
              <a:r>
                <a:rPr lang="en-GB" sz="1400" dirty="0"/>
                <a:t>MINIWORLD</a:t>
              </a:r>
            </a:p>
          </p:txBody>
        </p:sp>
        <p:sp>
          <p:nvSpPr>
            <p:cNvPr id="11" name="TextBox 10">
              <a:extLst>
                <a:ext uri="{FF2B5EF4-FFF2-40B4-BE49-F238E27FC236}">
                  <a16:creationId xmlns:a16="http://schemas.microsoft.com/office/drawing/2014/main" id="{1735941B-3ADD-4E90-9ED8-6091DA11A22C}"/>
                </a:ext>
              </a:extLst>
            </p:cNvPr>
            <p:cNvSpPr txBox="1"/>
            <p:nvPr/>
          </p:nvSpPr>
          <p:spPr>
            <a:xfrm>
              <a:off x="5791200" y="2438400"/>
              <a:ext cx="2362200" cy="523220"/>
            </a:xfrm>
            <a:prstGeom prst="rect">
              <a:avLst/>
            </a:prstGeom>
            <a:noFill/>
            <a:ln w="12700">
              <a:solidFill>
                <a:srgbClr val="C00000"/>
              </a:solidFill>
            </a:ln>
          </p:spPr>
          <p:txBody>
            <a:bodyPr wrap="square" rtlCol="0">
              <a:spAutoFit/>
            </a:bodyPr>
            <a:lstStyle/>
            <a:p>
              <a:pPr algn="ctr"/>
              <a:r>
                <a:rPr lang="en-GB" sz="1400" dirty="0"/>
                <a:t>REQUIREMENTS COLLECTION AND ANALYSIS </a:t>
              </a:r>
            </a:p>
          </p:txBody>
        </p:sp>
        <p:sp>
          <p:nvSpPr>
            <p:cNvPr id="12" name="TextBox 11">
              <a:extLst>
                <a:ext uri="{FF2B5EF4-FFF2-40B4-BE49-F238E27FC236}">
                  <a16:creationId xmlns:a16="http://schemas.microsoft.com/office/drawing/2014/main" id="{0343859F-1A11-42E1-A864-BE5987D3C978}"/>
                </a:ext>
              </a:extLst>
            </p:cNvPr>
            <p:cNvSpPr txBox="1"/>
            <p:nvPr/>
          </p:nvSpPr>
          <p:spPr>
            <a:xfrm>
              <a:off x="5791200" y="3505200"/>
              <a:ext cx="2362200" cy="307777"/>
            </a:xfrm>
            <a:prstGeom prst="rect">
              <a:avLst/>
            </a:prstGeom>
            <a:noFill/>
            <a:ln w="12700">
              <a:solidFill>
                <a:schemeClr val="accent3">
                  <a:lumMod val="75000"/>
                </a:schemeClr>
              </a:solidFill>
            </a:ln>
          </p:spPr>
          <p:txBody>
            <a:bodyPr wrap="square" rtlCol="0">
              <a:spAutoFit/>
            </a:bodyPr>
            <a:lstStyle/>
            <a:p>
              <a:pPr algn="ctr"/>
              <a:r>
                <a:rPr lang="en-GB" sz="1400" dirty="0"/>
                <a:t>CONCEPTUAL DESIGN</a:t>
              </a:r>
            </a:p>
          </p:txBody>
        </p:sp>
        <p:sp>
          <p:nvSpPr>
            <p:cNvPr id="13" name="TextBox 12">
              <a:extLst>
                <a:ext uri="{FF2B5EF4-FFF2-40B4-BE49-F238E27FC236}">
                  <a16:creationId xmlns:a16="http://schemas.microsoft.com/office/drawing/2014/main" id="{81162EF4-4BCD-4D00-8558-AAFB13D6A72B}"/>
                </a:ext>
              </a:extLst>
            </p:cNvPr>
            <p:cNvSpPr txBox="1"/>
            <p:nvPr/>
          </p:nvSpPr>
          <p:spPr>
            <a:xfrm>
              <a:off x="5791200" y="4495800"/>
              <a:ext cx="2362200" cy="307777"/>
            </a:xfrm>
            <a:prstGeom prst="rect">
              <a:avLst/>
            </a:prstGeom>
            <a:noFill/>
            <a:ln w="12700">
              <a:solidFill>
                <a:schemeClr val="accent6">
                  <a:lumMod val="75000"/>
                </a:schemeClr>
              </a:solidFill>
            </a:ln>
          </p:spPr>
          <p:txBody>
            <a:bodyPr wrap="square" rtlCol="0">
              <a:spAutoFit/>
            </a:bodyPr>
            <a:lstStyle/>
            <a:p>
              <a:pPr algn="ctr"/>
              <a:r>
                <a:rPr lang="en-GB" sz="1400" dirty="0"/>
                <a:t>LOGICAL DESIGN</a:t>
              </a:r>
            </a:p>
          </p:txBody>
        </p:sp>
        <p:sp>
          <p:nvSpPr>
            <p:cNvPr id="14" name="TextBox 13">
              <a:extLst>
                <a:ext uri="{FF2B5EF4-FFF2-40B4-BE49-F238E27FC236}">
                  <a16:creationId xmlns:a16="http://schemas.microsoft.com/office/drawing/2014/main" id="{26FD4DA0-79B2-418A-B9CB-829943097455}"/>
                </a:ext>
              </a:extLst>
            </p:cNvPr>
            <p:cNvSpPr txBox="1"/>
            <p:nvPr/>
          </p:nvSpPr>
          <p:spPr>
            <a:xfrm>
              <a:off x="5791200" y="5407223"/>
              <a:ext cx="2362200" cy="307777"/>
            </a:xfrm>
            <a:prstGeom prst="rect">
              <a:avLst/>
            </a:prstGeom>
            <a:noFill/>
            <a:ln w="12700">
              <a:solidFill>
                <a:schemeClr val="tx2"/>
              </a:solidFill>
            </a:ln>
          </p:spPr>
          <p:txBody>
            <a:bodyPr wrap="square" rtlCol="0">
              <a:spAutoFit/>
            </a:bodyPr>
            <a:lstStyle/>
            <a:p>
              <a:pPr algn="ctr"/>
              <a:r>
                <a:rPr lang="en-GB" sz="1400" dirty="0"/>
                <a:t>PHYSICAL DESIGN</a:t>
              </a:r>
            </a:p>
          </p:txBody>
        </p:sp>
        <p:cxnSp>
          <p:nvCxnSpPr>
            <p:cNvPr id="15" name="Straight Arrow Connector 14">
              <a:extLst>
                <a:ext uri="{FF2B5EF4-FFF2-40B4-BE49-F238E27FC236}">
                  <a16:creationId xmlns:a16="http://schemas.microsoft.com/office/drawing/2014/main" id="{AD4A5523-791F-49CC-BCCD-98A30133CF07}"/>
                </a:ext>
              </a:extLst>
            </p:cNvPr>
            <p:cNvCxnSpPr>
              <a:endCxn id="11" idx="0"/>
            </p:cNvCxnSpPr>
            <p:nvPr/>
          </p:nvCxnSpPr>
          <p:spPr>
            <a:xfrm>
              <a:off x="6972300" y="2194968"/>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675A040-E4FE-421B-AD01-C8B38D73EA85}"/>
                </a:ext>
              </a:extLst>
            </p:cNvPr>
            <p:cNvCxnSpPr>
              <a:cxnSpLocks/>
              <a:stCxn id="11" idx="2"/>
            </p:cNvCxnSpPr>
            <p:nvPr/>
          </p:nvCxnSpPr>
          <p:spPr>
            <a:xfrm>
              <a:off x="6972300" y="2961620"/>
              <a:ext cx="0" cy="54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F48FEA-F2BC-4E1B-BB6D-D67C1A4BF543}"/>
                </a:ext>
              </a:extLst>
            </p:cNvPr>
            <p:cNvCxnSpPr>
              <a:stCxn id="12" idx="2"/>
              <a:endCxn id="13" idx="0"/>
            </p:cNvCxnSpPr>
            <p:nvPr/>
          </p:nvCxnSpPr>
          <p:spPr>
            <a:xfrm>
              <a:off x="6972300" y="3812977"/>
              <a:ext cx="0" cy="68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A5DC89-7665-46C3-8A35-5AA4C214A6EA}"/>
                </a:ext>
              </a:extLst>
            </p:cNvPr>
            <p:cNvCxnSpPr>
              <a:stCxn id="13" idx="2"/>
              <a:endCxn id="14" idx="0"/>
            </p:cNvCxnSpPr>
            <p:nvPr/>
          </p:nvCxnSpPr>
          <p:spPr>
            <a:xfrm>
              <a:off x="6972300" y="4803577"/>
              <a:ext cx="0" cy="60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F4A1EB-F1E5-4741-B65E-F72559758695}"/>
                </a:ext>
              </a:extLst>
            </p:cNvPr>
            <p:cNvCxnSpPr/>
            <p:nvPr/>
          </p:nvCxnSpPr>
          <p:spPr>
            <a:xfrm>
              <a:off x="6957413" y="5715000"/>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7235A0-CF90-481D-BB96-E5DB4B69D0C5}"/>
                </a:ext>
              </a:extLst>
            </p:cNvPr>
            <p:cNvSpPr txBox="1"/>
            <p:nvPr/>
          </p:nvSpPr>
          <p:spPr>
            <a:xfrm>
              <a:off x="6172201" y="5958432"/>
              <a:ext cx="1609570" cy="307777"/>
            </a:xfrm>
            <a:prstGeom prst="rect">
              <a:avLst/>
            </a:prstGeom>
            <a:noFill/>
          </p:spPr>
          <p:txBody>
            <a:bodyPr wrap="square" rtlCol="0">
              <a:spAutoFit/>
            </a:bodyPr>
            <a:lstStyle/>
            <a:p>
              <a:r>
                <a:rPr lang="en-GB" sz="1400" dirty="0"/>
                <a:t>INTERNAL SCHEMA</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1" name="Ink 20">
                  <a:extLst>
                    <a:ext uri="{FF2B5EF4-FFF2-40B4-BE49-F238E27FC236}">
                      <a16:creationId xmlns:a16="http://schemas.microsoft.com/office/drawing/2014/main" id="{B174E48B-8E7A-4DFA-8B39-BF69D74FA81A}"/>
                    </a:ext>
                  </a:extLst>
                </p14:cNvPr>
                <p14:cNvContentPartPr/>
                <p14:nvPr/>
              </p14:nvContentPartPr>
              <p14:xfrm>
                <a:off x="6151188" y="1353687"/>
                <a:ext cx="1517400" cy="811080"/>
              </p14:xfrm>
            </p:contentPart>
          </mc:Choice>
          <mc:Fallback xmlns="">
            <p:pic>
              <p:nvPicPr>
                <p:cNvPr id="21" name="Ink 20">
                  <a:extLst>
                    <a:ext uri="{FF2B5EF4-FFF2-40B4-BE49-F238E27FC236}">
                      <a16:creationId xmlns:a16="http://schemas.microsoft.com/office/drawing/2014/main" id="{B174E48B-8E7A-4DFA-8B39-BF69D74FA81A}"/>
                    </a:ext>
                  </a:extLst>
                </p:cNvPr>
                <p:cNvPicPr/>
                <p:nvPr/>
              </p:nvPicPr>
              <p:blipFill>
                <a:blip r:embed="rId5"/>
                <a:stretch>
                  <a:fillRect/>
                </a:stretch>
              </p:blipFill>
              <p:spPr>
                <a:xfrm>
                  <a:off x="6133184" y="1335687"/>
                  <a:ext cx="1553048" cy="846720"/>
                </a:xfrm>
                <a:prstGeom prst="rect">
                  <a:avLst/>
                </a:prstGeom>
              </p:spPr>
            </p:pic>
          </mc:Fallback>
        </mc:AlternateContent>
      </p:grpSp>
    </p:spTree>
    <p:custDataLst>
      <p:tags r:id="rId1"/>
    </p:custDataLst>
    <p:extLst>
      <p:ext uri="{BB962C8B-B14F-4D97-AF65-F5344CB8AC3E}">
        <p14:creationId xmlns:p14="http://schemas.microsoft.com/office/powerpoint/2010/main" val="361673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7196674" cy="566822"/>
          </a:xfrm>
          <a:prstGeom prst="rect">
            <a:avLst/>
          </a:prstGeom>
        </p:spPr>
        <p:txBody>
          <a:bodyPr vert="horz" wrap="square" lIns="0" tIns="12700" rIns="0" bIns="0" rtlCol="0">
            <a:spAutoFit/>
          </a:bodyPr>
          <a:lstStyle/>
          <a:p>
            <a:pPr marL="12700">
              <a:lnSpc>
                <a:spcPct val="100000"/>
              </a:lnSpc>
              <a:spcBef>
                <a:spcPts val="100"/>
              </a:spcBef>
            </a:pPr>
            <a:r>
              <a:rPr lang="en-GB" sz="3600" dirty="0"/>
              <a:t>Conceptual to Logical Mapping Steps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0" name="object 3">
            <a:extLst>
              <a:ext uri="{FF2B5EF4-FFF2-40B4-BE49-F238E27FC236}">
                <a16:creationId xmlns:a16="http://schemas.microsoft.com/office/drawing/2014/main" id="{99FA3975-5BF3-494B-84EA-1120B646021F}"/>
              </a:ext>
            </a:extLst>
          </p:cNvPr>
          <p:cNvSpPr txBox="1"/>
          <p:nvPr/>
        </p:nvSpPr>
        <p:spPr>
          <a:xfrm>
            <a:off x="1940244" y="1288668"/>
            <a:ext cx="6172978" cy="4905188"/>
          </a:xfrm>
          <a:prstGeom prst="rect">
            <a:avLst/>
          </a:prstGeom>
        </p:spPr>
        <p:txBody>
          <a:bodyPr vert="horz" wrap="square" lIns="0" tIns="110489" rIns="0" bIns="0" rtlCol="0">
            <a:spAutoFit/>
          </a:bodyPr>
          <a:lstStyle/>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1: Mapping a regular entity type</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2: Mapping multivalued attributes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3: Mapping weak entity types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4: Mapping 1-M binary relationships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5: Mapping M-N relationships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6: Mapping 1-1 relationships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7: Mapping specialisation hierarchies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8: Mapping unary relationships</a:t>
            </a:r>
          </a:p>
          <a:p>
            <a:pPr marL="737500" indent="-457200">
              <a:spcBef>
                <a:spcPts val="890"/>
              </a:spcBef>
              <a:buFont typeface="Wingdings" panose="05000000000000000000" pitchFamily="2" charset="2"/>
              <a:buChar char="§"/>
              <a:tabLst>
                <a:tab pos="621665" algn="l"/>
                <a:tab pos="622300" algn="l"/>
              </a:tabLst>
            </a:pPr>
            <a:r>
              <a:rPr lang="en-GB" sz="2400" dirty="0">
                <a:solidFill>
                  <a:srgbClr val="404040"/>
                </a:solidFill>
                <a:cs typeface="Calibri"/>
              </a:rPr>
              <a:t>Step 9: Mapping ternary relationships</a:t>
            </a:r>
          </a:p>
          <a:p>
            <a:pPr marL="737500" lvl="1">
              <a:spcBef>
                <a:spcPts val="890"/>
              </a:spcBef>
              <a:tabLst>
                <a:tab pos="621665" algn="l"/>
                <a:tab pos="622300" algn="l"/>
              </a:tabLst>
            </a:pPr>
            <a:r>
              <a:rPr lang="en-GB" sz="2800" dirty="0">
                <a:solidFill>
                  <a:srgbClr val="404040"/>
                </a:solidFill>
                <a:cs typeface="Calibri"/>
              </a:rPr>
              <a:t>Normalization</a:t>
            </a:r>
          </a:p>
        </p:txBody>
      </p:sp>
      <p:sp>
        <p:nvSpPr>
          <p:cNvPr id="3" name="Arrow: Right 2">
            <a:extLst>
              <a:ext uri="{FF2B5EF4-FFF2-40B4-BE49-F238E27FC236}">
                <a16:creationId xmlns:a16="http://schemas.microsoft.com/office/drawing/2014/main" id="{80494196-6F20-43BF-8AF6-CE2AAEEBB290}"/>
              </a:ext>
            </a:extLst>
          </p:cNvPr>
          <p:cNvSpPr/>
          <p:nvPr/>
        </p:nvSpPr>
        <p:spPr>
          <a:xfrm>
            <a:off x="2111434" y="5852088"/>
            <a:ext cx="399011" cy="254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custDataLst>
      <p:tags r:id="rId1"/>
    </p:custDataLst>
    <p:extLst>
      <p:ext uri="{BB962C8B-B14F-4D97-AF65-F5344CB8AC3E}">
        <p14:creationId xmlns:p14="http://schemas.microsoft.com/office/powerpoint/2010/main" val="107629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611146" y="390796"/>
            <a:ext cx="8595361" cy="654267"/>
          </a:xfrm>
        </p:spPr>
        <p:txBody>
          <a:bodyPr/>
          <a:lstStyle/>
          <a:p>
            <a:r>
              <a:rPr lang="en-US" sz="2800" b="1" dirty="0">
                <a:latin typeface="+mn-lt"/>
              </a:rPr>
              <a:t>Three parts to modelling</a:t>
            </a:r>
          </a:p>
        </p:txBody>
      </p:sp>
      <mc:AlternateContent xmlns:mc="http://schemas.openxmlformats.org/markup-compatibility/2006" xmlns:p14="http://schemas.microsoft.com/office/powerpoint/2010/main">
        <mc:Choice Requires="p14">
          <p:contentPart p14:bwMode="auto" r:id="rId3">
            <p14:nvContentPartPr>
              <p14:cNvPr id="105" name="Ink 104">
                <a:extLst>
                  <a:ext uri="{FF2B5EF4-FFF2-40B4-BE49-F238E27FC236}">
                    <a16:creationId xmlns:a16="http://schemas.microsoft.com/office/drawing/2014/main" id="{0CBA6DCB-150C-AAE7-2B99-3B831F9919AC}"/>
                  </a:ext>
                </a:extLst>
              </p14:cNvPr>
              <p14:cNvContentPartPr/>
              <p14:nvPr/>
            </p14:nvContentPartPr>
            <p14:xfrm>
              <a:off x="2607720" y="-2523480"/>
              <a:ext cx="360" cy="360"/>
            </p14:xfrm>
          </p:contentPart>
        </mc:Choice>
        <mc:Fallback xmlns="">
          <p:pic>
            <p:nvPicPr>
              <p:cNvPr id="105" name="Ink 104">
                <a:extLst>
                  <a:ext uri="{FF2B5EF4-FFF2-40B4-BE49-F238E27FC236}">
                    <a16:creationId xmlns:a16="http://schemas.microsoft.com/office/drawing/2014/main" id="{0CBA6DCB-150C-AAE7-2B99-3B831F9919AC}"/>
                  </a:ext>
                </a:extLst>
              </p:cNvPr>
              <p:cNvPicPr/>
              <p:nvPr/>
            </p:nvPicPr>
            <p:blipFill>
              <a:blip r:embed="rId4"/>
              <a:stretch>
                <a:fillRect/>
              </a:stretch>
            </p:blipFill>
            <p:spPr>
              <a:xfrm>
                <a:off x="2598720" y="-2532480"/>
                <a:ext cx="18000" cy="18000"/>
              </a:xfrm>
              <a:prstGeom prst="rect">
                <a:avLst/>
              </a:prstGeom>
            </p:spPr>
          </p:pic>
        </mc:Fallback>
      </mc:AlternateContent>
      <p:grpSp>
        <p:nvGrpSpPr>
          <p:cNvPr id="132" name="Group 131">
            <a:extLst>
              <a:ext uri="{FF2B5EF4-FFF2-40B4-BE49-F238E27FC236}">
                <a16:creationId xmlns:a16="http://schemas.microsoft.com/office/drawing/2014/main" id="{7A626F39-816B-E0D4-C3AD-D7F28E595828}"/>
              </a:ext>
            </a:extLst>
          </p:cNvPr>
          <p:cNvGrpSpPr/>
          <p:nvPr/>
        </p:nvGrpSpPr>
        <p:grpSpPr>
          <a:xfrm>
            <a:off x="3327000" y="4164960"/>
            <a:ext cx="388800" cy="289080"/>
            <a:chOff x="3327000" y="4164960"/>
            <a:chExt cx="388800" cy="289080"/>
          </a:xfrm>
        </p:grpSpPr>
        <mc:AlternateContent xmlns:mc="http://schemas.openxmlformats.org/markup-compatibility/2006" xmlns:p14="http://schemas.microsoft.com/office/powerpoint/2010/main">
          <mc:Choice Requires="p14">
            <p:contentPart p14:bwMode="auto" r:id="rId5">
              <p14:nvContentPartPr>
                <p14:cNvPr id="108" name="Ink 107">
                  <a:extLst>
                    <a:ext uri="{FF2B5EF4-FFF2-40B4-BE49-F238E27FC236}">
                      <a16:creationId xmlns:a16="http://schemas.microsoft.com/office/drawing/2014/main" id="{BD698AD0-B839-F0C1-9320-652EDEB731AE}"/>
                    </a:ext>
                  </a:extLst>
                </p14:cNvPr>
                <p14:cNvContentPartPr/>
                <p14:nvPr/>
              </p14:nvContentPartPr>
              <p14:xfrm>
                <a:off x="3327000" y="4283400"/>
                <a:ext cx="388800" cy="25920"/>
              </p14:xfrm>
            </p:contentPart>
          </mc:Choice>
          <mc:Fallback xmlns="">
            <p:pic>
              <p:nvPicPr>
                <p:cNvPr id="108" name="Ink 107">
                  <a:extLst>
                    <a:ext uri="{FF2B5EF4-FFF2-40B4-BE49-F238E27FC236}">
                      <a16:creationId xmlns:a16="http://schemas.microsoft.com/office/drawing/2014/main" id="{BD698AD0-B839-F0C1-9320-652EDEB731AE}"/>
                    </a:ext>
                  </a:extLst>
                </p:cNvPr>
                <p:cNvPicPr/>
                <p:nvPr/>
              </p:nvPicPr>
              <p:blipFill>
                <a:blip r:embed="rId6"/>
                <a:stretch>
                  <a:fillRect/>
                </a:stretch>
              </p:blipFill>
              <p:spPr>
                <a:xfrm>
                  <a:off x="3318360" y="4274760"/>
                  <a:ext cx="406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9" name="Ink 108">
                  <a:extLst>
                    <a:ext uri="{FF2B5EF4-FFF2-40B4-BE49-F238E27FC236}">
                      <a16:creationId xmlns:a16="http://schemas.microsoft.com/office/drawing/2014/main" id="{8A1C42D0-E281-84B3-D298-5E3142970E4A}"/>
                    </a:ext>
                  </a:extLst>
                </p14:cNvPr>
                <p14:cNvContentPartPr/>
                <p14:nvPr/>
              </p14:nvContentPartPr>
              <p14:xfrm>
                <a:off x="3555600" y="4164960"/>
                <a:ext cx="147240" cy="289080"/>
              </p14:xfrm>
            </p:contentPart>
          </mc:Choice>
          <mc:Fallback xmlns="">
            <p:pic>
              <p:nvPicPr>
                <p:cNvPr id="109" name="Ink 108">
                  <a:extLst>
                    <a:ext uri="{FF2B5EF4-FFF2-40B4-BE49-F238E27FC236}">
                      <a16:creationId xmlns:a16="http://schemas.microsoft.com/office/drawing/2014/main" id="{8A1C42D0-E281-84B3-D298-5E3142970E4A}"/>
                    </a:ext>
                  </a:extLst>
                </p:cNvPr>
                <p:cNvPicPr/>
                <p:nvPr/>
              </p:nvPicPr>
              <p:blipFill>
                <a:blip r:embed="rId8"/>
                <a:stretch>
                  <a:fillRect/>
                </a:stretch>
              </p:blipFill>
              <p:spPr>
                <a:xfrm>
                  <a:off x="3546960" y="4156320"/>
                  <a:ext cx="164880" cy="306720"/>
                </a:xfrm>
                <a:prstGeom prst="rect">
                  <a:avLst/>
                </a:prstGeom>
              </p:spPr>
            </p:pic>
          </mc:Fallback>
        </mc:AlternateContent>
      </p:grpSp>
      <p:grpSp>
        <p:nvGrpSpPr>
          <p:cNvPr id="133" name="Group 132">
            <a:extLst>
              <a:ext uri="{FF2B5EF4-FFF2-40B4-BE49-F238E27FC236}">
                <a16:creationId xmlns:a16="http://schemas.microsoft.com/office/drawing/2014/main" id="{48C47C26-AF50-D106-704A-972F500E873F}"/>
              </a:ext>
            </a:extLst>
          </p:cNvPr>
          <p:cNvGrpSpPr/>
          <p:nvPr/>
        </p:nvGrpSpPr>
        <p:grpSpPr>
          <a:xfrm>
            <a:off x="670413" y="1198893"/>
            <a:ext cx="10303933" cy="5425253"/>
            <a:chOff x="728132" y="1221894"/>
            <a:chExt cx="10303933" cy="5425253"/>
          </a:xfrm>
        </p:grpSpPr>
        <p:grpSp>
          <p:nvGrpSpPr>
            <p:cNvPr id="131" name="Group 130">
              <a:extLst>
                <a:ext uri="{FF2B5EF4-FFF2-40B4-BE49-F238E27FC236}">
                  <a16:creationId xmlns:a16="http://schemas.microsoft.com/office/drawing/2014/main" id="{3584B730-7D46-EFDE-4E07-B7844DE31437}"/>
                </a:ext>
              </a:extLst>
            </p:cNvPr>
            <p:cNvGrpSpPr/>
            <p:nvPr/>
          </p:nvGrpSpPr>
          <p:grpSpPr>
            <a:xfrm>
              <a:off x="728132" y="1221894"/>
              <a:ext cx="10303933" cy="5425253"/>
              <a:chOff x="728132" y="1221894"/>
              <a:chExt cx="10303933" cy="5425253"/>
            </a:xfrm>
          </p:grpSpPr>
          <p:pic>
            <p:nvPicPr>
              <p:cNvPr id="99" name="Picture 98">
                <a:extLst>
                  <a:ext uri="{FF2B5EF4-FFF2-40B4-BE49-F238E27FC236}">
                    <a16:creationId xmlns:a16="http://schemas.microsoft.com/office/drawing/2014/main" id="{7956FD7C-6C0F-8C3E-02F6-9A77F5E63679}"/>
                  </a:ext>
                </a:extLst>
              </p:cNvPr>
              <p:cNvPicPr>
                <a:picLocks noChangeAspect="1"/>
              </p:cNvPicPr>
              <p:nvPr/>
            </p:nvPicPr>
            <p:blipFill>
              <a:blip r:embed="rId9"/>
              <a:stretch>
                <a:fillRect/>
              </a:stretch>
            </p:blipFill>
            <p:spPr>
              <a:xfrm>
                <a:off x="728132" y="1221894"/>
                <a:ext cx="10303933" cy="5425253"/>
              </a:xfrm>
              <a:prstGeom prst="rect">
                <a:avLst/>
              </a:prstGeom>
            </p:spPr>
          </p:pic>
          <mc:AlternateContent xmlns:mc="http://schemas.openxmlformats.org/markup-compatibility/2006" xmlns:p14="http://schemas.microsoft.com/office/powerpoint/2010/main">
            <mc:Choice Requires="p14">
              <p:contentPart p14:bwMode="auto" r:id="rId10">
                <p14:nvContentPartPr>
                  <p14:cNvPr id="106" name="Ink 105">
                    <a:extLst>
                      <a:ext uri="{FF2B5EF4-FFF2-40B4-BE49-F238E27FC236}">
                        <a16:creationId xmlns:a16="http://schemas.microsoft.com/office/drawing/2014/main" id="{3A14D716-A168-50DC-958C-B64235FC1367}"/>
                      </a:ext>
                    </a:extLst>
                  </p14:cNvPr>
                  <p14:cNvContentPartPr/>
                  <p14:nvPr/>
                </p14:nvContentPartPr>
                <p14:xfrm>
                  <a:off x="3293160" y="2533800"/>
                  <a:ext cx="451800" cy="65160"/>
                </p14:xfrm>
              </p:contentPart>
            </mc:Choice>
            <mc:Fallback xmlns="">
              <p:pic>
                <p:nvPicPr>
                  <p:cNvPr id="106" name="Ink 105">
                    <a:extLst>
                      <a:ext uri="{FF2B5EF4-FFF2-40B4-BE49-F238E27FC236}">
                        <a16:creationId xmlns:a16="http://schemas.microsoft.com/office/drawing/2014/main" id="{3A14D716-A168-50DC-958C-B64235FC1367}"/>
                      </a:ext>
                    </a:extLst>
                  </p:cNvPr>
                  <p:cNvPicPr/>
                  <p:nvPr/>
                </p:nvPicPr>
                <p:blipFill>
                  <a:blip r:embed="rId11"/>
                  <a:stretch>
                    <a:fillRect/>
                  </a:stretch>
                </p:blipFill>
                <p:spPr>
                  <a:xfrm>
                    <a:off x="3284160" y="2525160"/>
                    <a:ext cx="469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7" name="Ink 106">
                    <a:extLst>
                      <a:ext uri="{FF2B5EF4-FFF2-40B4-BE49-F238E27FC236}">
                        <a16:creationId xmlns:a16="http://schemas.microsoft.com/office/drawing/2014/main" id="{665F4BD5-865E-0993-BACE-4B1E0351D7FD}"/>
                      </a:ext>
                    </a:extLst>
                  </p14:cNvPr>
                  <p14:cNvContentPartPr/>
                  <p14:nvPr/>
                </p14:nvContentPartPr>
                <p14:xfrm>
                  <a:off x="3589080" y="2438040"/>
                  <a:ext cx="169560" cy="273240"/>
                </p14:xfrm>
              </p:contentPart>
            </mc:Choice>
            <mc:Fallback xmlns="">
              <p:pic>
                <p:nvPicPr>
                  <p:cNvPr id="107" name="Ink 106">
                    <a:extLst>
                      <a:ext uri="{FF2B5EF4-FFF2-40B4-BE49-F238E27FC236}">
                        <a16:creationId xmlns:a16="http://schemas.microsoft.com/office/drawing/2014/main" id="{665F4BD5-865E-0993-BACE-4B1E0351D7FD}"/>
                      </a:ext>
                    </a:extLst>
                  </p:cNvPr>
                  <p:cNvPicPr/>
                  <p:nvPr/>
                </p:nvPicPr>
                <p:blipFill>
                  <a:blip r:embed="rId13"/>
                  <a:stretch>
                    <a:fillRect/>
                  </a:stretch>
                </p:blipFill>
                <p:spPr>
                  <a:xfrm>
                    <a:off x="3580440" y="2429400"/>
                    <a:ext cx="187200" cy="29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0" name="Ink 109">
                  <a:extLst>
                    <a:ext uri="{FF2B5EF4-FFF2-40B4-BE49-F238E27FC236}">
                      <a16:creationId xmlns:a16="http://schemas.microsoft.com/office/drawing/2014/main" id="{F46DB565-ABEF-81A9-E777-983033DB8ADE}"/>
                    </a:ext>
                  </a:extLst>
                </p14:cNvPr>
                <p14:cNvContentPartPr/>
                <p14:nvPr/>
              </p14:nvContentPartPr>
              <p14:xfrm>
                <a:off x="3115320" y="5663280"/>
                <a:ext cx="1014840" cy="35280"/>
              </p14:xfrm>
            </p:contentPart>
          </mc:Choice>
          <mc:Fallback xmlns="">
            <p:pic>
              <p:nvPicPr>
                <p:cNvPr id="110" name="Ink 109">
                  <a:extLst>
                    <a:ext uri="{FF2B5EF4-FFF2-40B4-BE49-F238E27FC236}">
                      <a16:creationId xmlns:a16="http://schemas.microsoft.com/office/drawing/2014/main" id="{F46DB565-ABEF-81A9-E777-983033DB8ADE}"/>
                    </a:ext>
                  </a:extLst>
                </p:cNvPr>
                <p:cNvPicPr/>
                <p:nvPr/>
              </p:nvPicPr>
              <p:blipFill>
                <a:blip r:embed="rId15"/>
                <a:stretch>
                  <a:fillRect/>
                </a:stretch>
              </p:blipFill>
              <p:spPr>
                <a:xfrm>
                  <a:off x="3106680" y="5654280"/>
                  <a:ext cx="1032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2" name="Ink 111">
                  <a:extLst>
                    <a:ext uri="{FF2B5EF4-FFF2-40B4-BE49-F238E27FC236}">
                      <a16:creationId xmlns:a16="http://schemas.microsoft.com/office/drawing/2014/main" id="{6A98C156-99FE-1726-EA72-82E4351DD889}"/>
                    </a:ext>
                  </a:extLst>
                </p14:cNvPr>
                <p14:cNvContentPartPr/>
                <p14:nvPr/>
              </p14:nvContentPartPr>
              <p14:xfrm>
                <a:off x="3987240" y="5562480"/>
                <a:ext cx="144720" cy="329760"/>
              </p14:xfrm>
            </p:contentPart>
          </mc:Choice>
          <mc:Fallback xmlns="">
            <p:pic>
              <p:nvPicPr>
                <p:cNvPr id="112" name="Ink 111">
                  <a:extLst>
                    <a:ext uri="{FF2B5EF4-FFF2-40B4-BE49-F238E27FC236}">
                      <a16:creationId xmlns:a16="http://schemas.microsoft.com/office/drawing/2014/main" id="{6A98C156-99FE-1726-EA72-82E4351DD889}"/>
                    </a:ext>
                  </a:extLst>
                </p:cNvPr>
                <p:cNvPicPr/>
                <p:nvPr/>
              </p:nvPicPr>
              <p:blipFill>
                <a:blip r:embed="rId17"/>
                <a:stretch>
                  <a:fillRect/>
                </a:stretch>
              </p:blipFill>
              <p:spPr>
                <a:xfrm>
                  <a:off x="3978600" y="5553480"/>
                  <a:ext cx="162360" cy="347400"/>
                </a:xfrm>
                <a:prstGeom prst="rect">
                  <a:avLst/>
                </a:prstGeom>
              </p:spPr>
            </p:pic>
          </mc:Fallback>
        </mc:AlternateContent>
      </p:grpSp>
      <p:grpSp>
        <p:nvGrpSpPr>
          <p:cNvPr id="115" name="Group 114">
            <a:extLst>
              <a:ext uri="{FF2B5EF4-FFF2-40B4-BE49-F238E27FC236}">
                <a16:creationId xmlns:a16="http://schemas.microsoft.com/office/drawing/2014/main" id="{04B55963-C386-7DD5-EC23-3AAE4B97DE07}"/>
              </a:ext>
            </a:extLst>
          </p:cNvPr>
          <p:cNvGrpSpPr/>
          <p:nvPr/>
        </p:nvGrpSpPr>
        <p:grpSpPr>
          <a:xfrm>
            <a:off x="7238760" y="2565120"/>
            <a:ext cx="676080" cy="522360"/>
            <a:chOff x="7238760" y="2565120"/>
            <a:chExt cx="676080" cy="522360"/>
          </a:xfrm>
        </p:grpSpPr>
        <mc:AlternateContent xmlns:mc="http://schemas.openxmlformats.org/markup-compatibility/2006" xmlns:p14="http://schemas.microsoft.com/office/powerpoint/2010/main">
          <mc:Choice Requires="p14">
            <p:contentPart p14:bwMode="auto" r:id="rId18">
              <p14:nvContentPartPr>
                <p14:cNvPr id="113" name="Ink 112">
                  <a:extLst>
                    <a:ext uri="{FF2B5EF4-FFF2-40B4-BE49-F238E27FC236}">
                      <a16:creationId xmlns:a16="http://schemas.microsoft.com/office/drawing/2014/main" id="{C1D61000-8531-C537-3696-9135B0AE3912}"/>
                    </a:ext>
                  </a:extLst>
                </p14:cNvPr>
                <p14:cNvContentPartPr/>
                <p14:nvPr/>
              </p14:nvContentPartPr>
              <p14:xfrm>
                <a:off x="7238760" y="2565120"/>
                <a:ext cx="673920" cy="412200"/>
              </p14:xfrm>
            </p:contentPart>
          </mc:Choice>
          <mc:Fallback xmlns="">
            <p:pic>
              <p:nvPicPr>
                <p:cNvPr id="113" name="Ink 112">
                  <a:extLst>
                    <a:ext uri="{FF2B5EF4-FFF2-40B4-BE49-F238E27FC236}">
                      <a16:creationId xmlns:a16="http://schemas.microsoft.com/office/drawing/2014/main" id="{C1D61000-8531-C537-3696-9135B0AE3912}"/>
                    </a:ext>
                  </a:extLst>
                </p:cNvPr>
                <p:cNvPicPr/>
                <p:nvPr/>
              </p:nvPicPr>
              <p:blipFill>
                <a:blip r:embed="rId19"/>
                <a:stretch>
                  <a:fillRect/>
                </a:stretch>
              </p:blipFill>
              <p:spPr>
                <a:xfrm>
                  <a:off x="7229760" y="2556480"/>
                  <a:ext cx="6915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4" name="Ink 113">
                  <a:extLst>
                    <a:ext uri="{FF2B5EF4-FFF2-40B4-BE49-F238E27FC236}">
                      <a16:creationId xmlns:a16="http://schemas.microsoft.com/office/drawing/2014/main" id="{8E8D616F-3996-E086-9FB4-6E655B4742CE}"/>
                    </a:ext>
                  </a:extLst>
                </p14:cNvPr>
                <p14:cNvContentPartPr/>
                <p14:nvPr/>
              </p14:nvContentPartPr>
              <p14:xfrm>
                <a:off x="7671840" y="2835840"/>
                <a:ext cx="243000" cy="251640"/>
              </p14:xfrm>
            </p:contentPart>
          </mc:Choice>
          <mc:Fallback xmlns="">
            <p:pic>
              <p:nvPicPr>
                <p:cNvPr id="114" name="Ink 113">
                  <a:extLst>
                    <a:ext uri="{FF2B5EF4-FFF2-40B4-BE49-F238E27FC236}">
                      <a16:creationId xmlns:a16="http://schemas.microsoft.com/office/drawing/2014/main" id="{8E8D616F-3996-E086-9FB4-6E655B4742CE}"/>
                    </a:ext>
                  </a:extLst>
                </p:cNvPr>
                <p:cNvPicPr/>
                <p:nvPr/>
              </p:nvPicPr>
              <p:blipFill>
                <a:blip r:embed="rId21"/>
                <a:stretch>
                  <a:fillRect/>
                </a:stretch>
              </p:blipFill>
              <p:spPr>
                <a:xfrm>
                  <a:off x="7662840" y="2826840"/>
                  <a:ext cx="260640" cy="269280"/>
                </a:xfrm>
                <a:prstGeom prst="rect">
                  <a:avLst/>
                </a:prstGeom>
              </p:spPr>
            </p:pic>
          </mc:Fallback>
        </mc:AlternateContent>
      </p:grpSp>
      <p:grpSp>
        <p:nvGrpSpPr>
          <p:cNvPr id="130" name="Group 129">
            <a:extLst>
              <a:ext uri="{FF2B5EF4-FFF2-40B4-BE49-F238E27FC236}">
                <a16:creationId xmlns:a16="http://schemas.microsoft.com/office/drawing/2014/main" id="{B33C02DB-AC5A-AED1-8D59-2FCB1EF70DE6}"/>
              </a:ext>
            </a:extLst>
          </p:cNvPr>
          <p:cNvGrpSpPr/>
          <p:nvPr/>
        </p:nvGrpSpPr>
        <p:grpSpPr>
          <a:xfrm>
            <a:off x="6916920" y="3352440"/>
            <a:ext cx="1416600" cy="1592280"/>
            <a:chOff x="6916920" y="3352440"/>
            <a:chExt cx="1416600" cy="1592280"/>
          </a:xfrm>
        </p:grpSpPr>
        <mc:AlternateContent xmlns:mc="http://schemas.openxmlformats.org/markup-compatibility/2006" xmlns:p14="http://schemas.microsoft.com/office/powerpoint/2010/main">
          <mc:Choice Requires="p14">
            <p:contentPart p14:bwMode="auto" r:id="rId22">
              <p14:nvContentPartPr>
                <p14:cNvPr id="121" name="Ink 120">
                  <a:extLst>
                    <a:ext uri="{FF2B5EF4-FFF2-40B4-BE49-F238E27FC236}">
                      <a16:creationId xmlns:a16="http://schemas.microsoft.com/office/drawing/2014/main" id="{CEB51AD5-3B93-8D04-9733-3F3768AEDA38}"/>
                    </a:ext>
                  </a:extLst>
                </p14:cNvPr>
                <p14:cNvContentPartPr/>
                <p14:nvPr/>
              </p14:nvContentPartPr>
              <p14:xfrm>
                <a:off x="7018800" y="3438840"/>
                <a:ext cx="922320" cy="125640"/>
              </p14:xfrm>
            </p:contentPart>
          </mc:Choice>
          <mc:Fallback xmlns="">
            <p:pic>
              <p:nvPicPr>
                <p:cNvPr id="121" name="Ink 120">
                  <a:extLst>
                    <a:ext uri="{FF2B5EF4-FFF2-40B4-BE49-F238E27FC236}">
                      <a16:creationId xmlns:a16="http://schemas.microsoft.com/office/drawing/2014/main" id="{CEB51AD5-3B93-8D04-9733-3F3768AEDA38}"/>
                    </a:ext>
                  </a:extLst>
                </p:cNvPr>
                <p:cNvPicPr/>
                <p:nvPr/>
              </p:nvPicPr>
              <p:blipFill>
                <a:blip r:embed="rId23"/>
                <a:stretch>
                  <a:fillRect/>
                </a:stretch>
              </p:blipFill>
              <p:spPr>
                <a:xfrm>
                  <a:off x="7009800" y="3430200"/>
                  <a:ext cx="939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ECE999CC-A1FE-69A7-139A-706082EEBD2F}"/>
                    </a:ext>
                  </a:extLst>
                </p14:cNvPr>
                <p14:cNvContentPartPr/>
                <p14:nvPr/>
              </p14:nvContentPartPr>
              <p14:xfrm>
                <a:off x="7788840" y="3352440"/>
                <a:ext cx="174600" cy="270360"/>
              </p14:xfrm>
            </p:contentPart>
          </mc:Choice>
          <mc:Fallback xmlns="">
            <p:pic>
              <p:nvPicPr>
                <p:cNvPr id="122" name="Ink 121">
                  <a:extLst>
                    <a:ext uri="{FF2B5EF4-FFF2-40B4-BE49-F238E27FC236}">
                      <a16:creationId xmlns:a16="http://schemas.microsoft.com/office/drawing/2014/main" id="{ECE999CC-A1FE-69A7-139A-706082EEBD2F}"/>
                    </a:ext>
                  </a:extLst>
                </p:cNvPr>
                <p:cNvPicPr/>
                <p:nvPr/>
              </p:nvPicPr>
              <p:blipFill>
                <a:blip r:embed="rId25"/>
                <a:stretch>
                  <a:fillRect/>
                </a:stretch>
              </p:blipFill>
              <p:spPr>
                <a:xfrm>
                  <a:off x="7779840" y="3343800"/>
                  <a:ext cx="192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5">
                  <a:extLst>
                    <a:ext uri="{FF2B5EF4-FFF2-40B4-BE49-F238E27FC236}">
                      <a16:creationId xmlns:a16="http://schemas.microsoft.com/office/drawing/2014/main" id="{95F14590-7C13-CC0E-F7E4-40FBB95AF185}"/>
                    </a:ext>
                  </a:extLst>
                </p14:cNvPr>
                <p14:cNvContentPartPr/>
                <p14:nvPr/>
              </p14:nvContentPartPr>
              <p14:xfrm>
                <a:off x="6916920" y="3691560"/>
                <a:ext cx="1400760" cy="1253160"/>
              </p14:xfrm>
            </p:contentPart>
          </mc:Choice>
          <mc:Fallback xmlns="">
            <p:pic>
              <p:nvPicPr>
                <p:cNvPr id="126" name="Ink 125">
                  <a:extLst>
                    <a:ext uri="{FF2B5EF4-FFF2-40B4-BE49-F238E27FC236}">
                      <a16:creationId xmlns:a16="http://schemas.microsoft.com/office/drawing/2014/main" id="{95F14590-7C13-CC0E-F7E4-40FBB95AF185}"/>
                    </a:ext>
                  </a:extLst>
                </p:cNvPr>
                <p:cNvPicPr/>
                <p:nvPr/>
              </p:nvPicPr>
              <p:blipFill>
                <a:blip r:embed="rId27"/>
                <a:stretch>
                  <a:fillRect/>
                </a:stretch>
              </p:blipFill>
              <p:spPr>
                <a:xfrm>
                  <a:off x="6907920" y="3682560"/>
                  <a:ext cx="1418400" cy="12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6">
                  <a:extLst>
                    <a:ext uri="{FF2B5EF4-FFF2-40B4-BE49-F238E27FC236}">
                      <a16:creationId xmlns:a16="http://schemas.microsoft.com/office/drawing/2014/main" id="{DDC815D4-D385-1605-B29F-DFE0918AD111}"/>
                    </a:ext>
                  </a:extLst>
                </p14:cNvPr>
                <p14:cNvContentPartPr/>
                <p14:nvPr/>
              </p14:nvContentPartPr>
              <p14:xfrm>
                <a:off x="8057040" y="3690480"/>
                <a:ext cx="273960" cy="40320"/>
              </p14:xfrm>
            </p:contentPart>
          </mc:Choice>
          <mc:Fallback xmlns="">
            <p:pic>
              <p:nvPicPr>
                <p:cNvPr id="127" name="Ink 126">
                  <a:extLst>
                    <a:ext uri="{FF2B5EF4-FFF2-40B4-BE49-F238E27FC236}">
                      <a16:creationId xmlns:a16="http://schemas.microsoft.com/office/drawing/2014/main" id="{DDC815D4-D385-1605-B29F-DFE0918AD111}"/>
                    </a:ext>
                  </a:extLst>
                </p:cNvPr>
                <p:cNvPicPr/>
                <p:nvPr/>
              </p:nvPicPr>
              <p:blipFill>
                <a:blip r:embed="rId29"/>
                <a:stretch>
                  <a:fillRect/>
                </a:stretch>
              </p:blipFill>
              <p:spPr>
                <a:xfrm>
                  <a:off x="8048400" y="3681840"/>
                  <a:ext cx="291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9" name="Ink 128">
                  <a:extLst>
                    <a:ext uri="{FF2B5EF4-FFF2-40B4-BE49-F238E27FC236}">
                      <a16:creationId xmlns:a16="http://schemas.microsoft.com/office/drawing/2014/main" id="{47AD3F69-E0B8-EF94-8616-3C2DD32D8EC7}"/>
                    </a:ext>
                  </a:extLst>
                </p14:cNvPr>
                <p14:cNvContentPartPr/>
                <p14:nvPr/>
              </p14:nvContentPartPr>
              <p14:xfrm>
                <a:off x="8322360" y="3708120"/>
                <a:ext cx="11160" cy="203400"/>
              </p14:xfrm>
            </p:contentPart>
          </mc:Choice>
          <mc:Fallback xmlns="">
            <p:pic>
              <p:nvPicPr>
                <p:cNvPr id="129" name="Ink 128">
                  <a:extLst>
                    <a:ext uri="{FF2B5EF4-FFF2-40B4-BE49-F238E27FC236}">
                      <a16:creationId xmlns:a16="http://schemas.microsoft.com/office/drawing/2014/main" id="{47AD3F69-E0B8-EF94-8616-3C2DD32D8EC7}"/>
                    </a:ext>
                  </a:extLst>
                </p:cNvPr>
                <p:cNvPicPr/>
                <p:nvPr/>
              </p:nvPicPr>
              <p:blipFill>
                <a:blip r:embed="rId31"/>
                <a:stretch>
                  <a:fillRect/>
                </a:stretch>
              </p:blipFill>
              <p:spPr>
                <a:xfrm>
                  <a:off x="8313360" y="3699480"/>
                  <a:ext cx="28800" cy="221040"/>
                </a:xfrm>
                <a:prstGeom prst="rect">
                  <a:avLst/>
                </a:prstGeom>
              </p:spPr>
            </p:pic>
          </mc:Fallback>
        </mc:AlternateContent>
      </p:grpSp>
      <p:grpSp>
        <p:nvGrpSpPr>
          <p:cNvPr id="143" name="Group 142">
            <a:extLst>
              <a:ext uri="{FF2B5EF4-FFF2-40B4-BE49-F238E27FC236}">
                <a16:creationId xmlns:a16="http://schemas.microsoft.com/office/drawing/2014/main" id="{770ED0D3-AB43-45F1-843D-542C9ADDD268}"/>
              </a:ext>
            </a:extLst>
          </p:cNvPr>
          <p:cNvGrpSpPr/>
          <p:nvPr/>
        </p:nvGrpSpPr>
        <p:grpSpPr>
          <a:xfrm>
            <a:off x="3225120" y="4131480"/>
            <a:ext cx="437760" cy="257760"/>
            <a:chOff x="3225120" y="4131480"/>
            <a:chExt cx="437760" cy="257760"/>
          </a:xfrm>
        </p:grpSpPr>
        <mc:AlternateContent xmlns:mc="http://schemas.openxmlformats.org/markup-compatibility/2006" xmlns:p14="http://schemas.microsoft.com/office/powerpoint/2010/main">
          <mc:Choice Requires="p14">
            <p:contentPart p14:bwMode="auto" r:id="rId32">
              <p14:nvContentPartPr>
                <p14:cNvPr id="141" name="Ink 140">
                  <a:extLst>
                    <a:ext uri="{FF2B5EF4-FFF2-40B4-BE49-F238E27FC236}">
                      <a16:creationId xmlns:a16="http://schemas.microsoft.com/office/drawing/2014/main" id="{76C1A0BE-C34D-D927-7B85-023DFE57F7DE}"/>
                    </a:ext>
                  </a:extLst>
                </p14:cNvPr>
                <p14:cNvContentPartPr/>
                <p14:nvPr/>
              </p14:nvContentPartPr>
              <p14:xfrm>
                <a:off x="3225120" y="4233000"/>
                <a:ext cx="380520" cy="360"/>
              </p14:xfrm>
            </p:contentPart>
          </mc:Choice>
          <mc:Fallback xmlns="">
            <p:pic>
              <p:nvPicPr>
                <p:cNvPr id="141" name="Ink 140">
                  <a:extLst>
                    <a:ext uri="{FF2B5EF4-FFF2-40B4-BE49-F238E27FC236}">
                      <a16:creationId xmlns:a16="http://schemas.microsoft.com/office/drawing/2014/main" id="{76C1A0BE-C34D-D927-7B85-023DFE57F7DE}"/>
                    </a:ext>
                  </a:extLst>
                </p:cNvPr>
                <p:cNvPicPr/>
                <p:nvPr/>
              </p:nvPicPr>
              <p:blipFill>
                <a:blip r:embed="rId33"/>
                <a:stretch>
                  <a:fillRect/>
                </a:stretch>
              </p:blipFill>
              <p:spPr>
                <a:xfrm>
                  <a:off x="3216480" y="4224000"/>
                  <a:ext cx="39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2" name="Ink 141">
                  <a:extLst>
                    <a:ext uri="{FF2B5EF4-FFF2-40B4-BE49-F238E27FC236}">
                      <a16:creationId xmlns:a16="http://schemas.microsoft.com/office/drawing/2014/main" id="{5724DFAD-03F0-0BE5-D88F-E4B31212E97B}"/>
                    </a:ext>
                  </a:extLst>
                </p14:cNvPr>
                <p14:cNvContentPartPr/>
                <p14:nvPr/>
              </p14:nvContentPartPr>
              <p14:xfrm>
                <a:off x="3504840" y="4131480"/>
                <a:ext cx="158040" cy="257760"/>
              </p14:xfrm>
            </p:contentPart>
          </mc:Choice>
          <mc:Fallback xmlns="">
            <p:pic>
              <p:nvPicPr>
                <p:cNvPr id="142" name="Ink 141">
                  <a:extLst>
                    <a:ext uri="{FF2B5EF4-FFF2-40B4-BE49-F238E27FC236}">
                      <a16:creationId xmlns:a16="http://schemas.microsoft.com/office/drawing/2014/main" id="{5724DFAD-03F0-0BE5-D88F-E4B31212E97B}"/>
                    </a:ext>
                  </a:extLst>
                </p:cNvPr>
                <p:cNvPicPr/>
                <p:nvPr/>
              </p:nvPicPr>
              <p:blipFill>
                <a:blip r:embed="rId35"/>
                <a:stretch>
                  <a:fillRect/>
                </a:stretch>
              </p:blipFill>
              <p:spPr>
                <a:xfrm>
                  <a:off x="3495840" y="4122840"/>
                  <a:ext cx="175680" cy="275400"/>
                </a:xfrm>
                <a:prstGeom prst="rect">
                  <a:avLst/>
                </a:prstGeom>
              </p:spPr>
            </p:pic>
          </mc:Fallback>
        </mc:AlternateContent>
      </p:grpSp>
    </p:spTree>
    <p:extLst>
      <p:ext uri="{BB962C8B-B14F-4D97-AF65-F5344CB8AC3E}">
        <p14:creationId xmlns:p14="http://schemas.microsoft.com/office/powerpoint/2010/main" val="2145176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12829" y="1913467"/>
            <a:ext cx="7998437" cy="2119038"/>
          </a:xfrm>
        </p:spPr>
        <p:txBody>
          <a:bodyPr/>
          <a:lstStyle/>
          <a:p>
            <a:r>
              <a:rPr lang="en-GB" dirty="0"/>
              <a:t>Entity Relationship Modelling: Entities &amp; Attributes</a:t>
            </a:r>
          </a:p>
        </p:txBody>
      </p:sp>
    </p:spTree>
    <p:extLst>
      <p:ext uri="{BB962C8B-B14F-4D97-AF65-F5344CB8AC3E}">
        <p14:creationId xmlns:p14="http://schemas.microsoft.com/office/powerpoint/2010/main" val="272739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56</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55110" y="1412693"/>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403342" y="2276425"/>
            <a:ext cx="7362456" cy="1950533"/>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Describe what an entity is and how to represent it in the ER model</a:t>
            </a: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Describe the different types of attributes </a:t>
            </a:r>
            <a:r>
              <a:rPr lang="en-GB" sz="2800">
                <a:solidFill>
                  <a:srgbClr val="404040"/>
                </a:solidFill>
                <a:latin typeface="Calibri"/>
                <a:cs typeface="Calibri"/>
              </a:rPr>
              <a:t>and how </a:t>
            </a:r>
            <a:r>
              <a:rPr lang="en-GB" sz="2800" dirty="0">
                <a:solidFill>
                  <a:srgbClr val="404040"/>
                </a:solidFill>
                <a:latin typeface="Calibri"/>
                <a:cs typeface="Calibri"/>
              </a:rPr>
              <a:t>they are represented in the ER model</a:t>
            </a:r>
          </a:p>
        </p:txBody>
      </p:sp>
      <p:pic>
        <p:nvPicPr>
          <p:cNvPr id="3" name="Picture 2">
            <a:extLst>
              <a:ext uri="{FF2B5EF4-FFF2-40B4-BE49-F238E27FC236}">
                <a16:creationId xmlns:a16="http://schemas.microsoft.com/office/drawing/2014/main" id="{FC0A9931-7BDB-4955-A060-8AD96D367545}"/>
              </a:ext>
            </a:extLst>
          </p:cNvPr>
          <p:cNvPicPr>
            <a:picLocks noChangeAspect="1"/>
          </p:cNvPicPr>
          <p:nvPr/>
        </p:nvPicPr>
        <p:blipFill>
          <a:blip r:embed="rId4"/>
          <a:stretch>
            <a:fillRect/>
          </a:stretch>
        </p:blipFill>
        <p:spPr>
          <a:xfrm>
            <a:off x="3461576" y="4548235"/>
            <a:ext cx="5424008" cy="1618812"/>
          </a:xfrm>
          <a:prstGeom prst="rect">
            <a:avLst/>
          </a:prstGeom>
        </p:spPr>
      </p:pic>
    </p:spTree>
    <p:custDataLst>
      <p:tags r:id="rId1"/>
    </p:custDataLst>
    <p:extLst>
      <p:ext uri="{BB962C8B-B14F-4D97-AF65-F5344CB8AC3E}">
        <p14:creationId xmlns:p14="http://schemas.microsoft.com/office/powerpoint/2010/main" val="169449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Entities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57</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657137" y="2639530"/>
            <a:ext cx="2832859" cy="542455"/>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Conceptual Entity</a:t>
            </a:r>
          </a:p>
        </p:txBody>
      </p:sp>
      <p:sp>
        <p:nvSpPr>
          <p:cNvPr id="8" name="object 3">
            <a:extLst>
              <a:ext uri="{FF2B5EF4-FFF2-40B4-BE49-F238E27FC236}">
                <a16:creationId xmlns:a16="http://schemas.microsoft.com/office/drawing/2014/main" id="{DB54ADB9-CF15-4D80-9799-79989652ED1C}"/>
              </a:ext>
            </a:extLst>
          </p:cNvPr>
          <p:cNvSpPr txBox="1"/>
          <p:nvPr/>
        </p:nvSpPr>
        <p:spPr>
          <a:xfrm>
            <a:off x="1979171" y="1219881"/>
            <a:ext cx="8132314" cy="973342"/>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Entity: real-world “object” that can exist independently and about which we want to store information</a:t>
            </a:r>
          </a:p>
        </p:txBody>
      </p:sp>
      <p:sp>
        <p:nvSpPr>
          <p:cNvPr id="9" name="object 3">
            <a:extLst>
              <a:ext uri="{FF2B5EF4-FFF2-40B4-BE49-F238E27FC236}">
                <a16:creationId xmlns:a16="http://schemas.microsoft.com/office/drawing/2014/main" id="{A65AC658-9BB9-4289-88D0-FE0D78D83A80}"/>
              </a:ext>
            </a:extLst>
          </p:cNvPr>
          <p:cNvSpPr txBox="1"/>
          <p:nvPr/>
        </p:nvSpPr>
        <p:spPr>
          <a:xfrm>
            <a:off x="6991727" y="2642542"/>
            <a:ext cx="2228474" cy="542455"/>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Physical Entity</a:t>
            </a:r>
          </a:p>
        </p:txBody>
      </p:sp>
      <p:grpSp>
        <p:nvGrpSpPr>
          <p:cNvPr id="6" name="Group 5">
            <a:extLst>
              <a:ext uri="{FF2B5EF4-FFF2-40B4-BE49-F238E27FC236}">
                <a16:creationId xmlns:a16="http://schemas.microsoft.com/office/drawing/2014/main" id="{9ACF50C4-0DF1-436C-B467-594496F5A694}"/>
              </a:ext>
            </a:extLst>
          </p:cNvPr>
          <p:cNvGrpSpPr/>
          <p:nvPr/>
        </p:nvGrpSpPr>
        <p:grpSpPr>
          <a:xfrm>
            <a:off x="2820966" y="3371494"/>
            <a:ext cx="2133600" cy="685800"/>
            <a:chOff x="1296966" y="3371494"/>
            <a:chExt cx="2133600" cy="685800"/>
          </a:xfrm>
        </p:grpSpPr>
        <p:sp>
          <p:nvSpPr>
            <p:cNvPr id="10" name="Rectangle 9">
              <a:extLst>
                <a:ext uri="{FF2B5EF4-FFF2-40B4-BE49-F238E27FC236}">
                  <a16:creationId xmlns:a16="http://schemas.microsoft.com/office/drawing/2014/main" id="{0D068032-03FC-4C70-9F59-2CF930909255}"/>
                </a:ext>
              </a:extLst>
            </p:cNvPr>
            <p:cNvSpPr/>
            <p:nvPr/>
          </p:nvSpPr>
          <p:spPr>
            <a:xfrm>
              <a:off x="1296966" y="3371494"/>
              <a:ext cx="2133600" cy="685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Box 15">
              <a:extLst>
                <a:ext uri="{FF2B5EF4-FFF2-40B4-BE49-F238E27FC236}">
                  <a16:creationId xmlns:a16="http://schemas.microsoft.com/office/drawing/2014/main" id="{6C58BCE0-14F0-4A26-8441-77BDDA795486}"/>
                </a:ext>
              </a:extLst>
            </p:cNvPr>
            <p:cNvSpPr txBox="1"/>
            <p:nvPr/>
          </p:nvSpPr>
          <p:spPr>
            <a:xfrm>
              <a:off x="1684612" y="3468704"/>
              <a:ext cx="1364954" cy="461665"/>
            </a:xfrm>
            <a:prstGeom prst="rect">
              <a:avLst/>
            </a:prstGeom>
            <a:noFill/>
          </p:spPr>
          <p:txBody>
            <a:bodyPr wrap="square" rtlCol="0">
              <a:spAutoFit/>
            </a:bodyPr>
            <a:lstStyle/>
            <a:p>
              <a:pPr algn="ctr"/>
              <a:r>
                <a:rPr lang="en-GB" sz="2400" dirty="0"/>
                <a:t>DEGREE</a:t>
              </a:r>
            </a:p>
          </p:txBody>
        </p:sp>
      </p:grpSp>
      <p:grpSp>
        <p:nvGrpSpPr>
          <p:cNvPr id="22" name="Group 21">
            <a:extLst>
              <a:ext uri="{FF2B5EF4-FFF2-40B4-BE49-F238E27FC236}">
                <a16:creationId xmlns:a16="http://schemas.microsoft.com/office/drawing/2014/main" id="{8311E1CA-3996-4196-9897-093FDE3CE156}"/>
              </a:ext>
            </a:extLst>
          </p:cNvPr>
          <p:cNvGrpSpPr/>
          <p:nvPr/>
        </p:nvGrpSpPr>
        <p:grpSpPr>
          <a:xfrm>
            <a:off x="2820966" y="5440057"/>
            <a:ext cx="2133600" cy="685800"/>
            <a:chOff x="1296966" y="5440057"/>
            <a:chExt cx="2133600" cy="685800"/>
          </a:xfrm>
        </p:grpSpPr>
        <p:sp>
          <p:nvSpPr>
            <p:cNvPr id="12" name="Rectangle 11">
              <a:extLst>
                <a:ext uri="{FF2B5EF4-FFF2-40B4-BE49-F238E27FC236}">
                  <a16:creationId xmlns:a16="http://schemas.microsoft.com/office/drawing/2014/main" id="{8642B186-A300-4055-8A0E-42B7C5A88F47}"/>
                </a:ext>
              </a:extLst>
            </p:cNvPr>
            <p:cNvSpPr/>
            <p:nvPr/>
          </p:nvSpPr>
          <p:spPr>
            <a:xfrm>
              <a:off x="1296966" y="5440057"/>
              <a:ext cx="2133600" cy="685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TextBox 16">
              <a:extLst>
                <a:ext uri="{FF2B5EF4-FFF2-40B4-BE49-F238E27FC236}">
                  <a16:creationId xmlns:a16="http://schemas.microsoft.com/office/drawing/2014/main" id="{8C2577B2-0C9C-4842-82AD-064A4196BA14}"/>
                </a:ext>
              </a:extLst>
            </p:cNvPr>
            <p:cNvSpPr txBox="1"/>
            <p:nvPr/>
          </p:nvSpPr>
          <p:spPr>
            <a:xfrm>
              <a:off x="1744641" y="5552124"/>
              <a:ext cx="1181100" cy="461665"/>
            </a:xfrm>
            <a:prstGeom prst="rect">
              <a:avLst/>
            </a:prstGeom>
            <a:noFill/>
          </p:spPr>
          <p:txBody>
            <a:bodyPr wrap="square" rtlCol="0">
              <a:spAutoFit/>
            </a:bodyPr>
            <a:lstStyle/>
            <a:p>
              <a:pPr algn="ctr"/>
              <a:r>
                <a:rPr lang="en-GB" sz="2400" dirty="0"/>
                <a:t>ORDER</a:t>
              </a:r>
            </a:p>
          </p:txBody>
        </p:sp>
      </p:grpSp>
      <p:grpSp>
        <p:nvGrpSpPr>
          <p:cNvPr id="7" name="Group 6">
            <a:extLst>
              <a:ext uri="{FF2B5EF4-FFF2-40B4-BE49-F238E27FC236}">
                <a16:creationId xmlns:a16="http://schemas.microsoft.com/office/drawing/2014/main" id="{62C5D717-BA69-4EF5-B8DD-23C5656D16CB}"/>
              </a:ext>
            </a:extLst>
          </p:cNvPr>
          <p:cNvGrpSpPr/>
          <p:nvPr/>
        </p:nvGrpSpPr>
        <p:grpSpPr>
          <a:xfrm>
            <a:off x="2820966" y="4408869"/>
            <a:ext cx="2133600" cy="685800"/>
            <a:chOff x="1296966" y="4408869"/>
            <a:chExt cx="2133600" cy="685800"/>
          </a:xfrm>
        </p:grpSpPr>
        <p:sp>
          <p:nvSpPr>
            <p:cNvPr id="11" name="Rectangle 10">
              <a:extLst>
                <a:ext uri="{FF2B5EF4-FFF2-40B4-BE49-F238E27FC236}">
                  <a16:creationId xmlns:a16="http://schemas.microsoft.com/office/drawing/2014/main" id="{72696752-5F4C-46FB-B0BF-F7B1F7196274}"/>
                </a:ext>
              </a:extLst>
            </p:cNvPr>
            <p:cNvSpPr/>
            <p:nvPr/>
          </p:nvSpPr>
          <p:spPr>
            <a:xfrm>
              <a:off x="1296966" y="4408869"/>
              <a:ext cx="2133600" cy="685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TextBox 17">
              <a:extLst>
                <a:ext uri="{FF2B5EF4-FFF2-40B4-BE49-F238E27FC236}">
                  <a16:creationId xmlns:a16="http://schemas.microsoft.com/office/drawing/2014/main" id="{BD96EE84-B606-4B7A-B13B-62CF84DB7F48}"/>
                </a:ext>
              </a:extLst>
            </p:cNvPr>
            <p:cNvSpPr txBox="1"/>
            <p:nvPr/>
          </p:nvSpPr>
          <p:spPr>
            <a:xfrm>
              <a:off x="1600200" y="4517237"/>
              <a:ext cx="1518920" cy="461665"/>
            </a:xfrm>
            <a:prstGeom prst="rect">
              <a:avLst/>
            </a:prstGeom>
            <a:noFill/>
          </p:spPr>
          <p:txBody>
            <a:bodyPr wrap="square" rtlCol="0">
              <a:spAutoFit/>
            </a:bodyPr>
            <a:lstStyle/>
            <a:p>
              <a:pPr algn="ctr"/>
              <a:r>
                <a:rPr lang="en-GB" sz="2400" dirty="0"/>
                <a:t>ACCOUNT</a:t>
              </a:r>
            </a:p>
          </p:txBody>
        </p:sp>
      </p:grpSp>
      <p:grpSp>
        <p:nvGrpSpPr>
          <p:cNvPr id="23" name="Group 22">
            <a:extLst>
              <a:ext uri="{FF2B5EF4-FFF2-40B4-BE49-F238E27FC236}">
                <a16:creationId xmlns:a16="http://schemas.microsoft.com/office/drawing/2014/main" id="{50113540-A2EF-4D71-AFD3-38EC9634A0A8}"/>
              </a:ext>
            </a:extLst>
          </p:cNvPr>
          <p:cNvGrpSpPr/>
          <p:nvPr/>
        </p:nvGrpSpPr>
        <p:grpSpPr>
          <a:xfrm>
            <a:off x="6984881" y="3371494"/>
            <a:ext cx="2133600" cy="685800"/>
            <a:chOff x="5460881" y="3371494"/>
            <a:chExt cx="2133600" cy="685800"/>
          </a:xfrm>
        </p:grpSpPr>
        <p:sp>
          <p:nvSpPr>
            <p:cNvPr id="13" name="Rectangle 12">
              <a:extLst>
                <a:ext uri="{FF2B5EF4-FFF2-40B4-BE49-F238E27FC236}">
                  <a16:creationId xmlns:a16="http://schemas.microsoft.com/office/drawing/2014/main" id="{002793A9-CEEB-4BCC-AB68-A2C4A0624D73}"/>
                </a:ext>
              </a:extLst>
            </p:cNvPr>
            <p:cNvSpPr/>
            <p:nvPr/>
          </p:nvSpPr>
          <p:spPr>
            <a:xfrm>
              <a:off x="5460881" y="3371494"/>
              <a:ext cx="2133600" cy="685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Box 18">
              <a:extLst>
                <a:ext uri="{FF2B5EF4-FFF2-40B4-BE49-F238E27FC236}">
                  <a16:creationId xmlns:a16="http://schemas.microsoft.com/office/drawing/2014/main" id="{57AC4DD3-C292-4FBD-97D4-236F18DCDAB0}"/>
                </a:ext>
              </a:extLst>
            </p:cNvPr>
            <p:cNvSpPr txBox="1"/>
            <p:nvPr/>
          </p:nvSpPr>
          <p:spPr>
            <a:xfrm>
              <a:off x="5632332" y="3467378"/>
              <a:ext cx="1816562" cy="461665"/>
            </a:xfrm>
            <a:prstGeom prst="rect">
              <a:avLst/>
            </a:prstGeom>
            <a:noFill/>
          </p:spPr>
          <p:txBody>
            <a:bodyPr wrap="square" rtlCol="0">
              <a:spAutoFit/>
            </a:bodyPr>
            <a:lstStyle/>
            <a:p>
              <a:pPr algn="ctr"/>
              <a:r>
                <a:rPr lang="en-GB" sz="2400" dirty="0"/>
                <a:t>CAR</a:t>
              </a:r>
            </a:p>
          </p:txBody>
        </p:sp>
      </p:grpSp>
      <p:grpSp>
        <p:nvGrpSpPr>
          <p:cNvPr id="24" name="Group 23">
            <a:extLst>
              <a:ext uri="{FF2B5EF4-FFF2-40B4-BE49-F238E27FC236}">
                <a16:creationId xmlns:a16="http://schemas.microsoft.com/office/drawing/2014/main" id="{F6E8E21B-6E81-418C-8C76-CE53DBE2C85B}"/>
              </a:ext>
            </a:extLst>
          </p:cNvPr>
          <p:cNvGrpSpPr/>
          <p:nvPr/>
        </p:nvGrpSpPr>
        <p:grpSpPr>
          <a:xfrm>
            <a:off x="6995375" y="4409380"/>
            <a:ext cx="2133600" cy="685800"/>
            <a:chOff x="5471375" y="4409380"/>
            <a:chExt cx="2133600" cy="685800"/>
          </a:xfrm>
        </p:grpSpPr>
        <p:sp>
          <p:nvSpPr>
            <p:cNvPr id="14" name="Rectangle 13">
              <a:extLst>
                <a:ext uri="{FF2B5EF4-FFF2-40B4-BE49-F238E27FC236}">
                  <a16:creationId xmlns:a16="http://schemas.microsoft.com/office/drawing/2014/main" id="{6AB0826C-967A-410C-B559-AE3D80844B04}"/>
                </a:ext>
              </a:extLst>
            </p:cNvPr>
            <p:cNvSpPr/>
            <p:nvPr/>
          </p:nvSpPr>
          <p:spPr>
            <a:xfrm>
              <a:off x="5471375" y="4409380"/>
              <a:ext cx="2133600" cy="685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TextBox 19">
              <a:extLst>
                <a:ext uri="{FF2B5EF4-FFF2-40B4-BE49-F238E27FC236}">
                  <a16:creationId xmlns:a16="http://schemas.microsoft.com/office/drawing/2014/main" id="{42A32D3F-9BA7-4B1B-B286-851CB36867CC}"/>
                </a:ext>
              </a:extLst>
            </p:cNvPr>
            <p:cNvSpPr txBox="1"/>
            <p:nvPr/>
          </p:nvSpPr>
          <p:spPr>
            <a:xfrm>
              <a:off x="5750775" y="4525288"/>
              <a:ext cx="1524000" cy="461665"/>
            </a:xfrm>
            <a:prstGeom prst="rect">
              <a:avLst/>
            </a:prstGeom>
            <a:noFill/>
          </p:spPr>
          <p:txBody>
            <a:bodyPr wrap="square" rtlCol="0">
              <a:spAutoFit/>
            </a:bodyPr>
            <a:lstStyle/>
            <a:p>
              <a:pPr algn="ctr"/>
              <a:r>
                <a:rPr lang="en-GB" sz="2400" dirty="0"/>
                <a:t>STUDENT</a:t>
              </a:r>
            </a:p>
          </p:txBody>
        </p:sp>
      </p:grpSp>
      <p:grpSp>
        <p:nvGrpSpPr>
          <p:cNvPr id="25" name="Group 24">
            <a:extLst>
              <a:ext uri="{FF2B5EF4-FFF2-40B4-BE49-F238E27FC236}">
                <a16:creationId xmlns:a16="http://schemas.microsoft.com/office/drawing/2014/main" id="{C53AFBFA-4196-4C77-8C60-1EDBF472DE28}"/>
              </a:ext>
            </a:extLst>
          </p:cNvPr>
          <p:cNvGrpSpPr/>
          <p:nvPr/>
        </p:nvGrpSpPr>
        <p:grpSpPr>
          <a:xfrm>
            <a:off x="6967087" y="5440057"/>
            <a:ext cx="2151395" cy="685800"/>
            <a:chOff x="5443086" y="5440057"/>
            <a:chExt cx="2151395" cy="685800"/>
          </a:xfrm>
        </p:grpSpPr>
        <p:sp>
          <p:nvSpPr>
            <p:cNvPr id="15" name="Rectangle 14">
              <a:extLst>
                <a:ext uri="{FF2B5EF4-FFF2-40B4-BE49-F238E27FC236}">
                  <a16:creationId xmlns:a16="http://schemas.microsoft.com/office/drawing/2014/main" id="{96E25C45-347A-480E-945D-3A0C7F6A7838}"/>
                </a:ext>
              </a:extLst>
            </p:cNvPr>
            <p:cNvSpPr/>
            <p:nvPr/>
          </p:nvSpPr>
          <p:spPr>
            <a:xfrm>
              <a:off x="5460881" y="5440057"/>
              <a:ext cx="2133600" cy="685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TextBox 20">
              <a:extLst>
                <a:ext uri="{FF2B5EF4-FFF2-40B4-BE49-F238E27FC236}">
                  <a16:creationId xmlns:a16="http://schemas.microsoft.com/office/drawing/2014/main" id="{F164A63A-9ECD-4034-A4E5-B4396C98AD59}"/>
                </a:ext>
              </a:extLst>
            </p:cNvPr>
            <p:cNvSpPr txBox="1"/>
            <p:nvPr/>
          </p:nvSpPr>
          <p:spPr>
            <a:xfrm>
              <a:off x="5443086" y="5552124"/>
              <a:ext cx="2133600" cy="461665"/>
            </a:xfrm>
            <a:prstGeom prst="rect">
              <a:avLst/>
            </a:prstGeom>
            <a:noFill/>
          </p:spPr>
          <p:txBody>
            <a:bodyPr wrap="square" rtlCol="0">
              <a:spAutoFit/>
            </a:bodyPr>
            <a:lstStyle/>
            <a:p>
              <a:pPr algn="ctr"/>
              <a:r>
                <a:rPr lang="en-GB" sz="2400" dirty="0"/>
                <a:t>HOUSE</a:t>
              </a:r>
            </a:p>
          </p:txBody>
        </p:sp>
      </p:grpSp>
    </p:spTree>
    <p:custDataLst>
      <p:tags r:id="rId1"/>
    </p:custDataLst>
    <p:extLst>
      <p:ext uri="{BB962C8B-B14F-4D97-AF65-F5344CB8AC3E}">
        <p14:creationId xmlns:p14="http://schemas.microsoft.com/office/powerpoint/2010/main" val="35320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821633" cy="566822"/>
          </a:xfrm>
          <a:prstGeom prst="rect">
            <a:avLst/>
          </a:prstGeom>
        </p:spPr>
        <p:txBody>
          <a:bodyPr vert="horz" wrap="square" lIns="0" tIns="12700" rIns="0" bIns="0" rtlCol="0">
            <a:spAutoFit/>
          </a:bodyPr>
          <a:lstStyle/>
          <a:p>
            <a:pPr marL="12700">
              <a:lnSpc>
                <a:spcPct val="100000"/>
              </a:lnSpc>
              <a:spcBef>
                <a:spcPts val="100"/>
              </a:spcBef>
            </a:pPr>
            <a:r>
              <a:rPr lang="en-GB" sz="3600" dirty="0"/>
              <a:t>Entities, Entity Sets, Entity Types </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58</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133600" y="3421555"/>
            <a:ext cx="7916589" cy="1027203"/>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Entity Set</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{Mariam Cirovic, Joey Lam, </a:t>
            </a:r>
            <a:r>
              <a:rPr lang="en-GB" sz="2400" dirty="0">
                <a:solidFill>
                  <a:srgbClr val="404040"/>
                </a:solidFill>
                <a:cs typeface="Calibri"/>
              </a:rPr>
              <a:t>Nick Frymann</a:t>
            </a:r>
            <a:r>
              <a:rPr lang="en-GB" sz="2400" dirty="0">
                <a:solidFill>
                  <a:srgbClr val="404040"/>
                </a:solidFill>
                <a:latin typeface="Calibri"/>
                <a:cs typeface="Calibri"/>
              </a:rPr>
              <a:t>}</a:t>
            </a:r>
          </a:p>
        </p:txBody>
      </p:sp>
      <p:grpSp>
        <p:nvGrpSpPr>
          <p:cNvPr id="24" name="Group 23">
            <a:extLst>
              <a:ext uri="{FF2B5EF4-FFF2-40B4-BE49-F238E27FC236}">
                <a16:creationId xmlns:a16="http://schemas.microsoft.com/office/drawing/2014/main" id="{94643AA9-75EF-459A-A0AA-A25269CB5543}"/>
              </a:ext>
            </a:extLst>
          </p:cNvPr>
          <p:cNvGrpSpPr/>
          <p:nvPr/>
        </p:nvGrpSpPr>
        <p:grpSpPr>
          <a:xfrm>
            <a:off x="7620000" y="5334000"/>
            <a:ext cx="2133600" cy="685800"/>
            <a:chOff x="6096000" y="4953000"/>
            <a:chExt cx="2133600" cy="685800"/>
          </a:xfrm>
        </p:grpSpPr>
        <p:sp>
          <p:nvSpPr>
            <p:cNvPr id="13" name="Rectangle 12">
              <a:extLst>
                <a:ext uri="{FF2B5EF4-FFF2-40B4-BE49-F238E27FC236}">
                  <a16:creationId xmlns:a16="http://schemas.microsoft.com/office/drawing/2014/main" id="{002793A9-CEEB-4BCC-AB68-A2C4A0624D73}"/>
                </a:ext>
              </a:extLst>
            </p:cNvPr>
            <p:cNvSpPr/>
            <p:nvPr/>
          </p:nvSpPr>
          <p:spPr>
            <a:xfrm>
              <a:off x="6096000" y="4953000"/>
              <a:ext cx="2133600" cy="685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Box 18">
              <a:extLst>
                <a:ext uri="{FF2B5EF4-FFF2-40B4-BE49-F238E27FC236}">
                  <a16:creationId xmlns:a16="http://schemas.microsoft.com/office/drawing/2014/main" id="{57AC4DD3-C292-4FBD-97D4-236F18DCDAB0}"/>
                </a:ext>
              </a:extLst>
            </p:cNvPr>
            <p:cNvSpPr txBox="1"/>
            <p:nvPr/>
          </p:nvSpPr>
          <p:spPr>
            <a:xfrm>
              <a:off x="6337103" y="5065067"/>
              <a:ext cx="1719322" cy="461665"/>
            </a:xfrm>
            <a:prstGeom prst="rect">
              <a:avLst/>
            </a:prstGeom>
            <a:noFill/>
          </p:spPr>
          <p:txBody>
            <a:bodyPr wrap="square" rtlCol="0">
              <a:spAutoFit/>
            </a:bodyPr>
            <a:lstStyle/>
            <a:p>
              <a:pPr algn="ctr"/>
              <a:r>
                <a:rPr lang="en-GB" sz="2400" dirty="0"/>
                <a:t>ACADEMIC</a:t>
              </a:r>
            </a:p>
          </p:txBody>
        </p:sp>
      </p:grpSp>
      <p:sp>
        <p:nvSpPr>
          <p:cNvPr id="6" name="TextBox 5">
            <a:extLst>
              <a:ext uri="{FF2B5EF4-FFF2-40B4-BE49-F238E27FC236}">
                <a16:creationId xmlns:a16="http://schemas.microsoft.com/office/drawing/2014/main" id="{951A3522-062A-4947-9FA7-63B3A2521D12}"/>
              </a:ext>
            </a:extLst>
          </p:cNvPr>
          <p:cNvSpPr txBox="1"/>
          <p:nvPr/>
        </p:nvSpPr>
        <p:spPr>
          <a:xfrm>
            <a:off x="5919894" y="2362963"/>
            <a:ext cx="2614506" cy="461665"/>
          </a:xfrm>
          <a:prstGeom prst="rect">
            <a:avLst/>
          </a:prstGeom>
          <a:noFill/>
        </p:spPr>
        <p:txBody>
          <a:bodyPr wrap="square" rtlCol="0">
            <a:spAutoFit/>
          </a:bodyPr>
          <a:lstStyle/>
          <a:p>
            <a:r>
              <a:rPr lang="en-GB" sz="2400" dirty="0">
                <a:solidFill>
                  <a:srgbClr val="404040"/>
                </a:solidFill>
                <a:cs typeface="Calibri"/>
              </a:rPr>
              <a:t>ENTITY INSTANCES</a:t>
            </a:r>
          </a:p>
        </p:txBody>
      </p:sp>
      <p:sp>
        <p:nvSpPr>
          <p:cNvPr id="7" name="Right Brace 6">
            <a:extLst>
              <a:ext uri="{FF2B5EF4-FFF2-40B4-BE49-F238E27FC236}">
                <a16:creationId xmlns:a16="http://schemas.microsoft.com/office/drawing/2014/main" id="{6260C99C-80B7-4E24-BCA7-92FFC833D1DE}"/>
              </a:ext>
            </a:extLst>
          </p:cNvPr>
          <p:cNvSpPr/>
          <p:nvPr/>
        </p:nvSpPr>
        <p:spPr>
          <a:xfrm>
            <a:off x="5334000" y="1911718"/>
            <a:ext cx="457200" cy="1364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2" name="object 3">
            <a:extLst>
              <a:ext uri="{FF2B5EF4-FFF2-40B4-BE49-F238E27FC236}">
                <a16:creationId xmlns:a16="http://schemas.microsoft.com/office/drawing/2014/main" id="{363E2B65-BD7D-4E35-B0DD-62D52C065530}"/>
              </a:ext>
            </a:extLst>
          </p:cNvPr>
          <p:cNvSpPr txBox="1"/>
          <p:nvPr/>
        </p:nvSpPr>
        <p:spPr>
          <a:xfrm>
            <a:off x="2209801" y="1260547"/>
            <a:ext cx="3733801" cy="1996699"/>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Entities </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Mariam Cirovic</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Joey Lam</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Nick Frymann</a:t>
            </a:r>
          </a:p>
        </p:txBody>
      </p:sp>
      <p:sp>
        <p:nvSpPr>
          <p:cNvPr id="23" name="object 3">
            <a:extLst>
              <a:ext uri="{FF2B5EF4-FFF2-40B4-BE49-F238E27FC236}">
                <a16:creationId xmlns:a16="http://schemas.microsoft.com/office/drawing/2014/main" id="{BC8F6F31-C56E-4E06-9842-823B3289EB1A}"/>
              </a:ext>
            </a:extLst>
          </p:cNvPr>
          <p:cNvSpPr txBox="1"/>
          <p:nvPr/>
        </p:nvSpPr>
        <p:spPr>
          <a:xfrm>
            <a:off x="2141812" y="4775415"/>
            <a:ext cx="5105402" cy="139653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Entity Type </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All academic (entities) belong to the “ACADEMIC” type</a:t>
            </a:r>
          </a:p>
        </p:txBody>
      </p:sp>
    </p:spTree>
    <p:custDataLst>
      <p:tags r:id="rId1"/>
    </p:custDataLst>
    <p:extLst>
      <p:ext uri="{BB962C8B-B14F-4D97-AF65-F5344CB8AC3E}">
        <p14:creationId xmlns:p14="http://schemas.microsoft.com/office/powerpoint/2010/main" val="4816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Attributes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59</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1977142" y="1307039"/>
            <a:ext cx="8233658" cy="5424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Attribute</a:t>
            </a:r>
            <a:r>
              <a:rPr lang="en-GB" sz="2800" dirty="0">
                <a:solidFill>
                  <a:srgbClr val="404040"/>
                </a:solidFill>
                <a:latin typeface="Calibri"/>
                <a:cs typeface="Calibri"/>
              </a:rPr>
              <a:t>: property or characteristic of an entity</a:t>
            </a:r>
          </a:p>
        </p:txBody>
      </p:sp>
      <p:sp>
        <p:nvSpPr>
          <p:cNvPr id="11" name="object 3">
            <a:extLst>
              <a:ext uri="{FF2B5EF4-FFF2-40B4-BE49-F238E27FC236}">
                <a16:creationId xmlns:a16="http://schemas.microsoft.com/office/drawing/2014/main" id="{3E179848-19C1-4132-AA05-8CEB965AE2A0}"/>
              </a:ext>
            </a:extLst>
          </p:cNvPr>
          <p:cNvSpPr txBox="1"/>
          <p:nvPr/>
        </p:nvSpPr>
        <p:spPr>
          <a:xfrm>
            <a:off x="2015242" y="4495391"/>
            <a:ext cx="8233658" cy="1511951"/>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Domain</a:t>
            </a:r>
            <a:r>
              <a:rPr lang="en-GB" sz="2800" dirty="0">
                <a:solidFill>
                  <a:srgbClr val="404040"/>
                </a:solidFill>
                <a:latin typeface="Calibri"/>
                <a:cs typeface="Calibri"/>
              </a:rPr>
              <a:t>: set of permitted values for each attribute</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Age: range between 16 and 70</a:t>
            </a:r>
          </a:p>
          <a:p>
            <a:pPr marL="927100" lvl="1" indent="-4572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ID: 4-digit number starting with 1</a:t>
            </a:r>
          </a:p>
        </p:txBody>
      </p:sp>
      <p:grpSp>
        <p:nvGrpSpPr>
          <p:cNvPr id="32" name="Group 31">
            <a:extLst>
              <a:ext uri="{FF2B5EF4-FFF2-40B4-BE49-F238E27FC236}">
                <a16:creationId xmlns:a16="http://schemas.microsoft.com/office/drawing/2014/main" id="{FD5507D2-033C-4617-805E-159CC83557B5}"/>
              </a:ext>
            </a:extLst>
          </p:cNvPr>
          <p:cNvGrpSpPr/>
          <p:nvPr/>
        </p:nvGrpSpPr>
        <p:grpSpPr>
          <a:xfrm>
            <a:off x="2567309" y="2133600"/>
            <a:ext cx="6672257" cy="1981200"/>
            <a:chOff x="1043308" y="2133600"/>
            <a:chExt cx="6672257" cy="1981200"/>
          </a:xfrm>
        </p:grpSpPr>
        <p:grpSp>
          <p:nvGrpSpPr>
            <p:cNvPr id="3" name="Group 2">
              <a:extLst>
                <a:ext uri="{FF2B5EF4-FFF2-40B4-BE49-F238E27FC236}">
                  <a16:creationId xmlns:a16="http://schemas.microsoft.com/office/drawing/2014/main" id="{47D051FA-DF57-4F38-A3B4-9AC0E1EE83AD}"/>
                </a:ext>
              </a:extLst>
            </p:cNvPr>
            <p:cNvGrpSpPr/>
            <p:nvPr/>
          </p:nvGrpSpPr>
          <p:grpSpPr>
            <a:xfrm>
              <a:off x="3304101" y="3289747"/>
              <a:ext cx="1886103" cy="587616"/>
              <a:chOff x="3304101" y="3289747"/>
              <a:chExt cx="1886103" cy="587616"/>
            </a:xfrm>
          </p:grpSpPr>
          <p:sp>
            <p:nvSpPr>
              <p:cNvPr id="12" name="Rectangle 11">
                <a:extLst>
                  <a:ext uri="{FF2B5EF4-FFF2-40B4-BE49-F238E27FC236}">
                    <a16:creationId xmlns:a16="http://schemas.microsoft.com/office/drawing/2014/main" id="{F4F49751-951C-4568-9D97-50D26AC39B90}"/>
                  </a:ext>
                </a:extLst>
              </p:cNvPr>
              <p:cNvSpPr/>
              <p:nvPr/>
            </p:nvSpPr>
            <p:spPr>
              <a:xfrm>
                <a:off x="3304101" y="3289747"/>
                <a:ext cx="1886103" cy="5876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9BB4BEDB-971F-4ABF-85BC-890312EFBF2C}"/>
                  </a:ext>
                </a:extLst>
              </p:cNvPr>
              <p:cNvSpPr txBox="1"/>
              <p:nvPr/>
            </p:nvSpPr>
            <p:spPr>
              <a:xfrm>
                <a:off x="3448771" y="3336726"/>
                <a:ext cx="1576707" cy="461665"/>
              </a:xfrm>
              <a:prstGeom prst="rect">
                <a:avLst/>
              </a:prstGeom>
              <a:noFill/>
            </p:spPr>
            <p:txBody>
              <a:bodyPr wrap="square" rtlCol="0">
                <a:spAutoFit/>
              </a:bodyPr>
              <a:lstStyle/>
              <a:p>
                <a:pPr algn="ctr"/>
                <a:r>
                  <a:rPr lang="en-GB" sz="2400" dirty="0"/>
                  <a:t>EMPLOYEE</a:t>
                </a:r>
              </a:p>
            </p:txBody>
          </p:sp>
        </p:grpSp>
        <p:grpSp>
          <p:nvGrpSpPr>
            <p:cNvPr id="6" name="Group 5">
              <a:extLst>
                <a:ext uri="{FF2B5EF4-FFF2-40B4-BE49-F238E27FC236}">
                  <a16:creationId xmlns:a16="http://schemas.microsoft.com/office/drawing/2014/main" id="{5A3F1B5B-5ADB-4452-94D6-AAFF270B70CE}"/>
                </a:ext>
              </a:extLst>
            </p:cNvPr>
            <p:cNvGrpSpPr/>
            <p:nvPr/>
          </p:nvGrpSpPr>
          <p:grpSpPr>
            <a:xfrm>
              <a:off x="1043308" y="3286066"/>
              <a:ext cx="2260793" cy="591297"/>
              <a:chOff x="1043308" y="3286066"/>
              <a:chExt cx="2260793" cy="591297"/>
            </a:xfrm>
          </p:grpSpPr>
          <p:sp>
            <p:nvSpPr>
              <p:cNvPr id="22" name="Oval 21">
                <a:extLst>
                  <a:ext uri="{FF2B5EF4-FFF2-40B4-BE49-F238E27FC236}">
                    <a16:creationId xmlns:a16="http://schemas.microsoft.com/office/drawing/2014/main" id="{8D4EC24B-5377-45EC-8D1D-488A0E7C5998}"/>
                  </a:ext>
                </a:extLst>
              </p:cNvPr>
              <p:cNvSpPr/>
              <p:nvPr/>
            </p:nvSpPr>
            <p:spPr>
              <a:xfrm>
                <a:off x="1043308" y="3286066"/>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TextBox 24">
                <a:extLst>
                  <a:ext uri="{FF2B5EF4-FFF2-40B4-BE49-F238E27FC236}">
                    <a16:creationId xmlns:a16="http://schemas.microsoft.com/office/drawing/2014/main" id="{E491415F-6AB5-4E93-9714-71820325A035}"/>
                  </a:ext>
                </a:extLst>
              </p:cNvPr>
              <p:cNvSpPr txBox="1"/>
              <p:nvPr/>
            </p:nvSpPr>
            <p:spPr>
              <a:xfrm>
                <a:off x="1268046" y="3385770"/>
                <a:ext cx="1200195" cy="395570"/>
              </a:xfrm>
              <a:prstGeom prst="rect">
                <a:avLst/>
              </a:prstGeom>
              <a:noFill/>
            </p:spPr>
            <p:txBody>
              <a:bodyPr wrap="square" rtlCol="0">
                <a:spAutoFit/>
              </a:bodyPr>
              <a:lstStyle/>
              <a:p>
                <a:pPr algn="ctr"/>
                <a:r>
                  <a:rPr lang="en-GB" sz="2400" dirty="0"/>
                  <a:t>DOB</a:t>
                </a:r>
              </a:p>
            </p:txBody>
          </p:sp>
          <p:cxnSp>
            <p:nvCxnSpPr>
              <p:cNvPr id="27" name="Straight Connector 26">
                <a:extLst>
                  <a:ext uri="{FF2B5EF4-FFF2-40B4-BE49-F238E27FC236}">
                    <a16:creationId xmlns:a16="http://schemas.microsoft.com/office/drawing/2014/main" id="{66E07A2D-4A36-4D14-B08E-111C453B4EB6}"/>
                  </a:ext>
                </a:extLst>
              </p:cNvPr>
              <p:cNvCxnSpPr>
                <a:stCxn id="22" idx="6"/>
                <a:endCxn id="12" idx="1"/>
              </p:cNvCxnSpPr>
              <p:nvPr/>
            </p:nvCxnSpPr>
            <p:spPr>
              <a:xfrm>
                <a:off x="2692978" y="3581715"/>
                <a:ext cx="611123" cy="184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6DB80B7-5C77-450A-94D2-BBABE16A7DC8}"/>
                </a:ext>
              </a:extLst>
            </p:cNvPr>
            <p:cNvGrpSpPr/>
            <p:nvPr/>
          </p:nvGrpSpPr>
          <p:grpSpPr>
            <a:xfrm>
              <a:off x="5190204" y="3289747"/>
              <a:ext cx="2525361" cy="587616"/>
              <a:chOff x="5190204" y="3289747"/>
              <a:chExt cx="2525361" cy="587616"/>
            </a:xfrm>
          </p:grpSpPr>
          <p:grpSp>
            <p:nvGrpSpPr>
              <p:cNvPr id="19" name="Group 18">
                <a:extLst>
                  <a:ext uri="{FF2B5EF4-FFF2-40B4-BE49-F238E27FC236}">
                    <a16:creationId xmlns:a16="http://schemas.microsoft.com/office/drawing/2014/main" id="{2D4280B0-15B4-45F0-8DE5-62447E364AC0}"/>
                  </a:ext>
                </a:extLst>
              </p:cNvPr>
              <p:cNvGrpSpPr/>
              <p:nvPr/>
            </p:nvGrpSpPr>
            <p:grpSpPr>
              <a:xfrm>
                <a:off x="6065895" y="3289747"/>
                <a:ext cx="1649670" cy="587616"/>
                <a:chOff x="5601459" y="2743200"/>
                <a:chExt cx="2094741" cy="762000"/>
              </a:xfrm>
            </p:grpSpPr>
            <p:sp>
              <p:nvSpPr>
                <p:cNvPr id="10" name="Oval 9">
                  <a:extLst>
                    <a:ext uri="{FF2B5EF4-FFF2-40B4-BE49-F238E27FC236}">
                      <a16:creationId xmlns:a16="http://schemas.microsoft.com/office/drawing/2014/main" id="{8323D1DE-748A-429A-A1CC-6A984106A57C}"/>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extBox 13">
                  <a:extLst>
                    <a:ext uri="{FF2B5EF4-FFF2-40B4-BE49-F238E27FC236}">
                      <a16:creationId xmlns:a16="http://schemas.microsoft.com/office/drawing/2014/main" id="{ADB061E6-D682-458C-A0A9-DD9351845333}"/>
                    </a:ext>
                  </a:extLst>
                </p:cNvPr>
                <p:cNvSpPr txBox="1"/>
                <p:nvPr/>
              </p:nvSpPr>
              <p:spPr>
                <a:xfrm>
                  <a:off x="5867400" y="2872625"/>
                  <a:ext cx="1610694" cy="598671"/>
                </a:xfrm>
                <a:prstGeom prst="rect">
                  <a:avLst/>
                </a:prstGeom>
                <a:noFill/>
              </p:spPr>
              <p:txBody>
                <a:bodyPr wrap="square" rtlCol="0">
                  <a:spAutoFit/>
                </a:bodyPr>
                <a:lstStyle/>
                <a:p>
                  <a:pPr algn="ctr"/>
                  <a:r>
                    <a:rPr lang="en-GB" sz="2400" dirty="0"/>
                    <a:t>Name</a:t>
                  </a:r>
                </a:p>
              </p:txBody>
            </p:sp>
          </p:grpSp>
          <p:cxnSp>
            <p:nvCxnSpPr>
              <p:cNvPr id="29" name="Straight Connector 28">
                <a:extLst>
                  <a:ext uri="{FF2B5EF4-FFF2-40B4-BE49-F238E27FC236}">
                    <a16:creationId xmlns:a16="http://schemas.microsoft.com/office/drawing/2014/main" id="{9F34E613-FAD9-4D19-AD18-46D6B4F2A210}"/>
                  </a:ext>
                </a:extLst>
              </p:cNvPr>
              <p:cNvCxnSpPr>
                <a:stCxn id="12" idx="3"/>
                <a:endCxn id="10" idx="2"/>
              </p:cNvCxnSpPr>
              <p:nvPr/>
            </p:nvCxnSpPr>
            <p:spPr>
              <a:xfrm>
                <a:off x="5190204" y="3583555"/>
                <a:ext cx="87569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92AF96B-5247-43E3-9998-D8D73AE0249C}"/>
                </a:ext>
              </a:extLst>
            </p:cNvPr>
            <p:cNvGrpSpPr/>
            <p:nvPr/>
          </p:nvGrpSpPr>
          <p:grpSpPr>
            <a:xfrm>
              <a:off x="3429000" y="2133600"/>
              <a:ext cx="1649670" cy="1156147"/>
              <a:chOff x="3429000" y="2133600"/>
              <a:chExt cx="1649670" cy="1156147"/>
            </a:xfrm>
          </p:grpSpPr>
          <p:grpSp>
            <p:nvGrpSpPr>
              <p:cNvPr id="21" name="Group 20">
                <a:extLst>
                  <a:ext uri="{FF2B5EF4-FFF2-40B4-BE49-F238E27FC236}">
                    <a16:creationId xmlns:a16="http://schemas.microsoft.com/office/drawing/2014/main" id="{CFBB3D67-5D59-4EB8-B5E1-DEDDDB9B7FFC}"/>
                  </a:ext>
                </a:extLst>
              </p:cNvPr>
              <p:cNvGrpSpPr/>
              <p:nvPr/>
            </p:nvGrpSpPr>
            <p:grpSpPr>
              <a:xfrm>
                <a:off x="3429000" y="2133600"/>
                <a:ext cx="1649670" cy="587616"/>
                <a:chOff x="877059" y="2279791"/>
                <a:chExt cx="2094741" cy="762000"/>
              </a:xfrm>
            </p:grpSpPr>
            <p:sp>
              <p:nvSpPr>
                <p:cNvPr id="17" name="Oval 16">
                  <a:extLst>
                    <a:ext uri="{FF2B5EF4-FFF2-40B4-BE49-F238E27FC236}">
                      <a16:creationId xmlns:a16="http://schemas.microsoft.com/office/drawing/2014/main" id="{E7D0CB8B-2127-44AF-A93D-C54FDC6AA665}"/>
                    </a:ext>
                  </a:extLst>
                </p:cNvPr>
                <p:cNvSpPr/>
                <p:nvPr/>
              </p:nvSpPr>
              <p:spPr>
                <a:xfrm>
                  <a:off x="877059" y="2279791"/>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TextBox 17">
                  <a:extLst>
                    <a:ext uri="{FF2B5EF4-FFF2-40B4-BE49-F238E27FC236}">
                      <a16:creationId xmlns:a16="http://schemas.microsoft.com/office/drawing/2014/main" id="{27402013-AB92-49A1-BE60-A93E6379CECF}"/>
                    </a:ext>
                  </a:extLst>
                </p:cNvPr>
                <p:cNvSpPr txBox="1"/>
                <p:nvPr/>
              </p:nvSpPr>
              <p:spPr>
                <a:xfrm>
                  <a:off x="1143000" y="2409215"/>
                  <a:ext cx="1524000" cy="598671"/>
                </a:xfrm>
                <a:prstGeom prst="rect">
                  <a:avLst/>
                </a:prstGeom>
                <a:noFill/>
              </p:spPr>
              <p:txBody>
                <a:bodyPr wrap="square" rtlCol="0">
                  <a:spAutoFit/>
                </a:bodyPr>
                <a:lstStyle/>
                <a:p>
                  <a:pPr algn="ctr"/>
                  <a:r>
                    <a:rPr lang="en-GB" sz="2400" u="sng" dirty="0"/>
                    <a:t>ID</a:t>
                  </a:r>
                </a:p>
              </p:txBody>
            </p:sp>
          </p:grpSp>
          <p:cxnSp>
            <p:nvCxnSpPr>
              <p:cNvPr id="33" name="Straight Connector 32">
                <a:extLst>
                  <a:ext uri="{FF2B5EF4-FFF2-40B4-BE49-F238E27FC236}">
                    <a16:creationId xmlns:a16="http://schemas.microsoft.com/office/drawing/2014/main" id="{47383BF7-1A0B-43FF-87AA-E4E6EF2C9130}"/>
                  </a:ext>
                </a:extLst>
              </p:cNvPr>
              <p:cNvCxnSpPr>
                <a:stCxn id="12" idx="0"/>
                <a:endCxn id="17" idx="4"/>
              </p:cNvCxnSpPr>
              <p:nvPr/>
            </p:nvCxnSpPr>
            <p:spPr>
              <a:xfrm flipV="1">
                <a:off x="4247152" y="2721216"/>
                <a:ext cx="6683" cy="56853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E71A835-A82D-4D4D-90F8-D2CF8E7ACD47}"/>
                </a:ext>
              </a:extLst>
            </p:cNvPr>
            <p:cNvGrpSpPr/>
            <p:nvPr/>
          </p:nvGrpSpPr>
          <p:grpSpPr>
            <a:xfrm>
              <a:off x="1721792" y="2473081"/>
              <a:ext cx="1574954" cy="822304"/>
              <a:chOff x="1721792" y="2473081"/>
              <a:chExt cx="1574954" cy="822304"/>
            </a:xfrm>
          </p:grpSpPr>
          <p:sp>
            <p:nvSpPr>
              <p:cNvPr id="23" name="Oval 22">
                <a:extLst>
                  <a:ext uri="{FF2B5EF4-FFF2-40B4-BE49-F238E27FC236}">
                    <a16:creationId xmlns:a16="http://schemas.microsoft.com/office/drawing/2014/main" id="{1BF3F66E-D614-4A29-ACD5-87D12010EF26}"/>
                  </a:ext>
                </a:extLst>
              </p:cNvPr>
              <p:cNvSpPr/>
              <p:nvPr/>
            </p:nvSpPr>
            <p:spPr>
              <a:xfrm>
                <a:off x="1721792" y="2473081"/>
                <a:ext cx="1497772" cy="58761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TextBox 23">
                <a:extLst>
                  <a:ext uri="{FF2B5EF4-FFF2-40B4-BE49-F238E27FC236}">
                    <a16:creationId xmlns:a16="http://schemas.microsoft.com/office/drawing/2014/main" id="{5D00ACB3-78C4-4B77-9ED9-89AEE54F61D2}"/>
                  </a:ext>
                </a:extLst>
              </p:cNvPr>
              <p:cNvSpPr txBox="1"/>
              <p:nvPr/>
            </p:nvSpPr>
            <p:spPr>
              <a:xfrm>
                <a:off x="1819729" y="2528583"/>
                <a:ext cx="1200195" cy="356013"/>
              </a:xfrm>
              <a:prstGeom prst="rect">
                <a:avLst/>
              </a:prstGeom>
              <a:noFill/>
            </p:spPr>
            <p:txBody>
              <a:bodyPr wrap="square" rtlCol="0">
                <a:spAutoFit/>
              </a:bodyPr>
              <a:lstStyle/>
              <a:p>
                <a:pPr algn="ctr"/>
                <a:r>
                  <a:rPr lang="en-GB" sz="2400" dirty="0"/>
                  <a:t>Age</a:t>
                </a:r>
              </a:p>
            </p:txBody>
          </p:sp>
          <p:cxnSp>
            <p:nvCxnSpPr>
              <p:cNvPr id="37" name="Straight Connector 36">
                <a:extLst>
                  <a:ext uri="{FF2B5EF4-FFF2-40B4-BE49-F238E27FC236}">
                    <a16:creationId xmlns:a16="http://schemas.microsoft.com/office/drawing/2014/main" id="{7E1771BC-4E13-4000-8CBC-CD5E90085FEB}"/>
                  </a:ext>
                </a:extLst>
              </p:cNvPr>
              <p:cNvCxnSpPr>
                <a:endCxn id="23" idx="5"/>
              </p:cNvCxnSpPr>
              <p:nvPr/>
            </p:nvCxnSpPr>
            <p:spPr>
              <a:xfrm flipH="1" flipV="1">
                <a:off x="3000220" y="2974642"/>
                <a:ext cx="296526" cy="3207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13E1D92-63BD-47BC-9AC9-6963521442C3}"/>
                </a:ext>
              </a:extLst>
            </p:cNvPr>
            <p:cNvGrpSpPr/>
            <p:nvPr/>
          </p:nvGrpSpPr>
          <p:grpSpPr>
            <a:xfrm>
              <a:off x="5190204" y="2407790"/>
              <a:ext cx="1986473" cy="881958"/>
              <a:chOff x="5190204" y="2407790"/>
              <a:chExt cx="1986473" cy="881958"/>
            </a:xfrm>
          </p:grpSpPr>
          <p:grpSp>
            <p:nvGrpSpPr>
              <p:cNvPr id="20" name="Group 19">
                <a:extLst>
                  <a:ext uri="{FF2B5EF4-FFF2-40B4-BE49-F238E27FC236}">
                    <a16:creationId xmlns:a16="http://schemas.microsoft.com/office/drawing/2014/main" id="{5FB6523B-5F69-4326-90FC-AB8773FCB8CA}"/>
                  </a:ext>
                </a:extLst>
              </p:cNvPr>
              <p:cNvGrpSpPr/>
              <p:nvPr/>
            </p:nvGrpSpPr>
            <p:grpSpPr>
              <a:xfrm>
                <a:off x="5527007" y="2407790"/>
                <a:ext cx="1649670" cy="607234"/>
                <a:chOff x="5124831" y="2193896"/>
                <a:chExt cx="2094741" cy="762000"/>
              </a:xfrm>
            </p:grpSpPr>
            <p:sp>
              <p:nvSpPr>
                <p:cNvPr id="15" name="Oval 14">
                  <a:extLst>
                    <a:ext uri="{FF2B5EF4-FFF2-40B4-BE49-F238E27FC236}">
                      <a16:creationId xmlns:a16="http://schemas.microsoft.com/office/drawing/2014/main" id="{0CA62A4B-18B0-4443-88C7-1CEF29CD5F29}"/>
                    </a:ext>
                  </a:extLst>
                </p:cNvPr>
                <p:cNvSpPr/>
                <p:nvPr/>
              </p:nvSpPr>
              <p:spPr>
                <a:xfrm>
                  <a:off x="5124831" y="2193896"/>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Box 15">
                  <a:extLst>
                    <a:ext uri="{FF2B5EF4-FFF2-40B4-BE49-F238E27FC236}">
                      <a16:creationId xmlns:a16="http://schemas.microsoft.com/office/drawing/2014/main" id="{7F258551-9ED4-4D16-A8CC-F780F1F42F3B}"/>
                    </a:ext>
                  </a:extLst>
                </p:cNvPr>
                <p:cNvSpPr txBox="1"/>
                <p:nvPr/>
              </p:nvSpPr>
              <p:spPr>
                <a:xfrm>
                  <a:off x="5390772" y="2323321"/>
                  <a:ext cx="1524000" cy="496389"/>
                </a:xfrm>
                <a:prstGeom prst="rect">
                  <a:avLst/>
                </a:prstGeom>
                <a:noFill/>
              </p:spPr>
              <p:txBody>
                <a:bodyPr wrap="square" rtlCol="0">
                  <a:spAutoFit/>
                </a:bodyPr>
                <a:lstStyle/>
                <a:p>
                  <a:pPr algn="ctr"/>
                  <a:r>
                    <a:rPr lang="en-GB" sz="2400" dirty="0"/>
                    <a:t>Email</a:t>
                  </a:r>
                </a:p>
              </p:txBody>
            </p:sp>
          </p:grpSp>
          <p:cxnSp>
            <p:nvCxnSpPr>
              <p:cNvPr id="31" name="Straight Connector 30">
                <a:extLst>
                  <a:ext uri="{FF2B5EF4-FFF2-40B4-BE49-F238E27FC236}">
                    <a16:creationId xmlns:a16="http://schemas.microsoft.com/office/drawing/2014/main" id="{36B1D7D3-9184-4D75-8592-58D2FFB8DE19}"/>
                  </a:ext>
                </a:extLst>
              </p:cNvPr>
              <p:cNvCxnSpPr>
                <a:cxnSpLocks/>
              </p:cNvCxnSpPr>
              <p:nvPr/>
            </p:nvCxnSpPr>
            <p:spPr>
              <a:xfrm flipV="1">
                <a:off x="5190204" y="2915781"/>
                <a:ext cx="546240" cy="373967"/>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1D786E6-1E88-474B-BFAF-CC8759B73472}"/>
                  </a:ext>
                </a:extLst>
              </p:cNvPr>
              <p:cNvSpPr/>
              <p:nvPr/>
            </p:nvSpPr>
            <p:spPr>
              <a:xfrm>
                <a:off x="5615309" y="2462132"/>
                <a:ext cx="1468020" cy="501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cxnSp>
          <p:nvCxnSpPr>
            <p:cNvPr id="43" name="Straight Connector 42">
              <a:extLst>
                <a:ext uri="{FF2B5EF4-FFF2-40B4-BE49-F238E27FC236}">
                  <a16:creationId xmlns:a16="http://schemas.microsoft.com/office/drawing/2014/main" id="{BC7337B0-8AF5-4E18-AC8D-0ECA0EB6F77A}"/>
                </a:ext>
              </a:extLst>
            </p:cNvPr>
            <p:cNvCxnSpPr>
              <a:cxnSpLocks/>
            </p:cNvCxnSpPr>
            <p:nvPr/>
          </p:nvCxnSpPr>
          <p:spPr>
            <a:xfrm>
              <a:off x="5142986" y="3873586"/>
              <a:ext cx="922909" cy="24121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3320B62-E504-439E-9C57-5DCB6D03FE51}"/>
                </a:ext>
              </a:extLst>
            </p:cNvPr>
            <p:cNvCxnSpPr>
              <a:cxnSpLocks/>
            </p:cNvCxnSpPr>
            <p:nvPr/>
          </p:nvCxnSpPr>
          <p:spPr>
            <a:xfrm flipH="1">
              <a:off x="2428410" y="3882869"/>
              <a:ext cx="872224" cy="2094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2950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2E3B48-9E2A-878D-A5CB-CA35AB91E29C}"/>
              </a:ext>
            </a:extLst>
          </p:cNvPr>
          <p:cNvSpPr/>
          <p:nvPr/>
        </p:nvSpPr>
        <p:spPr>
          <a:xfrm>
            <a:off x="814153" y="1485900"/>
            <a:ext cx="2781300" cy="1676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 ── my-project</a:t>
            </a:r>
          </a:p>
          <a:p>
            <a:pPr lvl="1"/>
            <a:r>
              <a:rPr lang="en-US" dirty="0"/>
              <a:t>|── </a:t>
            </a:r>
            <a:r>
              <a:rPr lang="en-US" dirty="0" err="1"/>
              <a:t>package.json</a:t>
            </a:r>
            <a:endParaRPr lang="en-US" dirty="0"/>
          </a:p>
          <a:p>
            <a:pPr lvl="1"/>
            <a:r>
              <a:rPr lang="en-US" dirty="0"/>
              <a:t>|── package-</a:t>
            </a:r>
            <a:r>
              <a:rPr lang="en-US" dirty="0" err="1"/>
              <a:t>lock.json</a:t>
            </a:r>
            <a:r>
              <a:rPr lang="en-US" dirty="0"/>
              <a:t> </a:t>
            </a:r>
          </a:p>
          <a:p>
            <a:pPr lvl="1"/>
            <a:r>
              <a:rPr lang="en-US" dirty="0"/>
              <a:t>|── </a:t>
            </a:r>
            <a:r>
              <a:rPr lang="en-US" dirty="0" err="1"/>
              <a:t>node_modules</a:t>
            </a:r>
            <a:r>
              <a:rPr lang="en-US" dirty="0"/>
              <a:t> </a:t>
            </a:r>
          </a:p>
          <a:p>
            <a:pPr lvl="1"/>
            <a:r>
              <a:rPr lang="en-US" dirty="0"/>
              <a:t>|── </a:t>
            </a:r>
            <a:r>
              <a:rPr lang="en-US" dirty="0" err="1"/>
              <a:t>index.js</a:t>
            </a:r>
            <a:endParaRPr lang="en-US" dirty="0"/>
          </a:p>
        </p:txBody>
      </p:sp>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A Typical Node.js Project </a:t>
            </a:r>
            <a:endParaRPr lang="en-US" sz="2400" b="1" dirty="0"/>
          </a:p>
        </p:txBody>
      </p:sp>
      <p:sp>
        <p:nvSpPr>
          <p:cNvPr id="8" name="TextBox 7">
            <a:extLst>
              <a:ext uri="{FF2B5EF4-FFF2-40B4-BE49-F238E27FC236}">
                <a16:creationId xmlns:a16="http://schemas.microsoft.com/office/drawing/2014/main" id="{41DFC09C-36A1-E606-8CD4-B6EBAFDCAA4E}"/>
              </a:ext>
            </a:extLst>
          </p:cNvPr>
          <p:cNvSpPr txBox="1"/>
          <p:nvPr/>
        </p:nvSpPr>
        <p:spPr>
          <a:xfrm>
            <a:off x="3708400" y="1305341"/>
            <a:ext cx="8064500" cy="4247317"/>
          </a:xfrm>
          <a:prstGeom prst="rect">
            <a:avLst/>
          </a:prstGeom>
        </p:spPr>
        <p:txBody>
          <a:bodyPr wrap="square" rtlCol="0">
            <a:spAutoFit/>
          </a:bodyPr>
          <a:lstStyle/>
          <a:p>
            <a:pPr marL="285750" indent="-285750">
              <a:buFont typeface="Arial" panose="020B0604020202020204" pitchFamily="34" charset="0"/>
              <a:buChar char="•"/>
            </a:pPr>
            <a:r>
              <a:rPr lang="en-US" sz="3000" dirty="0"/>
              <a:t>A node project is a folder that contains a </a:t>
            </a:r>
            <a:r>
              <a:rPr lang="en-US" sz="3000" b="1" dirty="0" err="1"/>
              <a:t>package.json</a:t>
            </a:r>
            <a:r>
              <a:rPr lang="en-US" sz="3000" b="1" dirty="0"/>
              <a:t> </a:t>
            </a:r>
            <a:r>
              <a:rPr lang="en-US" sz="3000" dirty="0"/>
              <a:t>file.</a:t>
            </a:r>
          </a:p>
          <a:p>
            <a:pPr marL="285750" indent="-285750">
              <a:buFont typeface="Arial" panose="020B0604020202020204" pitchFamily="34" charset="0"/>
              <a:buChar char="•"/>
            </a:pPr>
            <a:r>
              <a:rPr lang="en-US" sz="3000" dirty="0"/>
              <a:t>The </a:t>
            </a:r>
            <a:r>
              <a:rPr lang="en-US" sz="3000" b="1" dirty="0" err="1"/>
              <a:t>package.json</a:t>
            </a:r>
            <a:r>
              <a:rPr lang="en-US" sz="3000" b="1" dirty="0"/>
              <a:t> </a:t>
            </a:r>
            <a:r>
              <a:rPr lang="en-US" sz="3000" dirty="0"/>
              <a:t>file contains information about the project, including the packages it uses.</a:t>
            </a:r>
          </a:p>
          <a:p>
            <a:pPr marL="285750" indent="-285750">
              <a:buFont typeface="Arial" panose="020B0604020202020204" pitchFamily="34" charset="0"/>
              <a:buChar char="•"/>
            </a:pPr>
            <a:r>
              <a:rPr lang="en-US" sz="3000" dirty="0"/>
              <a:t> A </a:t>
            </a:r>
            <a:r>
              <a:rPr lang="en-US" sz="3000" b="1" dirty="0" err="1"/>
              <a:t>package.lock</a:t>
            </a:r>
            <a:r>
              <a:rPr lang="en-US" sz="3000" b="1" dirty="0"/>
              <a:t> </a:t>
            </a:r>
            <a:r>
              <a:rPr lang="en-US" sz="3000" dirty="0"/>
              <a:t>file contains information about the packages that are installed in the project</a:t>
            </a:r>
          </a:p>
          <a:p>
            <a:pPr marL="285750" indent="-285750">
              <a:buFont typeface="Arial" panose="020B0604020202020204" pitchFamily="34" charset="0"/>
              <a:buChar char="•"/>
            </a:pPr>
            <a:r>
              <a:rPr lang="en-US" sz="3000" dirty="0"/>
              <a:t>There should be at least one JavaScript that will be the entry point for your application: </a:t>
            </a:r>
            <a:r>
              <a:rPr lang="en-US" sz="3000" b="1" dirty="0"/>
              <a:t>e.g., </a:t>
            </a:r>
            <a:r>
              <a:rPr lang="en-US" sz="3000" b="1" dirty="0" err="1"/>
              <a:t>index.js</a:t>
            </a:r>
            <a:r>
              <a:rPr lang="en-US" sz="3000" b="1" dirty="0"/>
              <a:t>, </a:t>
            </a:r>
            <a:r>
              <a:rPr lang="en-US" sz="3000" b="1" dirty="0" err="1"/>
              <a:t>app.js</a:t>
            </a:r>
            <a:endParaRPr lang="en-US" sz="3000" b="1" dirty="0"/>
          </a:p>
        </p:txBody>
      </p:sp>
    </p:spTree>
    <p:extLst>
      <p:ext uri="{BB962C8B-B14F-4D97-AF65-F5344CB8AC3E}">
        <p14:creationId xmlns:p14="http://schemas.microsoft.com/office/powerpoint/2010/main" val="4261594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667940" cy="566822"/>
          </a:xfrm>
          <a:prstGeom prst="rect">
            <a:avLst/>
          </a:prstGeom>
        </p:spPr>
        <p:txBody>
          <a:bodyPr vert="horz" wrap="square" lIns="0" tIns="12700" rIns="0" bIns="0" rtlCol="0">
            <a:spAutoFit/>
          </a:bodyPr>
          <a:lstStyle/>
          <a:p>
            <a:pPr marL="12700">
              <a:lnSpc>
                <a:spcPct val="100000"/>
              </a:lnSpc>
              <a:spcBef>
                <a:spcPts val="100"/>
              </a:spcBef>
            </a:pPr>
            <a:r>
              <a:rPr lang="en-GB" sz="3600" dirty="0"/>
              <a:t>Types of Attributes I</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7" name="object 3">
            <a:extLst>
              <a:ext uri="{FF2B5EF4-FFF2-40B4-BE49-F238E27FC236}">
                <a16:creationId xmlns:a16="http://schemas.microsoft.com/office/drawing/2014/main" id="{2EE13AA3-D28D-41B9-B076-11FF1158CB31}"/>
              </a:ext>
            </a:extLst>
          </p:cNvPr>
          <p:cNvSpPr txBox="1"/>
          <p:nvPr/>
        </p:nvSpPr>
        <p:spPr>
          <a:xfrm>
            <a:off x="1693718" y="2320367"/>
            <a:ext cx="3090096" cy="542455"/>
          </a:xfrm>
          <a:prstGeom prst="rect">
            <a:avLst/>
          </a:prstGeom>
        </p:spPr>
        <p:txBody>
          <a:bodyPr vert="horz" wrap="square" lIns="0" tIns="110489" rIns="0" bIns="0" rtlCol="0">
            <a:spAutoFit/>
          </a:bodyPr>
          <a:lstStyle/>
          <a:p>
            <a:pPr marL="927100" lvl="1"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Composite</a:t>
            </a:r>
          </a:p>
        </p:txBody>
      </p:sp>
      <p:sp>
        <p:nvSpPr>
          <p:cNvPr id="9" name="object 3">
            <a:extLst>
              <a:ext uri="{FF2B5EF4-FFF2-40B4-BE49-F238E27FC236}">
                <a16:creationId xmlns:a16="http://schemas.microsoft.com/office/drawing/2014/main" id="{E48CB1B4-53E8-4535-8F7A-822DB08AAE4D}"/>
              </a:ext>
            </a:extLst>
          </p:cNvPr>
          <p:cNvSpPr txBox="1"/>
          <p:nvPr/>
        </p:nvSpPr>
        <p:spPr>
          <a:xfrm>
            <a:off x="1656106" y="3366006"/>
            <a:ext cx="3090096" cy="542455"/>
          </a:xfrm>
          <a:prstGeom prst="rect">
            <a:avLst/>
          </a:prstGeom>
        </p:spPr>
        <p:txBody>
          <a:bodyPr vert="horz" wrap="square" lIns="0" tIns="110489" rIns="0" bIns="0" rtlCol="0">
            <a:spAutoFit/>
          </a:bodyPr>
          <a:lstStyle/>
          <a:p>
            <a:pPr marL="927100" lvl="1"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Simple</a:t>
            </a:r>
          </a:p>
        </p:txBody>
      </p:sp>
      <p:sp>
        <p:nvSpPr>
          <p:cNvPr id="11" name="object 3">
            <a:extLst>
              <a:ext uri="{FF2B5EF4-FFF2-40B4-BE49-F238E27FC236}">
                <a16:creationId xmlns:a16="http://schemas.microsoft.com/office/drawing/2014/main" id="{44FC4EC8-D289-4893-BDCC-AA3A5D86D03E}"/>
              </a:ext>
            </a:extLst>
          </p:cNvPr>
          <p:cNvSpPr txBox="1"/>
          <p:nvPr/>
        </p:nvSpPr>
        <p:spPr>
          <a:xfrm>
            <a:off x="1656106" y="4405066"/>
            <a:ext cx="3090096" cy="542455"/>
          </a:xfrm>
          <a:prstGeom prst="rect">
            <a:avLst/>
          </a:prstGeom>
        </p:spPr>
        <p:txBody>
          <a:bodyPr vert="horz" wrap="square" lIns="0" tIns="110489" rIns="0" bIns="0" rtlCol="0">
            <a:spAutoFit/>
          </a:bodyPr>
          <a:lstStyle/>
          <a:p>
            <a:pPr marL="927100" lvl="1"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Single-valued</a:t>
            </a:r>
          </a:p>
        </p:txBody>
      </p:sp>
      <p:sp>
        <p:nvSpPr>
          <p:cNvPr id="12" name="object 3">
            <a:extLst>
              <a:ext uri="{FF2B5EF4-FFF2-40B4-BE49-F238E27FC236}">
                <a16:creationId xmlns:a16="http://schemas.microsoft.com/office/drawing/2014/main" id="{3CD8DFCF-4709-4718-BB22-10BEAB9FBCAA}"/>
              </a:ext>
            </a:extLst>
          </p:cNvPr>
          <p:cNvSpPr txBox="1"/>
          <p:nvPr/>
        </p:nvSpPr>
        <p:spPr>
          <a:xfrm>
            <a:off x="1656106" y="5449924"/>
            <a:ext cx="3090096" cy="542455"/>
          </a:xfrm>
          <a:prstGeom prst="rect">
            <a:avLst/>
          </a:prstGeom>
        </p:spPr>
        <p:txBody>
          <a:bodyPr vert="horz" wrap="square" lIns="0" tIns="110489" rIns="0" bIns="0" rtlCol="0">
            <a:spAutoFit/>
          </a:bodyPr>
          <a:lstStyle/>
          <a:p>
            <a:pPr marL="927100" lvl="1"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Multivalued</a:t>
            </a:r>
          </a:p>
        </p:txBody>
      </p:sp>
      <p:grpSp>
        <p:nvGrpSpPr>
          <p:cNvPr id="42" name="Group 41">
            <a:extLst>
              <a:ext uri="{FF2B5EF4-FFF2-40B4-BE49-F238E27FC236}">
                <a16:creationId xmlns:a16="http://schemas.microsoft.com/office/drawing/2014/main" id="{055B6D18-BB68-470A-B690-618EE698637B}"/>
              </a:ext>
            </a:extLst>
          </p:cNvPr>
          <p:cNvGrpSpPr/>
          <p:nvPr/>
        </p:nvGrpSpPr>
        <p:grpSpPr>
          <a:xfrm>
            <a:off x="5003208" y="3450693"/>
            <a:ext cx="1663815" cy="591297"/>
            <a:chOff x="2610784" y="3057860"/>
            <a:chExt cx="1663815" cy="591297"/>
          </a:xfrm>
        </p:grpSpPr>
        <p:sp>
          <p:nvSpPr>
            <p:cNvPr id="29" name="Oval 28">
              <a:extLst>
                <a:ext uri="{FF2B5EF4-FFF2-40B4-BE49-F238E27FC236}">
                  <a16:creationId xmlns:a16="http://schemas.microsoft.com/office/drawing/2014/main" id="{A6ACFAB0-308B-48B9-9517-21D7FDE8280A}"/>
                </a:ext>
              </a:extLst>
            </p:cNvPr>
            <p:cNvSpPr/>
            <p:nvPr/>
          </p:nvSpPr>
          <p:spPr>
            <a:xfrm>
              <a:off x="2624929" y="3057860"/>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TextBox 29">
              <a:extLst>
                <a:ext uri="{FF2B5EF4-FFF2-40B4-BE49-F238E27FC236}">
                  <a16:creationId xmlns:a16="http://schemas.microsoft.com/office/drawing/2014/main" id="{28367A2A-8107-4A18-8034-CCC1F3A9EE97}"/>
                </a:ext>
              </a:extLst>
            </p:cNvPr>
            <p:cNvSpPr txBox="1"/>
            <p:nvPr/>
          </p:nvSpPr>
          <p:spPr>
            <a:xfrm>
              <a:off x="2610784" y="3092684"/>
              <a:ext cx="1649669" cy="461665"/>
            </a:xfrm>
            <a:prstGeom prst="rect">
              <a:avLst/>
            </a:prstGeom>
            <a:noFill/>
          </p:spPr>
          <p:txBody>
            <a:bodyPr wrap="square" rtlCol="0">
              <a:spAutoFit/>
            </a:bodyPr>
            <a:lstStyle/>
            <a:p>
              <a:pPr algn="ctr"/>
              <a:r>
                <a:rPr lang="en-GB" sz="2400" dirty="0"/>
                <a:t>City</a:t>
              </a:r>
            </a:p>
          </p:txBody>
        </p:sp>
      </p:grpSp>
      <p:grpSp>
        <p:nvGrpSpPr>
          <p:cNvPr id="22" name="Group 21">
            <a:extLst>
              <a:ext uri="{FF2B5EF4-FFF2-40B4-BE49-F238E27FC236}">
                <a16:creationId xmlns:a16="http://schemas.microsoft.com/office/drawing/2014/main" id="{5E7227B6-55BF-4707-9AF3-3549FF160247}"/>
              </a:ext>
            </a:extLst>
          </p:cNvPr>
          <p:cNvGrpSpPr/>
          <p:nvPr/>
        </p:nvGrpSpPr>
        <p:grpSpPr>
          <a:xfrm>
            <a:off x="4966366" y="4443065"/>
            <a:ext cx="1663815" cy="591297"/>
            <a:chOff x="3442365" y="4443064"/>
            <a:chExt cx="1663815" cy="591297"/>
          </a:xfrm>
        </p:grpSpPr>
        <p:sp>
          <p:nvSpPr>
            <p:cNvPr id="31" name="Oval 30">
              <a:extLst>
                <a:ext uri="{FF2B5EF4-FFF2-40B4-BE49-F238E27FC236}">
                  <a16:creationId xmlns:a16="http://schemas.microsoft.com/office/drawing/2014/main" id="{6193B1DA-D197-4716-8C0E-1E926BDF821E}"/>
                </a:ext>
              </a:extLst>
            </p:cNvPr>
            <p:cNvSpPr/>
            <p:nvPr/>
          </p:nvSpPr>
          <p:spPr>
            <a:xfrm>
              <a:off x="3456510" y="4443064"/>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TextBox 31">
              <a:extLst>
                <a:ext uri="{FF2B5EF4-FFF2-40B4-BE49-F238E27FC236}">
                  <a16:creationId xmlns:a16="http://schemas.microsoft.com/office/drawing/2014/main" id="{0B6922CC-F800-48E2-9A03-9FB9311188B7}"/>
                </a:ext>
              </a:extLst>
            </p:cNvPr>
            <p:cNvSpPr txBox="1"/>
            <p:nvPr/>
          </p:nvSpPr>
          <p:spPr>
            <a:xfrm>
              <a:off x="3442365" y="4477888"/>
              <a:ext cx="1649669" cy="461665"/>
            </a:xfrm>
            <a:prstGeom prst="rect">
              <a:avLst/>
            </a:prstGeom>
            <a:noFill/>
          </p:spPr>
          <p:txBody>
            <a:bodyPr wrap="square" rtlCol="0">
              <a:spAutoFit/>
            </a:bodyPr>
            <a:lstStyle/>
            <a:p>
              <a:pPr algn="ctr"/>
              <a:r>
                <a:rPr lang="en-GB" sz="2400" dirty="0" err="1"/>
                <a:t>User_id</a:t>
              </a:r>
              <a:endParaRPr lang="en-GB" sz="2400" dirty="0"/>
            </a:p>
          </p:txBody>
        </p:sp>
      </p:grpSp>
      <p:grpSp>
        <p:nvGrpSpPr>
          <p:cNvPr id="8" name="Group 7">
            <a:extLst>
              <a:ext uri="{FF2B5EF4-FFF2-40B4-BE49-F238E27FC236}">
                <a16:creationId xmlns:a16="http://schemas.microsoft.com/office/drawing/2014/main" id="{4E17A0BC-B647-4B44-91C5-4FD5F77FB4C2}"/>
              </a:ext>
            </a:extLst>
          </p:cNvPr>
          <p:cNvGrpSpPr/>
          <p:nvPr/>
        </p:nvGrpSpPr>
        <p:grpSpPr>
          <a:xfrm>
            <a:off x="4980510" y="5462242"/>
            <a:ext cx="1649670" cy="607234"/>
            <a:chOff x="3456510" y="5462242"/>
            <a:chExt cx="1649670" cy="607234"/>
          </a:xfrm>
        </p:grpSpPr>
        <p:grpSp>
          <p:nvGrpSpPr>
            <p:cNvPr id="35" name="Group 34">
              <a:extLst>
                <a:ext uri="{FF2B5EF4-FFF2-40B4-BE49-F238E27FC236}">
                  <a16:creationId xmlns:a16="http://schemas.microsoft.com/office/drawing/2014/main" id="{062CDBD7-51D1-417C-AB58-B96C243C3265}"/>
                </a:ext>
              </a:extLst>
            </p:cNvPr>
            <p:cNvGrpSpPr/>
            <p:nvPr/>
          </p:nvGrpSpPr>
          <p:grpSpPr>
            <a:xfrm>
              <a:off x="3456510" y="5462242"/>
              <a:ext cx="1649670" cy="607234"/>
              <a:chOff x="5124831" y="2193896"/>
              <a:chExt cx="2094741" cy="762000"/>
            </a:xfrm>
          </p:grpSpPr>
          <p:sp>
            <p:nvSpPr>
              <p:cNvPr id="36" name="Oval 35">
                <a:extLst>
                  <a:ext uri="{FF2B5EF4-FFF2-40B4-BE49-F238E27FC236}">
                    <a16:creationId xmlns:a16="http://schemas.microsoft.com/office/drawing/2014/main" id="{A72DC034-4A77-44CE-B7E5-7E7964DA7812}"/>
                  </a:ext>
                </a:extLst>
              </p:cNvPr>
              <p:cNvSpPr/>
              <p:nvPr/>
            </p:nvSpPr>
            <p:spPr>
              <a:xfrm>
                <a:off x="5124831" y="2193896"/>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TextBox 36">
                <a:extLst>
                  <a:ext uri="{FF2B5EF4-FFF2-40B4-BE49-F238E27FC236}">
                    <a16:creationId xmlns:a16="http://schemas.microsoft.com/office/drawing/2014/main" id="{CD730CFE-C872-4FE9-B361-0A6CE4CBB9EC}"/>
                  </a:ext>
                </a:extLst>
              </p:cNvPr>
              <p:cNvSpPr txBox="1"/>
              <p:nvPr/>
            </p:nvSpPr>
            <p:spPr>
              <a:xfrm>
                <a:off x="5390772" y="2323321"/>
                <a:ext cx="1524000" cy="496389"/>
              </a:xfrm>
              <a:prstGeom prst="rect">
                <a:avLst/>
              </a:prstGeom>
              <a:noFill/>
            </p:spPr>
            <p:txBody>
              <a:bodyPr wrap="square" rtlCol="0">
                <a:spAutoFit/>
              </a:bodyPr>
              <a:lstStyle/>
              <a:p>
                <a:pPr algn="ctr"/>
                <a:r>
                  <a:rPr lang="en-GB" sz="2400" dirty="0"/>
                  <a:t>Email</a:t>
                </a:r>
              </a:p>
            </p:txBody>
          </p:sp>
        </p:grpSp>
        <p:sp>
          <p:nvSpPr>
            <p:cNvPr id="38" name="Oval 37">
              <a:extLst>
                <a:ext uri="{FF2B5EF4-FFF2-40B4-BE49-F238E27FC236}">
                  <a16:creationId xmlns:a16="http://schemas.microsoft.com/office/drawing/2014/main" id="{A1230A7F-0B17-4611-A09C-2F011B1960B7}"/>
                </a:ext>
              </a:extLst>
            </p:cNvPr>
            <p:cNvSpPr/>
            <p:nvPr/>
          </p:nvSpPr>
          <p:spPr>
            <a:xfrm>
              <a:off x="3544812" y="5516584"/>
              <a:ext cx="1468020" cy="501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39" name="object 3">
            <a:extLst>
              <a:ext uri="{FF2B5EF4-FFF2-40B4-BE49-F238E27FC236}">
                <a16:creationId xmlns:a16="http://schemas.microsoft.com/office/drawing/2014/main" id="{3B1665E8-607A-4BB1-B035-FC2917D4E591}"/>
              </a:ext>
            </a:extLst>
          </p:cNvPr>
          <p:cNvSpPr txBox="1"/>
          <p:nvPr/>
        </p:nvSpPr>
        <p:spPr>
          <a:xfrm>
            <a:off x="6558147" y="4414657"/>
            <a:ext cx="3437343" cy="480900"/>
          </a:xfrm>
          <a:prstGeom prst="rect">
            <a:avLst/>
          </a:prstGeom>
        </p:spPr>
        <p:txBody>
          <a:bodyPr vert="horz" wrap="square" lIns="0" tIns="110489" rIns="0" bIns="0" rtlCol="0">
            <a:spAutoFit/>
          </a:bodyPr>
          <a:lstStyle/>
          <a:p>
            <a:pPr marL="469900" lvl="1">
              <a:spcBef>
                <a:spcPts val="869"/>
              </a:spcBef>
              <a:tabLst>
                <a:tab pos="354965" algn="l"/>
                <a:tab pos="355600" algn="l"/>
              </a:tabLst>
            </a:pPr>
            <a:r>
              <a:rPr lang="en-GB" sz="2400" dirty="0">
                <a:solidFill>
                  <a:srgbClr val="404040"/>
                </a:solidFill>
                <a:latin typeface="Calibri"/>
                <a:cs typeface="Calibri"/>
              </a:rPr>
              <a:t>jb0045</a:t>
            </a:r>
          </a:p>
        </p:txBody>
      </p:sp>
      <p:sp>
        <p:nvSpPr>
          <p:cNvPr id="40" name="object 3">
            <a:extLst>
              <a:ext uri="{FF2B5EF4-FFF2-40B4-BE49-F238E27FC236}">
                <a16:creationId xmlns:a16="http://schemas.microsoft.com/office/drawing/2014/main" id="{586A858C-593C-48CD-8BE6-04BC237F5394}"/>
              </a:ext>
            </a:extLst>
          </p:cNvPr>
          <p:cNvSpPr txBox="1"/>
          <p:nvPr/>
        </p:nvSpPr>
        <p:spPr>
          <a:xfrm>
            <a:off x="6541264" y="5176746"/>
            <a:ext cx="3437343" cy="965648"/>
          </a:xfrm>
          <a:prstGeom prst="rect">
            <a:avLst/>
          </a:prstGeom>
        </p:spPr>
        <p:txBody>
          <a:bodyPr vert="horz" wrap="square" lIns="0" tIns="110489" rIns="0" bIns="0" rtlCol="0">
            <a:spAutoFit/>
          </a:bodyPr>
          <a:lstStyle/>
          <a:p>
            <a:pPr marL="469900" lvl="1">
              <a:spcBef>
                <a:spcPts val="869"/>
              </a:spcBef>
              <a:tabLst>
                <a:tab pos="354965" algn="l"/>
                <a:tab pos="355600" algn="l"/>
              </a:tabLst>
            </a:pPr>
            <a:r>
              <a:rPr lang="en-GB" sz="2400" dirty="0">
                <a:solidFill>
                  <a:srgbClr val="404040"/>
                </a:solidFill>
                <a:latin typeface="Calibri"/>
                <a:cs typeface="Calibri"/>
              </a:rPr>
              <a:t>jack.ball@gmail.com</a:t>
            </a:r>
          </a:p>
          <a:p>
            <a:pPr marL="469900" lvl="1">
              <a:spcBef>
                <a:spcPts val="869"/>
              </a:spcBef>
              <a:tabLst>
                <a:tab pos="354965" algn="l"/>
                <a:tab pos="355600" algn="l"/>
              </a:tabLst>
            </a:pPr>
            <a:r>
              <a:rPr lang="en-GB" sz="2400" dirty="0">
                <a:solidFill>
                  <a:srgbClr val="404040"/>
                </a:solidFill>
                <a:latin typeface="Calibri"/>
                <a:cs typeface="Calibri"/>
              </a:rPr>
              <a:t>j.ball@surrey.ac.uk</a:t>
            </a:r>
          </a:p>
        </p:txBody>
      </p:sp>
      <p:grpSp>
        <p:nvGrpSpPr>
          <p:cNvPr id="58" name="Group 57">
            <a:extLst>
              <a:ext uri="{FF2B5EF4-FFF2-40B4-BE49-F238E27FC236}">
                <a16:creationId xmlns:a16="http://schemas.microsoft.com/office/drawing/2014/main" id="{BFCD1263-B9B9-47A6-A00D-6D51EC4E4C3D}"/>
              </a:ext>
            </a:extLst>
          </p:cNvPr>
          <p:cNvGrpSpPr/>
          <p:nvPr/>
        </p:nvGrpSpPr>
        <p:grpSpPr>
          <a:xfrm>
            <a:off x="5027943" y="1449027"/>
            <a:ext cx="3831044" cy="2302407"/>
            <a:chOff x="3484412" y="1278621"/>
            <a:chExt cx="3923587" cy="2287579"/>
          </a:xfrm>
        </p:grpSpPr>
        <p:grpSp>
          <p:nvGrpSpPr>
            <p:cNvPr id="41" name="Group 40">
              <a:extLst>
                <a:ext uri="{FF2B5EF4-FFF2-40B4-BE49-F238E27FC236}">
                  <a16:creationId xmlns:a16="http://schemas.microsoft.com/office/drawing/2014/main" id="{DAE900D4-E2AB-461B-B026-5848A98CB5F7}"/>
                </a:ext>
              </a:extLst>
            </p:cNvPr>
            <p:cNvGrpSpPr/>
            <p:nvPr/>
          </p:nvGrpSpPr>
          <p:grpSpPr>
            <a:xfrm>
              <a:off x="3490947" y="2206875"/>
              <a:ext cx="1663814" cy="591297"/>
              <a:chOff x="3276600" y="1916536"/>
              <a:chExt cx="1663814" cy="591297"/>
            </a:xfrm>
          </p:grpSpPr>
          <p:sp>
            <p:nvSpPr>
              <p:cNvPr id="14" name="Oval 13">
                <a:extLst>
                  <a:ext uri="{FF2B5EF4-FFF2-40B4-BE49-F238E27FC236}">
                    <a16:creationId xmlns:a16="http://schemas.microsoft.com/office/drawing/2014/main" id="{42EC9703-A9F0-4B31-8C42-9B567E43AA6F}"/>
                  </a:ext>
                </a:extLst>
              </p:cNvPr>
              <p:cNvSpPr/>
              <p:nvPr/>
            </p:nvSpPr>
            <p:spPr>
              <a:xfrm>
                <a:off x="3290744" y="1916536"/>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Box 14">
                <a:extLst>
                  <a:ext uri="{FF2B5EF4-FFF2-40B4-BE49-F238E27FC236}">
                    <a16:creationId xmlns:a16="http://schemas.microsoft.com/office/drawing/2014/main" id="{8EB26996-2562-4688-A556-6755AE5B6142}"/>
                  </a:ext>
                </a:extLst>
              </p:cNvPr>
              <p:cNvSpPr txBox="1"/>
              <p:nvPr/>
            </p:nvSpPr>
            <p:spPr>
              <a:xfrm>
                <a:off x="3276600" y="1966056"/>
                <a:ext cx="1649669" cy="461665"/>
              </a:xfrm>
              <a:prstGeom prst="rect">
                <a:avLst/>
              </a:prstGeom>
              <a:noFill/>
            </p:spPr>
            <p:txBody>
              <a:bodyPr wrap="square" rtlCol="0">
                <a:spAutoFit/>
              </a:bodyPr>
              <a:lstStyle/>
              <a:p>
                <a:pPr algn="ctr"/>
                <a:r>
                  <a:rPr lang="en-GB" sz="2400" dirty="0"/>
                  <a:t>Address</a:t>
                </a:r>
              </a:p>
            </p:txBody>
          </p:sp>
        </p:grpSp>
        <p:grpSp>
          <p:nvGrpSpPr>
            <p:cNvPr id="13" name="Group 12">
              <a:extLst>
                <a:ext uri="{FF2B5EF4-FFF2-40B4-BE49-F238E27FC236}">
                  <a16:creationId xmlns:a16="http://schemas.microsoft.com/office/drawing/2014/main" id="{768F6182-CE18-459D-AED7-4CFAA79F01D2}"/>
                </a:ext>
              </a:extLst>
            </p:cNvPr>
            <p:cNvGrpSpPr/>
            <p:nvPr/>
          </p:nvGrpSpPr>
          <p:grpSpPr>
            <a:xfrm>
              <a:off x="3484412" y="1278621"/>
              <a:ext cx="1664185" cy="591297"/>
              <a:chOff x="5564720" y="1498551"/>
              <a:chExt cx="1664185" cy="591297"/>
            </a:xfrm>
          </p:grpSpPr>
          <p:sp>
            <p:nvSpPr>
              <p:cNvPr id="16" name="Oval 15">
                <a:extLst>
                  <a:ext uri="{FF2B5EF4-FFF2-40B4-BE49-F238E27FC236}">
                    <a16:creationId xmlns:a16="http://schemas.microsoft.com/office/drawing/2014/main" id="{193DDDED-2C69-488B-A983-4A74DCEACB86}"/>
                  </a:ext>
                </a:extLst>
              </p:cNvPr>
              <p:cNvSpPr/>
              <p:nvPr/>
            </p:nvSpPr>
            <p:spPr>
              <a:xfrm>
                <a:off x="5579235" y="1498551"/>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TextBox 16">
                <a:extLst>
                  <a:ext uri="{FF2B5EF4-FFF2-40B4-BE49-F238E27FC236}">
                    <a16:creationId xmlns:a16="http://schemas.microsoft.com/office/drawing/2014/main" id="{33F33656-B505-4C52-819B-A5E2A335809A}"/>
                  </a:ext>
                </a:extLst>
              </p:cNvPr>
              <p:cNvSpPr txBox="1"/>
              <p:nvPr/>
            </p:nvSpPr>
            <p:spPr>
              <a:xfrm>
                <a:off x="5564720" y="1559521"/>
                <a:ext cx="1649669" cy="461665"/>
              </a:xfrm>
              <a:prstGeom prst="rect">
                <a:avLst/>
              </a:prstGeom>
              <a:noFill/>
            </p:spPr>
            <p:txBody>
              <a:bodyPr wrap="square" rtlCol="0">
                <a:spAutoFit/>
              </a:bodyPr>
              <a:lstStyle/>
              <a:p>
                <a:pPr algn="ctr"/>
                <a:r>
                  <a:rPr lang="en-GB" sz="2400" dirty="0"/>
                  <a:t>Number</a:t>
                </a:r>
              </a:p>
            </p:txBody>
          </p:sp>
        </p:grpSp>
        <p:grpSp>
          <p:nvGrpSpPr>
            <p:cNvPr id="10" name="Group 9">
              <a:extLst>
                <a:ext uri="{FF2B5EF4-FFF2-40B4-BE49-F238E27FC236}">
                  <a16:creationId xmlns:a16="http://schemas.microsoft.com/office/drawing/2014/main" id="{6F41E237-04DF-47FA-B8D4-DFC132CDA04A}"/>
                </a:ext>
              </a:extLst>
            </p:cNvPr>
            <p:cNvGrpSpPr/>
            <p:nvPr/>
          </p:nvGrpSpPr>
          <p:grpSpPr>
            <a:xfrm>
              <a:off x="5565448" y="2161235"/>
              <a:ext cx="1663815" cy="591297"/>
              <a:chOff x="5511739" y="2218664"/>
              <a:chExt cx="1663815" cy="591297"/>
            </a:xfrm>
          </p:grpSpPr>
          <p:sp>
            <p:nvSpPr>
              <p:cNvPr id="18" name="Oval 17">
                <a:extLst>
                  <a:ext uri="{FF2B5EF4-FFF2-40B4-BE49-F238E27FC236}">
                    <a16:creationId xmlns:a16="http://schemas.microsoft.com/office/drawing/2014/main" id="{F8C276A5-29EA-49E3-B112-61CA1C8E5173}"/>
                  </a:ext>
                </a:extLst>
              </p:cNvPr>
              <p:cNvSpPr/>
              <p:nvPr/>
            </p:nvSpPr>
            <p:spPr>
              <a:xfrm>
                <a:off x="5525884" y="2218664"/>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Box 18">
                <a:extLst>
                  <a:ext uri="{FF2B5EF4-FFF2-40B4-BE49-F238E27FC236}">
                    <a16:creationId xmlns:a16="http://schemas.microsoft.com/office/drawing/2014/main" id="{0F9C609B-0262-485F-A643-5F4DDFA71923}"/>
                  </a:ext>
                </a:extLst>
              </p:cNvPr>
              <p:cNvSpPr txBox="1"/>
              <p:nvPr/>
            </p:nvSpPr>
            <p:spPr>
              <a:xfrm>
                <a:off x="5511739" y="2253488"/>
                <a:ext cx="1649669" cy="461665"/>
              </a:xfrm>
              <a:prstGeom prst="rect">
                <a:avLst/>
              </a:prstGeom>
              <a:noFill/>
            </p:spPr>
            <p:txBody>
              <a:bodyPr wrap="square" rtlCol="0">
                <a:spAutoFit/>
              </a:bodyPr>
              <a:lstStyle/>
              <a:p>
                <a:pPr algn="ctr"/>
                <a:r>
                  <a:rPr lang="en-GB" sz="2400" dirty="0"/>
                  <a:t>City</a:t>
                </a:r>
              </a:p>
            </p:txBody>
          </p:sp>
        </p:grpSp>
        <p:grpSp>
          <p:nvGrpSpPr>
            <p:cNvPr id="3" name="Group 2">
              <a:extLst>
                <a:ext uri="{FF2B5EF4-FFF2-40B4-BE49-F238E27FC236}">
                  <a16:creationId xmlns:a16="http://schemas.microsoft.com/office/drawing/2014/main" id="{EBEDCEB8-CA1B-4D09-89FB-9B2AA4D7B9A4}"/>
                </a:ext>
              </a:extLst>
            </p:cNvPr>
            <p:cNvGrpSpPr/>
            <p:nvPr/>
          </p:nvGrpSpPr>
          <p:grpSpPr>
            <a:xfrm>
              <a:off x="5715000" y="2974903"/>
              <a:ext cx="1692999" cy="591297"/>
              <a:chOff x="5511738" y="3000522"/>
              <a:chExt cx="1692999" cy="591297"/>
            </a:xfrm>
          </p:grpSpPr>
          <p:sp>
            <p:nvSpPr>
              <p:cNvPr id="20" name="Oval 19">
                <a:extLst>
                  <a:ext uri="{FF2B5EF4-FFF2-40B4-BE49-F238E27FC236}">
                    <a16:creationId xmlns:a16="http://schemas.microsoft.com/office/drawing/2014/main" id="{751FA8A6-E308-43AF-ABFB-C34115DF7394}"/>
                  </a:ext>
                </a:extLst>
              </p:cNvPr>
              <p:cNvSpPr/>
              <p:nvPr/>
            </p:nvSpPr>
            <p:spPr>
              <a:xfrm>
                <a:off x="5511738" y="3000522"/>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TextBox 20">
                <a:extLst>
                  <a:ext uri="{FF2B5EF4-FFF2-40B4-BE49-F238E27FC236}">
                    <a16:creationId xmlns:a16="http://schemas.microsoft.com/office/drawing/2014/main" id="{0101F111-DCFA-4D9B-98BB-DA8B4E8FB7D0}"/>
                  </a:ext>
                </a:extLst>
              </p:cNvPr>
              <p:cNvSpPr txBox="1"/>
              <p:nvPr/>
            </p:nvSpPr>
            <p:spPr>
              <a:xfrm>
                <a:off x="5555068" y="3059340"/>
                <a:ext cx="1649669" cy="461665"/>
              </a:xfrm>
              <a:prstGeom prst="rect">
                <a:avLst/>
              </a:prstGeom>
              <a:noFill/>
            </p:spPr>
            <p:txBody>
              <a:bodyPr wrap="square" rtlCol="0">
                <a:spAutoFit/>
              </a:bodyPr>
              <a:lstStyle/>
              <a:p>
                <a:pPr algn="ctr"/>
                <a:r>
                  <a:rPr lang="en-GB" sz="2400" dirty="0"/>
                  <a:t>Postcode</a:t>
                </a:r>
              </a:p>
            </p:txBody>
          </p:sp>
        </p:grpSp>
        <p:cxnSp>
          <p:nvCxnSpPr>
            <p:cNvPr id="6" name="Straight Connector 5">
              <a:extLst>
                <a:ext uri="{FF2B5EF4-FFF2-40B4-BE49-F238E27FC236}">
                  <a16:creationId xmlns:a16="http://schemas.microsoft.com/office/drawing/2014/main" id="{E9CAB5F4-3226-4E00-97AD-594353F5D3E8}"/>
                </a:ext>
              </a:extLst>
            </p:cNvPr>
            <p:cNvCxnSpPr>
              <a:cxnSpLocks/>
              <a:stCxn id="14" idx="0"/>
              <a:endCxn id="16" idx="4"/>
            </p:cNvCxnSpPr>
            <p:nvPr/>
          </p:nvCxnSpPr>
          <p:spPr>
            <a:xfrm flipH="1" flipV="1">
              <a:off x="4323762" y="1869918"/>
              <a:ext cx="6164" cy="33695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9DCCD5-25E0-4BA0-825E-EB2BEABD8751}"/>
                </a:ext>
              </a:extLst>
            </p:cNvPr>
            <p:cNvCxnSpPr>
              <a:cxnSpLocks/>
              <a:stCxn id="15" idx="3"/>
              <a:endCxn id="19" idx="1"/>
            </p:cNvCxnSpPr>
            <p:nvPr/>
          </p:nvCxnSpPr>
          <p:spPr>
            <a:xfrm flipV="1">
              <a:off x="5140616" y="2426892"/>
              <a:ext cx="424832" cy="6033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1E3E69-6547-42B7-8760-8A26AFCBFFE3}"/>
                </a:ext>
              </a:extLst>
            </p:cNvPr>
            <p:cNvCxnSpPr>
              <a:cxnSpLocks/>
              <a:endCxn id="21" idx="1"/>
            </p:cNvCxnSpPr>
            <p:nvPr/>
          </p:nvCxnSpPr>
          <p:spPr>
            <a:xfrm>
              <a:off x="4891159" y="2698205"/>
              <a:ext cx="867171" cy="56634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58BD7BD7-A934-4B97-9E0C-F4C6DB4E5457}"/>
                </a:ext>
              </a:extLst>
            </p:cNvPr>
            <p:cNvGrpSpPr/>
            <p:nvPr/>
          </p:nvGrpSpPr>
          <p:grpSpPr>
            <a:xfrm>
              <a:off x="5461630" y="1321394"/>
              <a:ext cx="1649670" cy="591297"/>
              <a:chOff x="5553873" y="1441235"/>
              <a:chExt cx="1649670" cy="591297"/>
            </a:xfrm>
          </p:grpSpPr>
          <p:sp>
            <p:nvSpPr>
              <p:cNvPr id="45" name="Oval 44">
                <a:extLst>
                  <a:ext uri="{FF2B5EF4-FFF2-40B4-BE49-F238E27FC236}">
                    <a16:creationId xmlns:a16="http://schemas.microsoft.com/office/drawing/2014/main" id="{DB7D743D-60B9-4048-ABEA-300D91184566}"/>
                  </a:ext>
                </a:extLst>
              </p:cNvPr>
              <p:cNvSpPr/>
              <p:nvPr/>
            </p:nvSpPr>
            <p:spPr>
              <a:xfrm>
                <a:off x="5553873" y="1441235"/>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6" name="TextBox 45">
                <a:extLst>
                  <a:ext uri="{FF2B5EF4-FFF2-40B4-BE49-F238E27FC236}">
                    <a16:creationId xmlns:a16="http://schemas.microsoft.com/office/drawing/2014/main" id="{5FEACE7F-93BF-407C-8CF8-4907023DBE4F}"/>
                  </a:ext>
                </a:extLst>
              </p:cNvPr>
              <p:cNvSpPr txBox="1"/>
              <p:nvPr/>
            </p:nvSpPr>
            <p:spPr>
              <a:xfrm>
                <a:off x="5553874" y="1500562"/>
                <a:ext cx="1649669" cy="461665"/>
              </a:xfrm>
              <a:prstGeom prst="rect">
                <a:avLst/>
              </a:prstGeom>
              <a:noFill/>
            </p:spPr>
            <p:txBody>
              <a:bodyPr wrap="square" rtlCol="0">
                <a:spAutoFit/>
              </a:bodyPr>
              <a:lstStyle/>
              <a:p>
                <a:pPr algn="ctr"/>
                <a:r>
                  <a:rPr lang="en-GB" sz="2400" dirty="0"/>
                  <a:t>Street</a:t>
                </a:r>
              </a:p>
            </p:txBody>
          </p:sp>
        </p:grpSp>
        <p:cxnSp>
          <p:nvCxnSpPr>
            <p:cNvPr id="47" name="Straight Connector 46">
              <a:extLst>
                <a:ext uri="{FF2B5EF4-FFF2-40B4-BE49-F238E27FC236}">
                  <a16:creationId xmlns:a16="http://schemas.microsoft.com/office/drawing/2014/main" id="{D2A1D7D7-6013-4BBB-A8E1-BE98C0F49245}"/>
                </a:ext>
              </a:extLst>
            </p:cNvPr>
            <p:cNvCxnSpPr>
              <a:cxnSpLocks/>
              <a:endCxn id="46" idx="1"/>
            </p:cNvCxnSpPr>
            <p:nvPr/>
          </p:nvCxnSpPr>
          <p:spPr>
            <a:xfrm flipV="1">
              <a:off x="4806530" y="1611554"/>
              <a:ext cx="655101" cy="6293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920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5548877" cy="566822"/>
          </a:xfrm>
          <a:prstGeom prst="rect">
            <a:avLst/>
          </a:prstGeom>
        </p:spPr>
        <p:txBody>
          <a:bodyPr vert="horz" wrap="square" lIns="0" tIns="12700" rIns="0" bIns="0" rtlCol="0">
            <a:spAutoFit/>
          </a:bodyPr>
          <a:lstStyle/>
          <a:p>
            <a:pPr marL="12700">
              <a:lnSpc>
                <a:spcPct val="100000"/>
              </a:lnSpc>
              <a:spcBef>
                <a:spcPts val="100"/>
              </a:spcBef>
            </a:pPr>
            <a:r>
              <a:rPr lang="en-GB" sz="3600" dirty="0"/>
              <a:t>Types of Attributes II</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1985250" y="3129504"/>
            <a:ext cx="3280657"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Required Attribute</a:t>
            </a:r>
          </a:p>
        </p:txBody>
      </p:sp>
      <p:sp>
        <p:nvSpPr>
          <p:cNvPr id="13" name="object 3">
            <a:extLst>
              <a:ext uri="{FF2B5EF4-FFF2-40B4-BE49-F238E27FC236}">
                <a16:creationId xmlns:a16="http://schemas.microsoft.com/office/drawing/2014/main" id="{B7F343BB-4DF3-4569-8A7A-AD3CD2493EFC}"/>
              </a:ext>
            </a:extLst>
          </p:cNvPr>
          <p:cNvSpPr txBox="1"/>
          <p:nvPr/>
        </p:nvSpPr>
        <p:spPr>
          <a:xfrm>
            <a:off x="1977143" y="1333084"/>
            <a:ext cx="4551396"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Derived (vs Stored)</a:t>
            </a:r>
          </a:p>
        </p:txBody>
      </p:sp>
      <p:grpSp>
        <p:nvGrpSpPr>
          <p:cNvPr id="3" name="Group 2">
            <a:extLst>
              <a:ext uri="{FF2B5EF4-FFF2-40B4-BE49-F238E27FC236}">
                <a16:creationId xmlns:a16="http://schemas.microsoft.com/office/drawing/2014/main" id="{F86EB53E-E699-4A51-B245-4FD5C63785B3}"/>
              </a:ext>
            </a:extLst>
          </p:cNvPr>
          <p:cNvGrpSpPr/>
          <p:nvPr/>
        </p:nvGrpSpPr>
        <p:grpSpPr>
          <a:xfrm>
            <a:off x="3124200" y="2049345"/>
            <a:ext cx="1566096" cy="640246"/>
            <a:chOff x="1600200" y="2049345"/>
            <a:chExt cx="1566096" cy="640246"/>
          </a:xfrm>
        </p:grpSpPr>
        <p:sp>
          <p:nvSpPr>
            <p:cNvPr id="22" name="Oval 21">
              <a:extLst>
                <a:ext uri="{FF2B5EF4-FFF2-40B4-BE49-F238E27FC236}">
                  <a16:creationId xmlns:a16="http://schemas.microsoft.com/office/drawing/2014/main" id="{F03AFFED-779F-4FFC-93B5-89B7FEB19322}"/>
                </a:ext>
              </a:extLst>
            </p:cNvPr>
            <p:cNvSpPr/>
            <p:nvPr/>
          </p:nvSpPr>
          <p:spPr>
            <a:xfrm>
              <a:off x="1600200" y="2049345"/>
              <a:ext cx="1566096" cy="640246"/>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TextBox 22">
              <a:extLst>
                <a:ext uri="{FF2B5EF4-FFF2-40B4-BE49-F238E27FC236}">
                  <a16:creationId xmlns:a16="http://schemas.microsoft.com/office/drawing/2014/main" id="{CA5E139C-59EC-4D2E-9F39-40AACFFB15C8}"/>
                </a:ext>
              </a:extLst>
            </p:cNvPr>
            <p:cNvSpPr txBox="1"/>
            <p:nvPr/>
          </p:nvSpPr>
          <p:spPr>
            <a:xfrm>
              <a:off x="1766461" y="2157477"/>
              <a:ext cx="1200195" cy="356013"/>
            </a:xfrm>
            <a:prstGeom prst="rect">
              <a:avLst/>
            </a:prstGeom>
            <a:noFill/>
          </p:spPr>
          <p:txBody>
            <a:bodyPr wrap="square" rtlCol="0">
              <a:spAutoFit/>
            </a:bodyPr>
            <a:lstStyle/>
            <a:p>
              <a:pPr algn="ctr"/>
              <a:r>
                <a:rPr lang="en-GB" sz="2400" dirty="0"/>
                <a:t>Age</a:t>
              </a:r>
            </a:p>
          </p:txBody>
        </p:sp>
      </p:grpSp>
      <p:sp>
        <p:nvSpPr>
          <p:cNvPr id="24" name="object 3">
            <a:extLst>
              <a:ext uri="{FF2B5EF4-FFF2-40B4-BE49-F238E27FC236}">
                <a16:creationId xmlns:a16="http://schemas.microsoft.com/office/drawing/2014/main" id="{3F4F8B89-E3F3-41BC-A199-5C70E97428FE}"/>
              </a:ext>
            </a:extLst>
          </p:cNvPr>
          <p:cNvSpPr txBox="1"/>
          <p:nvPr/>
        </p:nvSpPr>
        <p:spPr>
          <a:xfrm>
            <a:off x="4856558" y="1827391"/>
            <a:ext cx="5112583" cy="1334980"/>
          </a:xfrm>
          <a:prstGeom prst="rect">
            <a:avLst/>
          </a:prstGeom>
        </p:spPr>
        <p:txBody>
          <a:bodyPr vert="horz" wrap="square" lIns="0" tIns="110489" rIns="0" bIns="0" rtlCol="0">
            <a:spAutoFit/>
          </a:bodyPr>
          <a:lstStyle/>
          <a:p>
            <a:pPr marL="469900" lvl="1">
              <a:spcBef>
                <a:spcPts val="869"/>
              </a:spcBef>
              <a:tabLst>
                <a:tab pos="354965" algn="l"/>
                <a:tab pos="355600" algn="l"/>
              </a:tabLst>
            </a:pPr>
            <a:r>
              <a:rPr lang="en-GB" sz="2400" dirty="0">
                <a:solidFill>
                  <a:srgbClr val="404040"/>
                </a:solidFill>
                <a:latin typeface="Calibri"/>
                <a:cs typeface="Calibri"/>
              </a:rPr>
              <a:t>Employee age calculated from the DOB and the current date</a:t>
            </a:r>
          </a:p>
          <a:p>
            <a:pPr marL="469900" lvl="1">
              <a:spcBef>
                <a:spcPts val="869"/>
              </a:spcBef>
              <a:tabLst>
                <a:tab pos="354965" algn="l"/>
                <a:tab pos="355600" algn="l"/>
              </a:tabLst>
            </a:pPr>
            <a:r>
              <a:rPr lang="en-GB" sz="2400" dirty="0">
                <a:solidFill>
                  <a:srgbClr val="404040"/>
                </a:solidFill>
                <a:latin typeface="Calibri"/>
                <a:cs typeface="Calibri"/>
              </a:rPr>
              <a:t>e.g. 2020 – 2002 = 18</a:t>
            </a:r>
          </a:p>
        </p:txBody>
      </p:sp>
      <p:sp>
        <p:nvSpPr>
          <p:cNvPr id="15" name="object 3">
            <a:extLst>
              <a:ext uri="{FF2B5EF4-FFF2-40B4-BE49-F238E27FC236}">
                <a16:creationId xmlns:a16="http://schemas.microsoft.com/office/drawing/2014/main" id="{755051AA-FAFC-41D1-B72D-9DA260844C58}"/>
              </a:ext>
            </a:extLst>
          </p:cNvPr>
          <p:cNvSpPr txBox="1"/>
          <p:nvPr/>
        </p:nvSpPr>
        <p:spPr>
          <a:xfrm>
            <a:off x="1985250" y="4782874"/>
            <a:ext cx="3280657"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Optional Attribute</a:t>
            </a:r>
          </a:p>
        </p:txBody>
      </p:sp>
      <p:grpSp>
        <p:nvGrpSpPr>
          <p:cNvPr id="6" name="Group 5">
            <a:extLst>
              <a:ext uri="{FF2B5EF4-FFF2-40B4-BE49-F238E27FC236}">
                <a16:creationId xmlns:a16="http://schemas.microsoft.com/office/drawing/2014/main" id="{49A27CD9-E55C-4CD6-9559-7016AD903F94}"/>
              </a:ext>
            </a:extLst>
          </p:cNvPr>
          <p:cNvGrpSpPr/>
          <p:nvPr/>
        </p:nvGrpSpPr>
        <p:grpSpPr>
          <a:xfrm>
            <a:off x="3065724" y="3914670"/>
            <a:ext cx="3634581" cy="616503"/>
            <a:chOff x="1541723" y="3914669"/>
            <a:chExt cx="3634581" cy="616503"/>
          </a:xfrm>
        </p:grpSpPr>
        <p:grpSp>
          <p:nvGrpSpPr>
            <p:cNvPr id="16" name="Group 15">
              <a:extLst>
                <a:ext uri="{FF2B5EF4-FFF2-40B4-BE49-F238E27FC236}">
                  <a16:creationId xmlns:a16="http://schemas.microsoft.com/office/drawing/2014/main" id="{B4A1FA0D-3762-4F49-A69C-35A6FFF24C20}"/>
                </a:ext>
              </a:extLst>
            </p:cNvPr>
            <p:cNvGrpSpPr/>
            <p:nvPr/>
          </p:nvGrpSpPr>
          <p:grpSpPr>
            <a:xfrm>
              <a:off x="3526634" y="3914669"/>
              <a:ext cx="1649670" cy="587616"/>
              <a:chOff x="5601459" y="2743200"/>
              <a:chExt cx="2094741" cy="762000"/>
            </a:xfrm>
          </p:grpSpPr>
          <p:sp>
            <p:nvSpPr>
              <p:cNvPr id="17" name="Oval 16">
                <a:extLst>
                  <a:ext uri="{FF2B5EF4-FFF2-40B4-BE49-F238E27FC236}">
                    <a16:creationId xmlns:a16="http://schemas.microsoft.com/office/drawing/2014/main" id="{F293A049-B676-48BD-9475-976830FF4925}"/>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TextBox 17">
                <a:extLst>
                  <a:ext uri="{FF2B5EF4-FFF2-40B4-BE49-F238E27FC236}">
                    <a16:creationId xmlns:a16="http://schemas.microsoft.com/office/drawing/2014/main" id="{E84D8880-C552-4644-9C58-526DEF61F6AA}"/>
                  </a:ext>
                </a:extLst>
              </p:cNvPr>
              <p:cNvSpPr txBox="1"/>
              <p:nvPr/>
            </p:nvSpPr>
            <p:spPr>
              <a:xfrm>
                <a:off x="5867400" y="2872625"/>
                <a:ext cx="1610694" cy="598671"/>
              </a:xfrm>
              <a:prstGeom prst="rect">
                <a:avLst/>
              </a:prstGeom>
              <a:noFill/>
            </p:spPr>
            <p:txBody>
              <a:bodyPr wrap="square" rtlCol="0">
                <a:spAutoFit/>
              </a:bodyPr>
              <a:lstStyle/>
              <a:p>
                <a:pPr algn="ctr"/>
                <a:r>
                  <a:rPr lang="en-GB" sz="2400" dirty="0" err="1"/>
                  <a:t>LName</a:t>
                </a:r>
                <a:endParaRPr lang="en-GB" sz="2400" dirty="0"/>
              </a:p>
            </p:txBody>
          </p:sp>
        </p:grpSp>
        <p:grpSp>
          <p:nvGrpSpPr>
            <p:cNvPr id="19" name="Group 18">
              <a:extLst>
                <a:ext uri="{FF2B5EF4-FFF2-40B4-BE49-F238E27FC236}">
                  <a16:creationId xmlns:a16="http://schemas.microsoft.com/office/drawing/2014/main" id="{A3FFA6CF-B3C5-400E-9B78-70FD2CBFEFC6}"/>
                </a:ext>
              </a:extLst>
            </p:cNvPr>
            <p:cNvGrpSpPr/>
            <p:nvPr/>
          </p:nvGrpSpPr>
          <p:grpSpPr>
            <a:xfrm>
              <a:off x="1541723" y="3943556"/>
              <a:ext cx="1649670" cy="587616"/>
              <a:chOff x="5601459" y="2743200"/>
              <a:chExt cx="2094741" cy="762000"/>
            </a:xfrm>
          </p:grpSpPr>
          <p:sp>
            <p:nvSpPr>
              <p:cNvPr id="20" name="Oval 19">
                <a:extLst>
                  <a:ext uri="{FF2B5EF4-FFF2-40B4-BE49-F238E27FC236}">
                    <a16:creationId xmlns:a16="http://schemas.microsoft.com/office/drawing/2014/main" id="{651DA8DB-7F4C-4923-81C7-6FEA37F28E67}"/>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TextBox 20">
                <a:extLst>
                  <a:ext uri="{FF2B5EF4-FFF2-40B4-BE49-F238E27FC236}">
                    <a16:creationId xmlns:a16="http://schemas.microsoft.com/office/drawing/2014/main" id="{04ECDA4E-D45D-46B0-B741-D5ED4C27DECA}"/>
                  </a:ext>
                </a:extLst>
              </p:cNvPr>
              <p:cNvSpPr txBox="1"/>
              <p:nvPr/>
            </p:nvSpPr>
            <p:spPr>
              <a:xfrm>
                <a:off x="5867400" y="2872625"/>
                <a:ext cx="1610694" cy="598671"/>
              </a:xfrm>
              <a:prstGeom prst="rect">
                <a:avLst/>
              </a:prstGeom>
              <a:noFill/>
            </p:spPr>
            <p:txBody>
              <a:bodyPr wrap="square" rtlCol="0">
                <a:spAutoFit/>
              </a:bodyPr>
              <a:lstStyle/>
              <a:p>
                <a:pPr algn="ctr"/>
                <a:r>
                  <a:rPr lang="en-GB" sz="2400" dirty="0" err="1"/>
                  <a:t>FName</a:t>
                </a:r>
                <a:endParaRPr lang="en-GB" sz="2400" dirty="0"/>
              </a:p>
            </p:txBody>
          </p:sp>
        </p:grpSp>
      </p:grpSp>
      <p:grpSp>
        <p:nvGrpSpPr>
          <p:cNvPr id="30" name="Group 29">
            <a:extLst>
              <a:ext uri="{FF2B5EF4-FFF2-40B4-BE49-F238E27FC236}">
                <a16:creationId xmlns:a16="http://schemas.microsoft.com/office/drawing/2014/main" id="{51977C2B-A311-49FE-9E53-2F724F788054}"/>
              </a:ext>
            </a:extLst>
          </p:cNvPr>
          <p:cNvGrpSpPr/>
          <p:nvPr/>
        </p:nvGrpSpPr>
        <p:grpSpPr>
          <a:xfrm>
            <a:off x="3059336" y="5524917"/>
            <a:ext cx="1649670" cy="587616"/>
            <a:chOff x="5601459" y="2743200"/>
            <a:chExt cx="2094741" cy="762000"/>
          </a:xfrm>
        </p:grpSpPr>
        <p:sp>
          <p:nvSpPr>
            <p:cNvPr id="31" name="Oval 30">
              <a:extLst>
                <a:ext uri="{FF2B5EF4-FFF2-40B4-BE49-F238E27FC236}">
                  <a16:creationId xmlns:a16="http://schemas.microsoft.com/office/drawing/2014/main" id="{FB498E1F-1732-4AFA-BF2E-7BCD03CE06BA}"/>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TextBox 31">
              <a:extLst>
                <a:ext uri="{FF2B5EF4-FFF2-40B4-BE49-F238E27FC236}">
                  <a16:creationId xmlns:a16="http://schemas.microsoft.com/office/drawing/2014/main" id="{BB658AA4-81D8-4ABE-8215-F2F1C537BE05}"/>
                </a:ext>
              </a:extLst>
            </p:cNvPr>
            <p:cNvSpPr txBox="1"/>
            <p:nvPr/>
          </p:nvSpPr>
          <p:spPr>
            <a:xfrm>
              <a:off x="5867400" y="2872625"/>
              <a:ext cx="1610694" cy="598671"/>
            </a:xfrm>
            <a:prstGeom prst="rect">
              <a:avLst/>
            </a:prstGeom>
            <a:noFill/>
          </p:spPr>
          <p:txBody>
            <a:bodyPr wrap="square" rtlCol="0">
              <a:spAutoFit/>
            </a:bodyPr>
            <a:lstStyle/>
            <a:p>
              <a:pPr algn="ctr"/>
              <a:r>
                <a:rPr lang="en-GB" sz="2400" dirty="0"/>
                <a:t>Initial</a:t>
              </a:r>
            </a:p>
          </p:txBody>
        </p:sp>
      </p:grpSp>
      <p:grpSp>
        <p:nvGrpSpPr>
          <p:cNvPr id="33" name="Group 32">
            <a:extLst>
              <a:ext uri="{FF2B5EF4-FFF2-40B4-BE49-F238E27FC236}">
                <a16:creationId xmlns:a16="http://schemas.microsoft.com/office/drawing/2014/main" id="{7E8C8674-236C-48D6-B416-FD2A02E6E539}"/>
              </a:ext>
            </a:extLst>
          </p:cNvPr>
          <p:cNvGrpSpPr/>
          <p:nvPr/>
        </p:nvGrpSpPr>
        <p:grpSpPr>
          <a:xfrm>
            <a:off x="5050635" y="5511144"/>
            <a:ext cx="1649670" cy="587616"/>
            <a:chOff x="5212524" y="2759244"/>
            <a:chExt cx="2094741" cy="762000"/>
          </a:xfrm>
        </p:grpSpPr>
        <p:sp>
          <p:nvSpPr>
            <p:cNvPr id="34" name="Oval 33">
              <a:extLst>
                <a:ext uri="{FF2B5EF4-FFF2-40B4-BE49-F238E27FC236}">
                  <a16:creationId xmlns:a16="http://schemas.microsoft.com/office/drawing/2014/main" id="{44C5E622-DB11-41B7-BBE5-FCC08F11BB61}"/>
                </a:ext>
              </a:extLst>
            </p:cNvPr>
            <p:cNvSpPr/>
            <p:nvPr/>
          </p:nvSpPr>
          <p:spPr>
            <a:xfrm>
              <a:off x="5212524" y="2759244"/>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TextBox 34">
              <a:extLst>
                <a:ext uri="{FF2B5EF4-FFF2-40B4-BE49-F238E27FC236}">
                  <a16:creationId xmlns:a16="http://schemas.microsoft.com/office/drawing/2014/main" id="{EAC089C8-7AF5-45FF-90CB-6602DD0C8A2B}"/>
                </a:ext>
              </a:extLst>
            </p:cNvPr>
            <p:cNvSpPr txBox="1"/>
            <p:nvPr/>
          </p:nvSpPr>
          <p:spPr>
            <a:xfrm>
              <a:off x="5485874" y="2840908"/>
              <a:ext cx="1610694" cy="598671"/>
            </a:xfrm>
            <a:prstGeom prst="rect">
              <a:avLst/>
            </a:prstGeom>
            <a:noFill/>
          </p:spPr>
          <p:txBody>
            <a:bodyPr wrap="square" rtlCol="0">
              <a:spAutoFit/>
            </a:bodyPr>
            <a:lstStyle/>
            <a:p>
              <a:pPr algn="ctr"/>
              <a:r>
                <a:rPr lang="en-GB" sz="2400" dirty="0"/>
                <a:t>Email</a:t>
              </a:r>
            </a:p>
          </p:txBody>
        </p:sp>
      </p:grpSp>
      <p:sp>
        <p:nvSpPr>
          <p:cNvPr id="39" name="object 3">
            <a:extLst>
              <a:ext uri="{FF2B5EF4-FFF2-40B4-BE49-F238E27FC236}">
                <a16:creationId xmlns:a16="http://schemas.microsoft.com/office/drawing/2014/main" id="{707FF629-4900-4E77-8590-0BF799D75D4B}"/>
              </a:ext>
            </a:extLst>
          </p:cNvPr>
          <p:cNvSpPr txBox="1"/>
          <p:nvPr/>
        </p:nvSpPr>
        <p:spPr>
          <a:xfrm>
            <a:off x="7035545" y="3852202"/>
            <a:ext cx="2971800" cy="480900"/>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400" dirty="0">
                <a:solidFill>
                  <a:srgbClr val="404040"/>
                </a:solidFill>
                <a:latin typeface="Calibri"/>
                <a:cs typeface="Calibri"/>
              </a:rPr>
              <a:t>Must have a value</a:t>
            </a:r>
          </a:p>
        </p:txBody>
      </p:sp>
      <p:sp>
        <p:nvSpPr>
          <p:cNvPr id="40" name="object 3">
            <a:extLst>
              <a:ext uri="{FF2B5EF4-FFF2-40B4-BE49-F238E27FC236}">
                <a16:creationId xmlns:a16="http://schemas.microsoft.com/office/drawing/2014/main" id="{7A031DC0-384C-4306-8823-4B15C277B370}"/>
              </a:ext>
            </a:extLst>
          </p:cNvPr>
          <p:cNvSpPr txBox="1"/>
          <p:nvPr/>
        </p:nvSpPr>
        <p:spPr>
          <a:xfrm>
            <a:off x="7090299" y="5465463"/>
            <a:ext cx="3173255" cy="480900"/>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400" dirty="0">
                <a:solidFill>
                  <a:srgbClr val="404040"/>
                </a:solidFill>
                <a:latin typeface="Calibri"/>
                <a:cs typeface="Calibri"/>
              </a:rPr>
              <a:t>Does not require a value</a:t>
            </a:r>
          </a:p>
        </p:txBody>
      </p:sp>
    </p:spTree>
    <p:custDataLst>
      <p:tags r:id="rId1"/>
    </p:custDataLst>
    <p:extLst>
      <p:ext uri="{BB962C8B-B14F-4D97-AF65-F5344CB8AC3E}">
        <p14:creationId xmlns:p14="http://schemas.microsoft.com/office/powerpoint/2010/main" val="29806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652257" cy="566822"/>
          </a:xfrm>
          <a:prstGeom prst="rect">
            <a:avLst/>
          </a:prstGeom>
        </p:spPr>
        <p:txBody>
          <a:bodyPr vert="horz" wrap="square" lIns="0" tIns="12700" rIns="0" bIns="0" rtlCol="0">
            <a:spAutoFit/>
          </a:bodyPr>
          <a:lstStyle/>
          <a:p>
            <a:pPr marL="12700">
              <a:lnSpc>
                <a:spcPct val="100000"/>
              </a:lnSpc>
              <a:spcBef>
                <a:spcPts val="100"/>
              </a:spcBef>
            </a:pPr>
            <a:r>
              <a:rPr lang="en-GB" sz="3600" dirty="0"/>
              <a:t>Types of Attributes III</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011190" y="1346094"/>
            <a:ext cx="3090096"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Identifier (Key)</a:t>
            </a:r>
          </a:p>
        </p:txBody>
      </p:sp>
      <p:grpSp>
        <p:nvGrpSpPr>
          <p:cNvPr id="25" name="Group 24">
            <a:extLst>
              <a:ext uri="{FF2B5EF4-FFF2-40B4-BE49-F238E27FC236}">
                <a16:creationId xmlns:a16="http://schemas.microsoft.com/office/drawing/2014/main" id="{FD61625F-DF43-46D1-B8CA-C52A18EE4B32}"/>
              </a:ext>
            </a:extLst>
          </p:cNvPr>
          <p:cNvGrpSpPr/>
          <p:nvPr/>
        </p:nvGrpSpPr>
        <p:grpSpPr>
          <a:xfrm>
            <a:off x="3082837" y="2233206"/>
            <a:ext cx="1649670" cy="587616"/>
            <a:chOff x="877059" y="2279791"/>
            <a:chExt cx="2094741" cy="762000"/>
          </a:xfrm>
        </p:grpSpPr>
        <p:sp>
          <p:nvSpPr>
            <p:cNvPr id="26" name="Oval 25">
              <a:extLst>
                <a:ext uri="{FF2B5EF4-FFF2-40B4-BE49-F238E27FC236}">
                  <a16:creationId xmlns:a16="http://schemas.microsoft.com/office/drawing/2014/main" id="{C088C0DA-74C2-4AC7-8FE1-89B738AF7636}"/>
                </a:ext>
              </a:extLst>
            </p:cNvPr>
            <p:cNvSpPr/>
            <p:nvPr/>
          </p:nvSpPr>
          <p:spPr>
            <a:xfrm>
              <a:off x="877059" y="2279791"/>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extBox 26">
              <a:extLst>
                <a:ext uri="{FF2B5EF4-FFF2-40B4-BE49-F238E27FC236}">
                  <a16:creationId xmlns:a16="http://schemas.microsoft.com/office/drawing/2014/main" id="{BAAB9E17-B028-487B-8755-132DE8A94175}"/>
                </a:ext>
              </a:extLst>
            </p:cNvPr>
            <p:cNvSpPr txBox="1"/>
            <p:nvPr/>
          </p:nvSpPr>
          <p:spPr>
            <a:xfrm>
              <a:off x="1142883" y="2367534"/>
              <a:ext cx="1524000" cy="598671"/>
            </a:xfrm>
            <a:prstGeom prst="rect">
              <a:avLst/>
            </a:prstGeom>
            <a:noFill/>
          </p:spPr>
          <p:txBody>
            <a:bodyPr wrap="square" rtlCol="0">
              <a:spAutoFit/>
            </a:bodyPr>
            <a:lstStyle/>
            <a:p>
              <a:pPr algn="ctr"/>
              <a:r>
                <a:rPr lang="en-GB" sz="2400" u="sng" dirty="0"/>
                <a:t>ID</a:t>
              </a:r>
            </a:p>
          </p:txBody>
        </p:sp>
      </p:grpSp>
      <p:sp>
        <p:nvSpPr>
          <p:cNvPr id="29" name="object 3">
            <a:extLst>
              <a:ext uri="{FF2B5EF4-FFF2-40B4-BE49-F238E27FC236}">
                <a16:creationId xmlns:a16="http://schemas.microsoft.com/office/drawing/2014/main" id="{5EC09C12-AC3F-4AE1-AA86-165057263EF8}"/>
              </a:ext>
            </a:extLst>
          </p:cNvPr>
          <p:cNvSpPr txBox="1"/>
          <p:nvPr/>
        </p:nvSpPr>
        <p:spPr>
          <a:xfrm>
            <a:off x="2153500" y="2955715"/>
            <a:ext cx="7928857" cy="1450396"/>
          </a:xfrm>
          <a:prstGeom prst="rect">
            <a:avLst/>
          </a:prstGeom>
        </p:spPr>
        <p:txBody>
          <a:bodyPr vert="horz" wrap="square" lIns="0" tIns="110489" rIns="0" bIns="0" rtlCol="0">
            <a:spAutoFit/>
          </a:bodyPr>
          <a:lstStyle/>
          <a:p>
            <a:pPr marL="812800" lvl="1" indent="-3429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Uniquely identifies every occurrence of the entity</a:t>
            </a:r>
          </a:p>
          <a:p>
            <a:pPr marL="812800" lvl="1" indent="-3429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Each entity must have a different value for it</a:t>
            </a:r>
          </a:p>
          <a:p>
            <a:pPr marL="812800" lvl="1" indent="-342900">
              <a:spcBef>
                <a:spcPts val="869"/>
              </a:spcBef>
              <a:buFont typeface="Wingdings" panose="05000000000000000000" pitchFamily="2" charset="2"/>
              <a:buChar char="§"/>
              <a:tabLst>
                <a:tab pos="354965" algn="l"/>
                <a:tab pos="355600" algn="l"/>
              </a:tabLst>
            </a:pPr>
            <a:r>
              <a:rPr lang="en-GB" sz="2400" dirty="0">
                <a:solidFill>
                  <a:srgbClr val="404040"/>
                </a:solidFill>
                <a:latin typeface="Calibri"/>
                <a:cs typeface="Calibri"/>
              </a:rPr>
              <a:t>The key attribute must be associated with each instance</a:t>
            </a:r>
          </a:p>
        </p:txBody>
      </p:sp>
      <p:sp>
        <p:nvSpPr>
          <p:cNvPr id="14" name="object 3">
            <a:extLst>
              <a:ext uri="{FF2B5EF4-FFF2-40B4-BE49-F238E27FC236}">
                <a16:creationId xmlns:a16="http://schemas.microsoft.com/office/drawing/2014/main" id="{56F564C0-50B5-4D1A-A518-BF0FEB0AE406}"/>
              </a:ext>
            </a:extLst>
          </p:cNvPr>
          <p:cNvSpPr txBox="1"/>
          <p:nvPr/>
        </p:nvSpPr>
        <p:spPr>
          <a:xfrm>
            <a:off x="2014433" y="4584828"/>
            <a:ext cx="5685010" cy="542455"/>
          </a:xfrm>
          <a:prstGeom prst="rect">
            <a:avLst/>
          </a:prstGeom>
        </p:spPr>
        <p:txBody>
          <a:bodyPr vert="horz" wrap="square" lIns="0" tIns="110489" rIns="0" bIns="0" rtlCol="0">
            <a:spAutoFit/>
          </a:bodyPr>
          <a:lstStyle/>
          <a:p>
            <a:pPr marL="469900" indent="-457200">
              <a:spcBef>
                <a:spcPts val="869"/>
              </a:spcBef>
              <a:buFont typeface="Wingdings" panose="05000000000000000000" pitchFamily="2" charset="2"/>
              <a:buChar char="§"/>
              <a:tabLst>
                <a:tab pos="354965" algn="l"/>
                <a:tab pos="355600" algn="l"/>
              </a:tabLst>
            </a:pPr>
            <a:r>
              <a:rPr lang="en-GB" sz="2800" u="sng" dirty="0">
                <a:solidFill>
                  <a:srgbClr val="404040"/>
                </a:solidFill>
                <a:latin typeface="Calibri"/>
                <a:cs typeface="Calibri"/>
              </a:rPr>
              <a:t>Composite Identifier (Key)</a:t>
            </a:r>
          </a:p>
        </p:txBody>
      </p:sp>
      <p:grpSp>
        <p:nvGrpSpPr>
          <p:cNvPr id="15" name="Group 14">
            <a:extLst>
              <a:ext uri="{FF2B5EF4-FFF2-40B4-BE49-F238E27FC236}">
                <a16:creationId xmlns:a16="http://schemas.microsoft.com/office/drawing/2014/main" id="{00EDD56B-650F-4577-A31F-674D5A41CD99}"/>
              </a:ext>
            </a:extLst>
          </p:cNvPr>
          <p:cNvGrpSpPr/>
          <p:nvPr/>
        </p:nvGrpSpPr>
        <p:grpSpPr>
          <a:xfrm>
            <a:off x="3142837" y="5503603"/>
            <a:ext cx="1649670" cy="587616"/>
            <a:chOff x="5601459" y="2743200"/>
            <a:chExt cx="2094741" cy="762000"/>
          </a:xfrm>
        </p:grpSpPr>
        <p:sp>
          <p:nvSpPr>
            <p:cNvPr id="16" name="Oval 15">
              <a:extLst>
                <a:ext uri="{FF2B5EF4-FFF2-40B4-BE49-F238E27FC236}">
                  <a16:creationId xmlns:a16="http://schemas.microsoft.com/office/drawing/2014/main" id="{F51859C7-DFBC-4C3F-982C-0E89BE5F19FD}"/>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TextBox 16">
              <a:extLst>
                <a:ext uri="{FF2B5EF4-FFF2-40B4-BE49-F238E27FC236}">
                  <a16:creationId xmlns:a16="http://schemas.microsoft.com/office/drawing/2014/main" id="{1E664663-B6EF-45CA-A596-672F327C4277}"/>
                </a:ext>
              </a:extLst>
            </p:cNvPr>
            <p:cNvSpPr txBox="1"/>
            <p:nvPr/>
          </p:nvSpPr>
          <p:spPr>
            <a:xfrm>
              <a:off x="5863165" y="2819930"/>
              <a:ext cx="1610694" cy="598671"/>
            </a:xfrm>
            <a:prstGeom prst="rect">
              <a:avLst/>
            </a:prstGeom>
            <a:noFill/>
          </p:spPr>
          <p:txBody>
            <a:bodyPr wrap="square" rtlCol="0">
              <a:spAutoFit/>
            </a:bodyPr>
            <a:lstStyle/>
            <a:p>
              <a:pPr algn="ctr"/>
              <a:r>
                <a:rPr lang="en-GB" sz="2400" u="sng" dirty="0" err="1"/>
                <a:t>LName</a:t>
              </a:r>
              <a:endParaRPr lang="en-GB" sz="2400" u="sng" dirty="0"/>
            </a:p>
          </p:txBody>
        </p:sp>
      </p:grpSp>
      <p:grpSp>
        <p:nvGrpSpPr>
          <p:cNvPr id="18" name="Group 17">
            <a:extLst>
              <a:ext uri="{FF2B5EF4-FFF2-40B4-BE49-F238E27FC236}">
                <a16:creationId xmlns:a16="http://schemas.microsoft.com/office/drawing/2014/main" id="{EA604C04-6694-42C4-BF67-7A71D35474C4}"/>
              </a:ext>
            </a:extLst>
          </p:cNvPr>
          <p:cNvGrpSpPr/>
          <p:nvPr/>
        </p:nvGrpSpPr>
        <p:grpSpPr>
          <a:xfrm>
            <a:off x="5259735" y="5480209"/>
            <a:ext cx="1649670" cy="587616"/>
            <a:chOff x="5601459" y="2743200"/>
            <a:chExt cx="2094741" cy="762000"/>
          </a:xfrm>
        </p:grpSpPr>
        <p:sp>
          <p:nvSpPr>
            <p:cNvPr id="19" name="Oval 18">
              <a:extLst>
                <a:ext uri="{FF2B5EF4-FFF2-40B4-BE49-F238E27FC236}">
                  <a16:creationId xmlns:a16="http://schemas.microsoft.com/office/drawing/2014/main" id="{8166A9D1-8436-454A-8A01-EB9800357BBE}"/>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TextBox 19">
              <a:extLst>
                <a:ext uri="{FF2B5EF4-FFF2-40B4-BE49-F238E27FC236}">
                  <a16:creationId xmlns:a16="http://schemas.microsoft.com/office/drawing/2014/main" id="{EFA5D409-9580-4EC6-B1F1-B6C76D137FDF}"/>
                </a:ext>
              </a:extLst>
            </p:cNvPr>
            <p:cNvSpPr txBox="1"/>
            <p:nvPr/>
          </p:nvSpPr>
          <p:spPr>
            <a:xfrm>
              <a:off x="5843482" y="2811009"/>
              <a:ext cx="1610694" cy="598671"/>
            </a:xfrm>
            <a:prstGeom prst="rect">
              <a:avLst/>
            </a:prstGeom>
            <a:noFill/>
          </p:spPr>
          <p:txBody>
            <a:bodyPr wrap="square" rtlCol="0">
              <a:spAutoFit/>
            </a:bodyPr>
            <a:lstStyle/>
            <a:p>
              <a:pPr algn="ctr"/>
              <a:r>
                <a:rPr lang="en-GB" sz="2400" u="sng" dirty="0"/>
                <a:t>DOB</a:t>
              </a:r>
            </a:p>
          </p:txBody>
        </p:sp>
      </p:grpSp>
    </p:spTree>
    <p:custDataLst>
      <p:tags r:id="rId1"/>
    </p:custDataLst>
    <p:extLst>
      <p:ext uri="{BB962C8B-B14F-4D97-AF65-F5344CB8AC3E}">
        <p14:creationId xmlns:p14="http://schemas.microsoft.com/office/powerpoint/2010/main" val="128767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595" y="397565"/>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Example 1…</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pic>
        <p:nvPicPr>
          <p:cNvPr id="14" name="Picture 13" descr="Graphical user interface, text&#10;&#10;Description automatically generated">
            <a:extLst>
              <a:ext uri="{FF2B5EF4-FFF2-40B4-BE49-F238E27FC236}">
                <a16:creationId xmlns:a16="http://schemas.microsoft.com/office/drawing/2014/main" id="{EBD643AF-2275-4F42-88C4-63157BD97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044" y="1069454"/>
            <a:ext cx="7776968" cy="5452884"/>
          </a:xfrm>
          <a:prstGeom prst="rect">
            <a:avLst/>
          </a:prstGeom>
        </p:spPr>
      </p:pic>
      <p:sp>
        <p:nvSpPr>
          <p:cNvPr id="15" name="TextBox 14">
            <a:extLst>
              <a:ext uri="{FF2B5EF4-FFF2-40B4-BE49-F238E27FC236}">
                <a16:creationId xmlns:a16="http://schemas.microsoft.com/office/drawing/2014/main" id="{3B21B138-7608-4259-8F9E-AF28724208C7}"/>
              </a:ext>
            </a:extLst>
          </p:cNvPr>
          <p:cNvSpPr txBox="1"/>
          <p:nvPr/>
        </p:nvSpPr>
        <p:spPr>
          <a:xfrm>
            <a:off x="783054" y="1979827"/>
            <a:ext cx="2188357"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black"/>
                </a:solidFill>
                <a:effectLst/>
                <a:uLnTx/>
                <a:uFillTx/>
              </a:rPr>
              <a:t>Identify which are entity types and which are attributes</a:t>
            </a:r>
          </a:p>
        </p:txBody>
      </p:sp>
      <p:sp>
        <p:nvSpPr>
          <p:cNvPr id="16" name="TextBox 15">
            <a:extLst>
              <a:ext uri="{FF2B5EF4-FFF2-40B4-BE49-F238E27FC236}">
                <a16:creationId xmlns:a16="http://schemas.microsoft.com/office/drawing/2014/main" id="{CD62E271-A394-4D31-9C8B-5637A537E6BE}"/>
              </a:ext>
            </a:extLst>
          </p:cNvPr>
          <p:cNvSpPr txBox="1"/>
          <p:nvPr/>
        </p:nvSpPr>
        <p:spPr>
          <a:xfrm>
            <a:off x="1039403" y="6054227"/>
            <a:ext cx="2908453" cy="276999"/>
          </a:xfrm>
          <a:prstGeom prst="rect">
            <a:avLst/>
          </a:prstGeom>
          <a:noFill/>
        </p:spPr>
        <p:txBody>
          <a:bodyPr wrap="square" rtlCol="0">
            <a:spAutoFit/>
          </a:bodyPr>
          <a:lstStyle/>
          <a:p>
            <a:r>
              <a:rPr lang="en-GB" sz="1200" dirty="0"/>
              <a:t>Copyright MIT </a:t>
            </a:r>
            <a:r>
              <a:rPr lang="en-GB" sz="1200" dirty="0" err="1"/>
              <a:t>Opencourseware</a:t>
            </a:r>
            <a:endParaRPr lang="en-GB" sz="1200" dirty="0"/>
          </a:p>
        </p:txBody>
      </p:sp>
    </p:spTree>
    <p:custDataLst>
      <p:tags r:id="rId1"/>
    </p:custDataLst>
    <p:extLst>
      <p:ext uri="{BB962C8B-B14F-4D97-AF65-F5344CB8AC3E}">
        <p14:creationId xmlns:p14="http://schemas.microsoft.com/office/powerpoint/2010/main" val="135956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595" y="327991"/>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Example 2…</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64</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8" name="TextBox 7">
            <a:extLst>
              <a:ext uri="{FF2B5EF4-FFF2-40B4-BE49-F238E27FC236}">
                <a16:creationId xmlns:a16="http://schemas.microsoft.com/office/drawing/2014/main" id="{16B65EED-92FB-4129-BF8C-726B74D4EBD0}"/>
              </a:ext>
            </a:extLst>
          </p:cNvPr>
          <p:cNvSpPr txBox="1"/>
          <p:nvPr/>
        </p:nvSpPr>
        <p:spPr>
          <a:xfrm>
            <a:off x="923595" y="1914507"/>
            <a:ext cx="10634870" cy="1569660"/>
          </a:xfrm>
          <a:prstGeom prst="rect">
            <a:avLst/>
          </a:prstGeom>
          <a:noFill/>
        </p:spPr>
        <p:txBody>
          <a:bodyPr wrap="square" rtlCol="0">
            <a:spAutoFit/>
          </a:bodyPr>
          <a:lstStyle/>
          <a:p>
            <a:r>
              <a:rPr lang="en-GB" sz="3200" i="1" dirty="0"/>
              <a:t>A restaurant has an address, seating capacity, phone number, style of food (e.g., French, Russian, Chinese), and number of years in business.</a:t>
            </a:r>
            <a:endParaRPr lang="en-GB" sz="3200" dirty="0"/>
          </a:p>
        </p:txBody>
      </p:sp>
      <p:sp>
        <p:nvSpPr>
          <p:cNvPr id="9" name="TextBox 8">
            <a:extLst>
              <a:ext uri="{FF2B5EF4-FFF2-40B4-BE49-F238E27FC236}">
                <a16:creationId xmlns:a16="http://schemas.microsoft.com/office/drawing/2014/main" id="{DC35C890-21CC-4E70-B590-C26A5B594B85}"/>
              </a:ext>
            </a:extLst>
          </p:cNvPr>
          <p:cNvSpPr txBox="1"/>
          <p:nvPr/>
        </p:nvSpPr>
        <p:spPr>
          <a:xfrm>
            <a:off x="995524" y="4011419"/>
            <a:ext cx="8754764"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prstClr val="black"/>
                </a:solidFill>
                <a:effectLst/>
                <a:uLnTx/>
                <a:uFillTx/>
              </a:rPr>
              <a:t>Sketch the ER diagram fragment for the scenario</a:t>
            </a:r>
          </a:p>
        </p:txBody>
      </p:sp>
    </p:spTree>
    <p:custDataLst>
      <p:tags r:id="rId1"/>
    </p:custDataLst>
    <p:extLst>
      <p:ext uri="{BB962C8B-B14F-4D97-AF65-F5344CB8AC3E}">
        <p14:creationId xmlns:p14="http://schemas.microsoft.com/office/powerpoint/2010/main" val="1161061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12829" y="1913467"/>
            <a:ext cx="7998437" cy="2119038"/>
          </a:xfrm>
        </p:spPr>
        <p:txBody>
          <a:bodyPr/>
          <a:lstStyle/>
          <a:p>
            <a:r>
              <a:rPr lang="en-GB" dirty="0"/>
              <a:t>Database Design Step1: Mapping a Regular Entity Type</a:t>
            </a:r>
          </a:p>
        </p:txBody>
      </p:sp>
    </p:spTree>
    <p:extLst>
      <p:ext uri="{BB962C8B-B14F-4D97-AF65-F5344CB8AC3E}">
        <p14:creationId xmlns:p14="http://schemas.microsoft.com/office/powerpoint/2010/main" val="637437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66</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55110" y="1412693"/>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403342" y="2276425"/>
            <a:ext cx="7362456" cy="1950533"/>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Map a regular</a:t>
            </a:r>
            <a:r>
              <a:rPr kumimoji="0" lang="en-GB" sz="2800" b="0" i="0" u="none" strike="noStrike" kern="1200" cap="none" spc="0" normalizeH="0" noProof="0" dirty="0">
                <a:ln>
                  <a:noFill/>
                </a:ln>
                <a:solidFill>
                  <a:srgbClr val="404040"/>
                </a:solidFill>
                <a:effectLst/>
                <a:uLnTx/>
                <a:uFillTx/>
                <a:latin typeface="Calibri"/>
                <a:ea typeface="+mn-ea"/>
                <a:cs typeface="Calibri"/>
              </a:rPr>
              <a:t> entity in an ER model to a relation in the relational </a:t>
            </a:r>
            <a:r>
              <a:rPr lang="en-GB" sz="2800" dirty="0">
                <a:solidFill>
                  <a:srgbClr val="404040"/>
                </a:solidFill>
                <a:latin typeface="Calibri"/>
                <a:cs typeface="Calibri"/>
              </a:rPr>
              <a:t>model using step 1 of the algorithm</a:t>
            </a:r>
            <a:endParaRPr kumimoji="0" lang="en-GB" sz="2800" b="0" i="0" u="none" strike="noStrike" kern="1200" cap="none" spc="0" normalizeH="0" baseline="0" noProof="0" dirty="0">
              <a:ln>
                <a:noFill/>
              </a:ln>
              <a:solidFill>
                <a:srgbClr val="404040"/>
              </a:solidFill>
              <a:effectLst/>
              <a:uLnTx/>
              <a:uFillTx/>
              <a:latin typeface="Calibri"/>
              <a:ea typeface="+mn-ea"/>
              <a:cs typeface="Calibri"/>
            </a:endParaRPr>
          </a:p>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lang="en-GB" sz="2800" dirty="0">
                <a:solidFill>
                  <a:srgbClr val="404040"/>
                </a:solidFill>
                <a:latin typeface="Calibri"/>
                <a:cs typeface="Calibri"/>
              </a:rPr>
              <a:t>Implement the relation using SQL</a:t>
            </a:r>
          </a:p>
        </p:txBody>
      </p:sp>
      <p:pic>
        <p:nvPicPr>
          <p:cNvPr id="7" name="Picture 6">
            <a:extLst>
              <a:ext uri="{FF2B5EF4-FFF2-40B4-BE49-F238E27FC236}">
                <a16:creationId xmlns:a16="http://schemas.microsoft.com/office/drawing/2014/main" id="{82D74D85-5C1F-4D4B-ACAA-2D7923C11EA1}"/>
              </a:ext>
            </a:extLst>
          </p:cNvPr>
          <p:cNvPicPr>
            <a:picLocks noChangeAspect="1"/>
          </p:cNvPicPr>
          <p:nvPr/>
        </p:nvPicPr>
        <p:blipFill>
          <a:blip r:embed="rId4"/>
          <a:stretch>
            <a:fillRect/>
          </a:stretch>
        </p:blipFill>
        <p:spPr>
          <a:xfrm>
            <a:off x="3429000" y="4724400"/>
            <a:ext cx="4876800" cy="1240464"/>
          </a:xfrm>
          <a:prstGeom prst="rect">
            <a:avLst/>
          </a:prstGeom>
        </p:spPr>
      </p:pic>
    </p:spTree>
    <p:custDataLst>
      <p:tags r:id="rId1"/>
    </p:custDataLst>
    <p:extLst>
      <p:ext uri="{BB962C8B-B14F-4D97-AF65-F5344CB8AC3E}">
        <p14:creationId xmlns:p14="http://schemas.microsoft.com/office/powerpoint/2010/main" val="314696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5572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Modelling a Single-Entity Database</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67</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grpSp>
        <p:nvGrpSpPr>
          <p:cNvPr id="26" name="Group 25">
            <a:extLst>
              <a:ext uri="{FF2B5EF4-FFF2-40B4-BE49-F238E27FC236}">
                <a16:creationId xmlns:a16="http://schemas.microsoft.com/office/drawing/2014/main" id="{8D2D333E-AAD5-46CA-823E-F9E989D3A626}"/>
              </a:ext>
            </a:extLst>
          </p:cNvPr>
          <p:cNvGrpSpPr/>
          <p:nvPr/>
        </p:nvGrpSpPr>
        <p:grpSpPr>
          <a:xfrm>
            <a:off x="2481670" y="1293753"/>
            <a:ext cx="2362200" cy="4912522"/>
            <a:chOff x="5791200" y="1353687"/>
            <a:chExt cx="2362200" cy="4912522"/>
          </a:xfrm>
        </p:grpSpPr>
        <p:sp>
          <p:nvSpPr>
            <p:cNvPr id="7" name="TextBox 6">
              <a:extLst>
                <a:ext uri="{FF2B5EF4-FFF2-40B4-BE49-F238E27FC236}">
                  <a16:creationId xmlns:a16="http://schemas.microsoft.com/office/drawing/2014/main" id="{E4424558-EE69-40E8-817E-EFA3CF93E78E}"/>
                </a:ext>
              </a:extLst>
            </p:cNvPr>
            <p:cNvSpPr txBox="1"/>
            <p:nvPr/>
          </p:nvSpPr>
          <p:spPr>
            <a:xfrm>
              <a:off x="6324600" y="1572679"/>
              <a:ext cx="1295400" cy="307777"/>
            </a:xfrm>
            <a:prstGeom prst="rect">
              <a:avLst/>
            </a:prstGeom>
            <a:noFill/>
          </p:spPr>
          <p:txBody>
            <a:bodyPr wrap="square" rtlCol="0">
              <a:spAutoFit/>
            </a:bodyPr>
            <a:lstStyle/>
            <a:p>
              <a:r>
                <a:rPr lang="en-GB" sz="1400" dirty="0"/>
                <a:t>MINIWORLD</a:t>
              </a:r>
            </a:p>
          </p:txBody>
        </p:sp>
        <p:sp>
          <p:nvSpPr>
            <p:cNvPr id="8" name="TextBox 7">
              <a:extLst>
                <a:ext uri="{FF2B5EF4-FFF2-40B4-BE49-F238E27FC236}">
                  <a16:creationId xmlns:a16="http://schemas.microsoft.com/office/drawing/2014/main" id="{D2C144E3-6A7B-4546-AD14-469007749517}"/>
                </a:ext>
              </a:extLst>
            </p:cNvPr>
            <p:cNvSpPr txBox="1"/>
            <p:nvPr/>
          </p:nvSpPr>
          <p:spPr>
            <a:xfrm>
              <a:off x="5791200" y="2438400"/>
              <a:ext cx="2362200" cy="523220"/>
            </a:xfrm>
            <a:prstGeom prst="rect">
              <a:avLst/>
            </a:prstGeom>
            <a:noFill/>
            <a:ln w="12700">
              <a:solidFill>
                <a:srgbClr val="C00000"/>
              </a:solidFill>
            </a:ln>
          </p:spPr>
          <p:txBody>
            <a:bodyPr wrap="square" rtlCol="0">
              <a:spAutoFit/>
            </a:bodyPr>
            <a:lstStyle/>
            <a:p>
              <a:pPr algn="ctr"/>
              <a:r>
                <a:rPr lang="en-GB" sz="1400" dirty="0"/>
                <a:t>REQUIREMENTS COLLECTION AND ANALYSIS </a:t>
              </a:r>
            </a:p>
          </p:txBody>
        </p:sp>
        <p:sp>
          <p:nvSpPr>
            <p:cNvPr id="9" name="TextBox 8">
              <a:extLst>
                <a:ext uri="{FF2B5EF4-FFF2-40B4-BE49-F238E27FC236}">
                  <a16:creationId xmlns:a16="http://schemas.microsoft.com/office/drawing/2014/main" id="{9CC076AD-86A2-40BF-AAA1-922FE397417B}"/>
                </a:ext>
              </a:extLst>
            </p:cNvPr>
            <p:cNvSpPr txBox="1"/>
            <p:nvPr/>
          </p:nvSpPr>
          <p:spPr>
            <a:xfrm>
              <a:off x="5791200" y="3505200"/>
              <a:ext cx="2362200" cy="307777"/>
            </a:xfrm>
            <a:prstGeom prst="rect">
              <a:avLst/>
            </a:prstGeom>
            <a:noFill/>
            <a:ln w="12700">
              <a:solidFill>
                <a:schemeClr val="accent3">
                  <a:lumMod val="75000"/>
                </a:schemeClr>
              </a:solidFill>
            </a:ln>
          </p:spPr>
          <p:txBody>
            <a:bodyPr wrap="square" rtlCol="0">
              <a:spAutoFit/>
            </a:bodyPr>
            <a:lstStyle/>
            <a:p>
              <a:pPr algn="ctr"/>
              <a:r>
                <a:rPr lang="en-GB" sz="1400" dirty="0"/>
                <a:t>CONCEPTUAL DESIGN</a:t>
              </a:r>
            </a:p>
          </p:txBody>
        </p:sp>
        <p:sp>
          <p:nvSpPr>
            <p:cNvPr id="10" name="TextBox 9">
              <a:extLst>
                <a:ext uri="{FF2B5EF4-FFF2-40B4-BE49-F238E27FC236}">
                  <a16:creationId xmlns:a16="http://schemas.microsoft.com/office/drawing/2014/main" id="{1DD19576-BAE2-47FA-9CC3-EDB645665D21}"/>
                </a:ext>
              </a:extLst>
            </p:cNvPr>
            <p:cNvSpPr txBox="1"/>
            <p:nvPr/>
          </p:nvSpPr>
          <p:spPr>
            <a:xfrm>
              <a:off x="5791200" y="4495800"/>
              <a:ext cx="2362200" cy="307777"/>
            </a:xfrm>
            <a:prstGeom prst="rect">
              <a:avLst/>
            </a:prstGeom>
            <a:noFill/>
            <a:ln w="12700">
              <a:solidFill>
                <a:schemeClr val="accent6">
                  <a:lumMod val="75000"/>
                </a:schemeClr>
              </a:solidFill>
            </a:ln>
          </p:spPr>
          <p:txBody>
            <a:bodyPr wrap="square" rtlCol="0">
              <a:spAutoFit/>
            </a:bodyPr>
            <a:lstStyle/>
            <a:p>
              <a:pPr algn="ctr"/>
              <a:r>
                <a:rPr lang="en-GB" sz="1400" dirty="0"/>
                <a:t>LOGICAL DESIGN</a:t>
              </a:r>
            </a:p>
          </p:txBody>
        </p:sp>
        <p:sp>
          <p:nvSpPr>
            <p:cNvPr id="11" name="TextBox 10">
              <a:extLst>
                <a:ext uri="{FF2B5EF4-FFF2-40B4-BE49-F238E27FC236}">
                  <a16:creationId xmlns:a16="http://schemas.microsoft.com/office/drawing/2014/main" id="{05EC401B-A8D2-4D2B-965F-359345EACA7A}"/>
                </a:ext>
              </a:extLst>
            </p:cNvPr>
            <p:cNvSpPr txBox="1"/>
            <p:nvPr/>
          </p:nvSpPr>
          <p:spPr>
            <a:xfrm>
              <a:off x="5791200" y="5407223"/>
              <a:ext cx="2362200" cy="307777"/>
            </a:xfrm>
            <a:prstGeom prst="rect">
              <a:avLst/>
            </a:prstGeom>
            <a:noFill/>
            <a:ln w="12700">
              <a:solidFill>
                <a:schemeClr val="tx2"/>
              </a:solidFill>
            </a:ln>
          </p:spPr>
          <p:txBody>
            <a:bodyPr wrap="square" rtlCol="0">
              <a:spAutoFit/>
            </a:bodyPr>
            <a:lstStyle/>
            <a:p>
              <a:pPr algn="ctr"/>
              <a:r>
                <a:rPr lang="en-GB" sz="1400" dirty="0"/>
                <a:t>PHYSICAL DESIGN</a:t>
              </a:r>
            </a:p>
          </p:txBody>
        </p:sp>
        <p:cxnSp>
          <p:nvCxnSpPr>
            <p:cNvPr id="12" name="Straight Arrow Connector 11">
              <a:extLst>
                <a:ext uri="{FF2B5EF4-FFF2-40B4-BE49-F238E27FC236}">
                  <a16:creationId xmlns:a16="http://schemas.microsoft.com/office/drawing/2014/main" id="{F6330099-4A55-4881-934F-37EFF9C7518E}"/>
                </a:ext>
              </a:extLst>
            </p:cNvPr>
            <p:cNvCxnSpPr>
              <a:endCxn id="8" idx="0"/>
            </p:cNvCxnSpPr>
            <p:nvPr/>
          </p:nvCxnSpPr>
          <p:spPr>
            <a:xfrm>
              <a:off x="6972300" y="2194968"/>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182A9B-BCEE-4748-8A4F-AB3FB4AE8BB9}"/>
                </a:ext>
              </a:extLst>
            </p:cNvPr>
            <p:cNvCxnSpPr>
              <a:cxnSpLocks/>
              <a:stCxn id="8" idx="2"/>
            </p:cNvCxnSpPr>
            <p:nvPr/>
          </p:nvCxnSpPr>
          <p:spPr>
            <a:xfrm>
              <a:off x="6972300" y="2961620"/>
              <a:ext cx="0" cy="54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48B059-309B-453E-A9CD-1DD78C867C67}"/>
                </a:ext>
              </a:extLst>
            </p:cNvPr>
            <p:cNvCxnSpPr>
              <a:stCxn id="9" idx="2"/>
              <a:endCxn id="10" idx="0"/>
            </p:cNvCxnSpPr>
            <p:nvPr/>
          </p:nvCxnSpPr>
          <p:spPr>
            <a:xfrm>
              <a:off x="6972300" y="3812977"/>
              <a:ext cx="0" cy="68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782994-547A-4872-A562-5066311E17BD}"/>
                </a:ext>
              </a:extLst>
            </p:cNvPr>
            <p:cNvCxnSpPr>
              <a:stCxn id="10" idx="2"/>
              <a:endCxn id="11" idx="0"/>
            </p:cNvCxnSpPr>
            <p:nvPr/>
          </p:nvCxnSpPr>
          <p:spPr>
            <a:xfrm>
              <a:off x="6972300" y="4803577"/>
              <a:ext cx="0" cy="60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394E69-9146-4E60-A7F4-05E7A3A45D7E}"/>
                </a:ext>
              </a:extLst>
            </p:cNvPr>
            <p:cNvCxnSpPr/>
            <p:nvPr/>
          </p:nvCxnSpPr>
          <p:spPr>
            <a:xfrm>
              <a:off x="6957413" y="5715000"/>
              <a:ext cx="0" cy="2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B600DF-15F7-4B26-9BA3-49C56C75817D}"/>
                </a:ext>
              </a:extLst>
            </p:cNvPr>
            <p:cNvSpPr txBox="1"/>
            <p:nvPr/>
          </p:nvSpPr>
          <p:spPr>
            <a:xfrm>
              <a:off x="6172201" y="5958432"/>
              <a:ext cx="1609570" cy="307777"/>
            </a:xfrm>
            <a:prstGeom prst="rect">
              <a:avLst/>
            </a:prstGeom>
            <a:noFill/>
          </p:spPr>
          <p:txBody>
            <a:bodyPr wrap="square" rtlCol="0">
              <a:spAutoFit/>
            </a:bodyPr>
            <a:lstStyle/>
            <a:p>
              <a:r>
                <a:rPr lang="en-GB" sz="1400" dirty="0"/>
                <a:t>INTERNAL SCHEMA</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9" name="Ink 18">
                  <a:extLst>
                    <a:ext uri="{FF2B5EF4-FFF2-40B4-BE49-F238E27FC236}">
                      <a16:creationId xmlns:a16="http://schemas.microsoft.com/office/drawing/2014/main" id="{72850E91-367B-4B13-9831-C6A0B312B53F}"/>
                    </a:ext>
                  </a:extLst>
                </p14:cNvPr>
                <p14:cNvContentPartPr/>
                <p14:nvPr/>
              </p14:nvContentPartPr>
              <p14:xfrm>
                <a:off x="6151188" y="1353687"/>
                <a:ext cx="1517400" cy="811080"/>
              </p14:xfrm>
            </p:contentPart>
          </mc:Choice>
          <mc:Fallback xmlns="">
            <p:pic>
              <p:nvPicPr>
                <p:cNvPr id="19" name="Ink 18">
                  <a:extLst>
                    <a:ext uri="{FF2B5EF4-FFF2-40B4-BE49-F238E27FC236}">
                      <a16:creationId xmlns:a16="http://schemas.microsoft.com/office/drawing/2014/main" id="{72850E91-367B-4B13-9831-C6A0B312B53F}"/>
                    </a:ext>
                  </a:extLst>
                </p:cNvPr>
                <p:cNvPicPr/>
                <p:nvPr/>
              </p:nvPicPr>
              <p:blipFill>
                <a:blip r:embed="rId5"/>
                <a:stretch>
                  <a:fillRect/>
                </a:stretch>
              </p:blipFill>
              <p:spPr>
                <a:xfrm>
                  <a:off x="6133184" y="1335687"/>
                  <a:ext cx="1553048" cy="846720"/>
                </a:xfrm>
                <a:prstGeom prst="rect">
                  <a:avLst/>
                </a:prstGeom>
              </p:spPr>
            </p:pic>
          </mc:Fallback>
        </mc:AlternateContent>
      </p:grpSp>
      <p:sp>
        <p:nvSpPr>
          <p:cNvPr id="20" name="object 3">
            <a:extLst>
              <a:ext uri="{FF2B5EF4-FFF2-40B4-BE49-F238E27FC236}">
                <a16:creationId xmlns:a16="http://schemas.microsoft.com/office/drawing/2014/main" id="{5511B8C0-C2E1-413D-A36E-9CF6067F7A89}"/>
              </a:ext>
            </a:extLst>
          </p:cNvPr>
          <p:cNvSpPr txBox="1"/>
          <p:nvPr/>
        </p:nvSpPr>
        <p:spPr>
          <a:xfrm>
            <a:off x="5715001" y="3292518"/>
            <a:ext cx="3488367" cy="48090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400" dirty="0">
                <a:solidFill>
                  <a:srgbClr val="404040"/>
                </a:solidFill>
                <a:latin typeface="Calibri"/>
                <a:cs typeface="Calibri"/>
              </a:rPr>
              <a:t>Entity-Relationship Model</a:t>
            </a:r>
          </a:p>
        </p:txBody>
      </p:sp>
      <p:sp>
        <p:nvSpPr>
          <p:cNvPr id="21" name="object 3">
            <a:extLst>
              <a:ext uri="{FF2B5EF4-FFF2-40B4-BE49-F238E27FC236}">
                <a16:creationId xmlns:a16="http://schemas.microsoft.com/office/drawing/2014/main" id="{C56FCD1D-6E0E-4160-A1D2-E7550880799E}"/>
              </a:ext>
            </a:extLst>
          </p:cNvPr>
          <p:cNvSpPr txBox="1"/>
          <p:nvPr/>
        </p:nvSpPr>
        <p:spPr>
          <a:xfrm>
            <a:off x="5562603" y="4291234"/>
            <a:ext cx="3793160" cy="48090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400" dirty="0">
                <a:solidFill>
                  <a:srgbClr val="404040"/>
                </a:solidFill>
                <a:latin typeface="Calibri"/>
                <a:cs typeface="Calibri"/>
              </a:rPr>
              <a:t>Relational Database Schema</a:t>
            </a:r>
          </a:p>
        </p:txBody>
      </p:sp>
      <p:sp>
        <p:nvSpPr>
          <p:cNvPr id="22" name="object 3">
            <a:extLst>
              <a:ext uri="{FF2B5EF4-FFF2-40B4-BE49-F238E27FC236}">
                <a16:creationId xmlns:a16="http://schemas.microsoft.com/office/drawing/2014/main" id="{4042EFEF-1916-4CCC-91F2-6B952B6A3FE8}"/>
              </a:ext>
            </a:extLst>
          </p:cNvPr>
          <p:cNvSpPr txBox="1"/>
          <p:nvPr/>
        </p:nvSpPr>
        <p:spPr>
          <a:xfrm>
            <a:off x="5804984" y="5172057"/>
            <a:ext cx="3124200" cy="850232"/>
          </a:xfrm>
          <a:prstGeom prst="rect">
            <a:avLst/>
          </a:prstGeom>
        </p:spPr>
        <p:txBody>
          <a:bodyPr vert="horz" wrap="square" lIns="0" tIns="110489" rIns="0" bIns="0" rtlCol="0">
            <a:spAutoFit/>
          </a:bodyPr>
          <a:lstStyle/>
          <a:p>
            <a:pPr marL="12700" algn="ctr">
              <a:lnSpc>
                <a:spcPct val="100000"/>
              </a:lnSpc>
              <a:spcBef>
                <a:spcPts val="869"/>
              </a:spcBef>
              <a:tabLst>
                <a:tab pos="354965" algn="l"/>
                <a:tab pos="355600" algn="l"/>
              </a:tabLst>
            </a:pPr>
            <a:r>
              <a:rPr lang="en-GB" sz="2400" dirty="0">
                <a:solidFill>
                  <a:srgbClr val="404040"/>
                </a:solidFill>
                <a:latin typeface="Calibri"/>
                <a:cs typeface="Calibri"/>
              </a:rPr>
              <a:t>SQL Implementation Relational DBMS</a:t>
            </a:r>
          </a:p>
        </p:txBody>
      </p:sp>
      <p:sp>
        <p:nvSpPr>
          <p:cNvPr id="23" name="Arrow: Down 22">
            <a:extLst>
              <a:ext uri="{FF2B5EF4-FFF2-40B4-BE49-F238E27FC236}">
                <a16:creationId xmlns:a16="http://schemas.microsoft.com/office/drawing/2014/main" id="{C2C1916A-8352-4CD0-AB3C-B8C45F74A011}"/>
              </a:ext>
            </a:extLst>
          </p:cNvPr>
          <p:cNvSpPr/>
          <p:nvPr/>
        </p:nvSpPr>
        <p:spPr>
          <a:xfrm>
            <a:off x="7214687" y="3902908"/>
            <a:ext cx="304794" cy="398535"/>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Arrow: Down 23">
            <a:extLst>
              <a:ext uri="{FF2B5EF4-FFF2-40B4-BE49-F238E27FC236}">
                <a16:creationId xmlns:a16="http://schemas.microsoft.com/office/drawing/2014/main" id="{597B88E5-D73A-4B37-A080-840E5062D6A6}"/>
              </a:ext>
            </a:extLst>
          </p:cNvPr>
          <p:cNvSpPr/>
          <p:nvPr/>
        </p:nvSpPr>
        <p:spPr>
          <a:xfrm>
            <a:off x="7214687" y="4857564"/>
            <a:ext cx="304794" cy="398535"/>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7" name="Ink 26">
                <a:extLst>
                  <a:ext uri="{FF2B5EF4-FFF2-40B4-BE49-F238E27FC236}">
                    <a16:creationId xmlns:a16="http://schemas.microsoft.com/office/drawing/2014/main" id="{9B317B94-B8B0-426A-8AF0-765555E18604}"/>
                  </a:ext>
                </a:extLst>
              </p14:cNvPr>
              <p14:cNvContentPartPr/>
              <p14:nvPr/>
            </p14:nvContentPartPr>
            <p14:xfrm>
              <a:off x="6084571" y="1413667"/>
              <a:ext cx="2362193" cy="1496563"/>
            </p14:xfrm>
          </p:contentPart>
        </mc:Choice>
        <mc:Fallback xmlns="">
          <p:pic>
            <p:nvPicPr>
              <p:cNvPr id="27" name="Ink 26">
                <a:extLst>
                  <a:ext uri="{FF2B5EF4-FFF2-40B4-BE49-F238E27FC236}">
                    <a16:creationId xmlns:a16="http://schemas.microsoft.com/office/drawing/2014/main" id="{9B317B94-B8B0-426A-8AF0-765555E18604}"/>
                  </a:ext>
                </a:extLst>
              </p:cNvPr>
              <p:cNvPicPr/>
              <p:nvPr/>
            </p:nvPicPr>
            <p:blipFill>
              <a:blip r:embed="rId7"/>
              <a:stretch>
                <a:fillRect/>
              </a:stretch>
            </p:blipFill>
            <p:spPr>
              <a:xfrm>
                <a:off x="6066566" y="1395662"/>
                <a:ext cx="2397842" cy="1532213"/>
              </a:xfrm>
              <a:prstGeom prst="rect">
                <a:avLst/>
              </a:prstGeom>
            </p:spPr>
          </p:pic>
        </mc:Fallback>
      </mc:AlternateContent>
      <p:sp>
        <p:nvSpPr>
          <p:cNvPr id="28" name="TextBox 27">
            <a:extLst>
              <a:ext uri="{FF2B5EF4-FFF2-40B4-BE49-F238E27FC236}">
                <a16:creationId xmlns:a16="http://schemas.microsoft.com/office/drawing/2014/main" id="{D6802C14-50E5-4CCD-8CD0-6A8AF18D7BA2}"/>
              </a:ext>
            </a:extLst>
          </p:cNvPr>
          <p:cNvSpPr txBox="1"/>
          <p:nvPr/>
        </p:nvSpPr>
        <p:spPr>
          <a:xfrm>
            <a:off x="6324601" y="1896660"/>
            <a:ext cx="2008805" cy="523220"/>
          </a:xfrm>
          <a:prstGeom prst="rect">
            <a:avLst/>
          </a:prstGeom>
          <a:noFill/>
        </p:spPr>
        <p:txBody>
          <a:bodyPr wrap="square" rtlCol="0">
            <a:spAutoFit/>
          </a:bodyPr>
          <a:lstStyle/>
          <a:p>
            <a:r>
              <a:rPr lang="en-GB" sz="2800" dirty="0">
                <a:solidFill>
                  <a:schemeClr val="tx2"/>
                </a:solidFill>
              </a:rPr>
              <a:t>UNIVERSITY</a:t>
            </a:r>
          </a:p>
        </p:txBody>
      </p:sp>
      <p:sp>
        <p:nvSpPr>
          <p:cNvPr id="29" name="Arrow: Down 28">
            <a:extLst>
              <a:ext uri="{FF2B5EF4-FFF2-40B4-BE49-F238E27FC236}">
                <a16:creationId xmlns:a16="http://schemas.microsoft.com/office/drawing/2014/main" id="{D7AE2C91-8EA8-4EE2-A028-B3341EF920D6}"/>
              </a:ext>
            </a:extLst>
          </p:cNvPr>
          <p:cNvSpPr/>
          <p:nvPr/>
        </p:nvSpPr>
        <p:spPr>
          <a:xfrm>
            <a:off x="7214687" y="2995068"/>
            <a:ext cx="304794" cy="398535"/>
          </a:xfrm>
          <a:prstGeom prst="down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0" name="Ink 29">
                <a:extLst>
                  <a:ext uri="{FF2B5EF4-FFF2-40B4-BE49-F238E27FC236}">
                    <a16:creationId xmlns:a16="http://schemas.microsoft.com/office/drawing/2014/main" id="{BD8F08FD-5681-4A43-BF73-CB70D879D4FB}"/>
                  </a:ext>
                </a:extLst>
              </p14:cNvPr>
              <p14:cNvContentPartPr/>
              <p14:nvPr/>
            </p14:nvContentPartPr>
            <p14:xfrm>
              <a:off x="4358680" y="1535918"/>
              <a:ext cx="1736640" cy="712440"/>
            </p14:xfrm>
          </p:contentPart>
        </mc:Choice>
        <mc:Fallback xmlns="">
          <p:pic>
            <p:nvPicPr>
              <p:cNvPr id="30" name="Ink 29">
                <a:extLst>
                  <a:ext uri="{FF2B5EF4-FFF2-40B4-BE49-F238E27FC236}">
                    <a16:creationId xmlns:a16="http://schemas.microsoft.com/office/drawing/2014/main" id="{BD8F08FD-5681-4A43-BF73-CB70D879D4FB}"/>
                  </a:ext>
                </a:extLst>
              </p:cNvPr>
              <p:cNvPicPr/>
              <p:nvPr/>
            </p:nvPicPr>
            <p:blipFill>
              <a:blip r:embed="rId9"/>
              <a:stretch>
                <a:fillRect/>
              </a:stretch>
            </p:blipFill>
            <p:spPr>
              <a:xfrm>
                <a:off x="4340676" y="1517927"/>
                <a:ext cx="1772287" cy="74806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5" name="Ink 34">
                <a:extLst>
                  <a:ext uri="{FF2B5EF4-FFF2-40B4-BE49-F238E27FC236}">
                    <a16:creationId xmlns:a16="http://schemas.microsoft.com/office/drawing/2014/main" id="{0D9BFF9F-04FB-4E7C-8174-73F0A414BC47}"/>
                  </a:ext>
                </a:extLst>
              </p14:cNvPr>
              <p14:cNvContentPartPr/>
              <p14:nvPr/>
            </p14:nvContentPartPr>
            <p14:xfrm>
              <a:off x="4867360" y="3518798"/>
              <a:ext cx="860760" cy="181080"/>
            </p14:xfrm>
          </p:contentPart>
        </mc:Choice>
        <mc:Fallback xmlns="">
          <p:pic>
            <p:nvPicPr>
              <p:cNvPr id="35" name="Ink 34">
                <a:extLst>
                  <a:ext uri="{FF2B5EF4-FFF2-40B4-BE49-F238E27FC236}">
                    <a16:creationId xmlns:a16="http://schemas.microsoft.com/office/drawing/2014/main" id="{0D9BFF9F-04FB-4E7C-8174-73F0A414BC47}"/>
                  </a:ext>
                </a:extLst>
              </p:cNvPr>
              <p:cNvPicPr/>
              <p:nvPr/>
            </p:nvPicPr>
            <p:blipFill>
              <a:blip r:embed="rId11"/>
              <a:stretch>
                <a:fillRect/>
              </a:stretch>
            </p:blipFill>
            <p:spPr>
              <a:xfrm>
                <a:off x="4849368" y="3500762"/>
                <a:ext cx="896385" cy="2167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1" name="Ink 40">
                <a:extLst>
                  <a:ext uri="{FF2B5EF4-FFF2-40B4-BE49-F238E27FC236}">
                    <a16:creationId xmlns:a16="http://schemas.microsoft.com/office/drawing/2014/main" id="{151B7616-3526-4E94-A65B-7C566DEBEF60}"/>
                  </a:ext>
                </a:extLst>
              </p14:cNvPr>
              <p14:cNvContentPartPr/>
              <p14:nvPr/>
            </p14:nvContentPartPr>
            <p14:xfrm>
              <a:off x="4867360" y="4485038"/>
              <a:ext cx="679680" cy="190080"/>
            </p14:xfrm>
          </p:contentPart>
        </mc:Choice>
        <mc:Fallback xmlns="">
          <p:pic>
            <p:nvPicPr>
              <p:cNvPr id="41" name="Ink 40">
                <a:extLst>
                  <a:ext uri="{FF2B5EF4-FFF2-40B4-BE49-F238E27FC236}">
                    <a16:creationId xmlns:a16="http://schemas.microsoft.com/office/drawing/2014/main" id="{151B7616-3526-4E94-A65B-7C566DEBEF60}"/>
                  </a:ext>
                </a:extLst>
              </p:cNvPr>
              <p:cNvPicPr/>
              <p:nvPr/>
            </p:nvPicPr>
            <p:blipFill>
              <a:blip r:embed="rId13"/>
              <a:stretch>
                <a:fillRect/>
              </a:stretch>
            </p:blipFill>
            <p:spPr>
              <a:xfrm>
                <a:off x="4849360" y="4467038"/>
                <a:ext cx="715320" cy="22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46" name="Ink 45">
                <a:extLst>
                  <a:ext uri="{FF2B5EF4-FFF2-40B4-BE49-F238E27FC236}">
                    <a16:creationId xmlns:a16="http://schemas.microsoft.com/office/drawing/2014/main" id="{201CCE27-29D1-4482-9B00-DA16322BCCE4}"/>
                  </a:ext>
                </a:extLst>
              </p14:cNvPr>
              <p14:cNvContentPartPr/>
              <p14:nvPr/>
            </p14:nvContentPartPr>
            <p14:xfrm>
              <a:off x="4894720" y="5437598"/>
              <a:ext cx="1209240" cy="191160"/>
            </p14:xfrm>
          </p:contentPart>
        </mc:Choice>
        <mc:Fallback xmlns="">
          <p:pic>
            <p:nvPicPr>
              <p:cNvPr id="46" name="Ink 45">
                <a:extLst>
                  <a:ext uri="{FF2B5EF4-FFF2-40B4-BE49-F238E27FC236}">
                    <a16:creationId xmlns:a16="http://schemas.microsoft.com/office/drawing/2014/main" id="{201CCE27-29D1-4482-9B00-DA16322BCCE4}"/>
                  </a:ext>
                </a:extLst>
              </p:cNvPr>
              <p:cNvPicPr/>
              <p:nvPr/>
            </p:nvPicPr>
            <p:blipFill>
              <a:blip r:embed="rId15"/>
              <a:stretch>
                <a:fillRect/>
              </a:stretch>
            </p:blipFill>
            <p:spPr>
              <a:xfrm>
                <a:off x="4876725" y="5419598"/>
                <a:ext cx="1244869" cy="226800"/>
              </a:xfrm>
              <a:prstGeom prst="rect">
                <a:avLst/>
              </a:prstGeom>
            </p:spPr>
          </p:pic>
        </mc:Fallback>
      </mc:AlternateContent>
    </p:spTree>
    <p:custDataLst>
      <p:tags r:id="rId1"/>
    </p:custDataLst>
    <p:extLst>
      <p:ext uri="{BB962C8B-B14F-4D97-AF65-F5344CB8AC3E}">
        <p14:creationId xmlns:p14="http://schemas.microsoft.com/office/powerpoint/2010/main" val="283861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24" grpId="0" animBg="1"/>
      <p:bldP spid="28" grpId="0"/>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D960589-D4E8-F903-6B29-1A445094052F}"/>
              </a:ext>
            </a:extLst>
          </p:cNvPr>
          <p:cNvPicPr>
            <a:picLocks noChangeAspect="1"/>
          </p:cNvPicPr>
          <p:nvPr/>
        </p:nvPicPr>
        <p:blipFill>
          <a:blip r:embed="rId4"/>
          <a:stretch>
            <a:fillRect/>
          </a:stretch>
        </p:blipFill>
        <p:spPr>
          <a:xfrm>
            <a:off x="6650246" y="1909246"/>
            <a:ext cx="4899330" cy="3673176"/>
          </a:xfrm>
          <a:prstGeom prst="rect">
            <a:avLst/>
          </a:prstGeom>
        </p:spPr>
      </p:pic>
      <p:sp>
        <p:nvSpPr>
          <p:cNvPr id="2" name="object 2"/>
          <p:cNvSpPr txBox="1">
            <a:spLocks noGrp="1"/>
          </p:cNvSpPr>
          <p:nvPr>
            <p:ph type="title"/>
          </p:nvPr>
        </p:nvSpPr>
        <p:spPr>
          <a:xfrm>
            <a:off x="1977142" y="457200"/>
            <a:ext cx="44236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An Entity in University</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68</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0" name="TextBox 59">
            <a:extLst>
              <a:ext uri="{FF2B5EF4-FFF2-40B4-BE49-F238E27FC236}">
                <a16:creationId xmlns:a16="http://schemas.microsoft.com/office/drawing/2014/main" id="{3622200B-44EB-444E-A5E7-F49C568E3BEA}"/>
              </a:ext>
            </a:extLst>
          </p:cNvPr>
          <p:cNvSpPr txBox="1"/>
          <p:nvPr/>
        </p:nvSpPr>
        <p:spPr>
          <a:xfrm>
            <a:off x="7656996" y="3397702"/>
            <a:ext cx="2362200" cy="584775"/>
          </a:xfrm>
          <a:prstGeom prst="rect">
            <a:avLst/>
          </a:prstGeom>
          <a:solidFill>
            <a:schemeClr val="bg1"/>
          </a:solidFill>
        </p:spPr>
        <p:txBody>
          <a:bodyPr wrap="square" rtlCol="0">
            <a:spAutoFit/>
          </a:bodyPr>
          <a:lstStyle/>
          <a:p>
            <a:r>
              <a:rPr lang="en-GB" sz="3200" dirty="0">
                <a:solidFill>
                  <a:schemeClr val="tx2"/>
                </a:solidFill>
              </a:rPr>
              <a:t>UNIVERSITY</a:t>
            </a:r>
          </a:p>
        </p:txBody>
      </p:sp>
      <p:sp>
        <p:nvSpPr>
          <p:cNvPr id="9" name="TextBox 8">
            <a:extLst>
              <a:ext uri="{FF2B5EF4-FFF2-40B4-BE49-F238E27FC236}">
                <a16:creationId xmlns:a16="http://schemas.microsoft.com/office/drawing/2014/main" id="{ACDE3007-7348-4523-AF49-4B145FC14C28}"/>
              </a:ext>
            </a:extLst>
          </p:cNvPr>
          <p:cNvSpPr txBox="1"/>
          <p:nvPr/>
        </p:nvSpPr>
        <p:spPr>
          <a:xfrm>
            <a:off x="2008681" y="2407006"/>
            <a:ext cx="4087979" cy="2677656"/>
          </a:xfrm>
          <a:prstGeom prst="rect">
            <a:avLst/>
          </a:prstGeom>
          <a:noFill/>
        </p:spPr>
        <p:txBody>
          <a:bodyPr wrap="square" rtlCol="0">
            <a:spAutoFit/>
          </a:bodyPr>
          <a:lstStyle/>
          <a:p>
            <a:r>
              <a:rPr lang="en-CA" altLang="en-US" sz="2400" dirty="0"/>
              <a:t>Entity name</a:t>
            </a:r>
          </a:p>
          <a:p>
            <a:pPr marL="285750" indent="-285750">
              <a:buFont typeface="Wingdings" panose="05000000000000000000" pitchFamily="2" charset="2"/>
              <a:buChar char="§"/>
            </a:pPr>
            <a:r>
              <a:rPr lang="en-CA" altLang="en-US" sz="2000" dirty="0"/>
              <a:t>Needs to be descriptive of the objects in the domain</a:t>
            </a:r>
          </a:p>
          <a:p>
            <a:pPr marL="285750" indent="-285750">
              <a:buFont typeface="Wingdings" panose="05000000000000000000" pitchFamily="2" charset="2"/>
              <a:buChar char="§"/>
            </a:pPr>
            <a:r>
              <a:rPr lang="en-CA" altLang="en-US" sz="2000" dirty="0"/>
              <a:t>Should use terminology that is familiar to the specific users of the domain</a:t>
            </a:r>
          </a:p>
          <a:p>
            <a:pPr marL="285750" indent="-285750">
              <a:buFont typeface="Wingdings" panose="05000000000000000000" pitchFamily="2" charset="2"/>
              <a:buChar char="§"/>
            </a:pPr>
            <a:r>
              <a:rPr lang="en-CA" altLang="en-US" sz="2000" u="sng" dirty="0"/>
              <a:t>Nouns</a:t>
            </a:r>
            <a:r>
              <a:rPr lang="en-CA" altLang="en-US" sz="2000" dirty="0"/>
              <a:t> in the language translate to entities in the ER Model</a:t>
            </a:r>
          </a:p>
        </p:txBody>
      </p:sp>
      <p:sp>
        <p:nvSpPr>
          <p:cNvPr id="3" name="TextBox 2">
            <a:extLst>
              <a:ext uri="{FF2B5EF4-FFF2-40B4-BE49-F238E27FC236}">
                <a16:creationId xmlns:a16="http://schemas.microsoft.com/office/drawing/2014/main" id="{8BB12A8B-65BC-417D-8CE1-A2704E9DC60C}"/>
              </a:ext>
            </a:extLst>
          </p:cNvPr>
          <p:cNvSpPr txBox="1"/>
          <p:nvPr/>
        </p:nvSpPr>
        <p:spPr>
          <a:xfrm>
            <a:off x="2069014" y="1290372"/>
            <a:ext cx="4214446" cy="1077218"/>
          </a:xfrm>
          <a:prstGeom prst="rect">
            <a:avLst/>
          </a:prstGeom>
          <a:noFill/>
        </p:spPr>
        <p:txBody>
          <a:bodyPr wrap="square" rtlCol="0">
            <a:spAutoFit/>
          </a:bodyPr>
          <a:lstStyle/>
          <a:p>
            <a:r>
              <a:rPr lang="en-US" altLang="en-US" sz="2400" dirty="0"/>
              <a:t>Entity: </a:t>
            </a:r>
          </a:p>
          <a:p>
            <a:pPr marL="342900" indent="-342900">
              <a:buFont typeface="Wingdings" panose="05000000000000000000" pitchFamily="2" charset="2"/>
              <a:buChar char="§"/>
            </a:pPr>
            <a:r>
              <a:rPr lang="en-US" altLang="en-US" sz="2000" dirty="0"/>
              <a:t>An object in the mini-world / /domain / business environment</a:t>
            </a:r>
          </a:p>
        </p:txBody>
      </p:sp>
      <p:sp>
        <p:nvSpPr>
          <p:cNvPr id="11" name="TextBox 10">
            <a:extLst>
              <a:ext uri="{FF2B5EF4-FFF2-40B4-BE49-F238E27FC236}">
                <a16:creationId xmlns:a16="http://schemas.microsoft.com/office/drawing/2014/main" id="{2DCE68CF-49F9-48CA-99A6-D67E3C25EA4C}"/>
              </a:ext>
            </a:extLst>
          </p:cNvPr>
          <p:cNvSpPr txBox="1"/>
          <p:nvPr/>
        </p:nvSpPr>
        <p:spPr>
          <a:xfrm>
            <a:off x="9099911" y="2637838"/>
            <a:ext cx="1752600" cy="461665"/>
          </a:xfrm>
          <a:prstGeom prst="rect">
            <a:avLst/>
          </a:prstGeom>
          <a:solidFill>
            <a:schemeClr val="bg1"/>
          </a:solidFill>
        </p:spPr>
        <p:txBody>
          <a:bodyPr wrap="square" rtlCol="0">
            <a:spAutoFit/>
          </a:bodyPr>
          <a:lstStyle/>
          <a:p>
            <a:r>
              <a:rPr lang="en-GB" sz="2400" dirty="0">
                <a:solidFill>
                  <a:schemeClr val="tx2"/>
                </a:solidFill>
              </a:rPr>
              <a:t>Academic</a:t>
            </a:r>
          </a:p>
        </p:txBody>
      </p:sp>
      <p:sp>
        <p:nvSpPr>
          <p:cNvPr id="12" name="TextBox 11">
            <a:extLst>
              <a:ext uri="{FF2B5EF4-FFF2-40B4-BE49-F238E27FC236}">
                <a16:creationId xmlns:a16="http://schemas.microsoft.com/office/drawing/2014/main" id="{DA2E42CD-DB90-45CB-AFA1-0520312C3A81}"/>
              </a:ext>
            </a:extLst>
          </p:cNvPr>
          <p:cNvSpPr txBox="1"/>
          <p:nvPr/>
        </p:nvSpPr>
        <p:spPr>
          <a:xfrm>
            <a:off x="7675666" y="4291172"/>
            <a:ext cx="1236980" cy="461665"/>
          </a:xfrm>
          <a:prstGeom prst="rect">
            <a:avLst/>
          </a:prstGeom>
          <a:solidFill>
            <a:schemeClr val="bg1"/>
          </a:solidFill>
        </p:spPr>
        <p:txBody>
          <a:bodyPr wrap="square" rtlCol="0">
            <a:spAutoFit/>
          </a:bodyPr>
          <a:lstStyle/>
          <a:p>
            <a:r>
              <a:rPr lang="en-GB" sz="2400" dirty="0">
                <a:solidFill>
                  <a:schemeClr val="tx2"/>
                </a:solidFill>
              </a:rPr>
              <a:t>Student</a:t>
            </a:r>
          </a:p>
        </p:txBody>
      </p:sp>
      <p:sp>
        <p:nvSpPr>
          <p:cNvPr id="14" name="TextBox 13">
            <a:extLst>
              <a:ext uri="{FF2B5EF4-FFF2-40B4-BE49-F238E27FC236}">
                <a16:creationId xmlns:a16="http://schemas.microsoft.com/office/drawing/2014/main" id="{6952F1AB-1AC4-4FEA-A57C-1679C33EB38E}"/>
              </a:ext>
            </a:extLst>
          </p:cNvPr>
          <p:cNvSpPr txBox="1"/>
          <p:nvPr/>
        </p:nvSpPr>
        <p:spPr>
          <a:xfrm>
            <a:off x="9006278" y="4718764"/>
            <a:ext cx="1201768" cy="461665"/>
          </a:xfrm>
          <a:prstGeom prst="rect">
            <a:avLst/>
          </a:prstGeom>
          <a:solidFill>
            <a:schemeClr val="bg1"/>
          </a:solidFill>
        </p:spPr>
        <p:txBody>
          <a:bodyPr wrap="square" rtlCol="0">
            <a:spAutoFit/>
          </a:bodyPr>
          <a:lstStyle/>
          <a:p>
            <a:r>
              <a:rPr lang="en-GB" sz="2400" dirty="0">
                <a:solidFill>
                  <a:schemeClr val="tx2"/>
                </a:solidFill>
              </a:rPr>
              <a:t>Module</a:t>
            </a:r>
          </a:p>
        </p:txBody>
      </p:sp>
      <p:sp>
        <p:nvSpPr>
          <p:cNvPr id="15" name="TextBox 14">
            <a:extLst>
              <a:ext uri="{FF2B5EF4-FFF2-40B4-BE49-F238E27FC236}">
                <a16:creationId xmlns:a16="http://schemas.microsoft.com/office/drawing/2014/main" id="{335F4D5D-6CF9-467D-B950-7862CEF55E2A}"/>
              </a:ext>
            </a:extLst>
          </p:cNvPr>
          <p:cNvSpPr txBox="1"/>
          <p:nvPr/>
        </p:nvSpPr>
        <p:spPr>
          <a:xfrm>
            <a:off x="7656996" y="2176173"/>
            <a:ext cx="1752600" cy="461665"/>
          </a:xfrm>
          <a:prstGeom prst="rect">
            <a:avLst/>
          </a:prstGeom>
          <a:solidFill>
            <a:schemeClr val="bg1"/>
          </a:solidFill>
        </p:spPr>
        <p:txBody>
          <a:bodyPr wrap="square" rtlCol="0">
            <a:spAutoFit/>
          </a:bodyPr>
          <a:lstStyle/>
          <a:p>
            <a:r>
              <a:rPr lang="en-GB" sz="2400" dirty="0">
                <a:solidFill>
                  <a:schemeClr val="tx2"/>
                </a:solidFill>
              </a:rPr>
              <a:t>Programme</a:t>
            </a:r>
          </a:p>
        </p:txBody>
      </p:sp>
      <p:sp>
        <p:nvSpPr>
          <p:cNvPr id="7" name="TextBox 6">
            <a:extLst>
              <a:ext uri="{FF2B5EF4-FFF2-40B4-BE49-F238E27FC236}">
                <a16:creationId xmlns:a16="http://schemas.microsoft.com/office/drawing/2014/main" id="{F1EC63C7-7637-4D99-8101-8D1C7EC6AB6B}"/>
              </a:ext>
            </a:extLst>
          </p:cNvPr>
          <p:cNvSpPr txBox="1"/>
          <p:nvPr/>
        </p:nvSpPr>
        <p:spPr>
          <a:xfrm>
            <a:off x="1998784" y="5124079"/>
            <a:ext cx="5093786" cy="1015663"/>
          </a:xfrm>
          <a:prstGeom prst="rect">
            <a:avLst/>
          </a:prstGeom>
          <a:noFill/>
        </p:spPr>
        <p:txBody>
          <a:bodyPr wrap="square" rtlCol="0">
            <a:spAutoFit/>
          </a:bodyPr>
          <a:lstStyle/>
          <a:p>
            <a:r>
              <a:rPr lang="en-US" altLang="en-US" sz="2400" dirty="0"/>
              <a:t>Business Rules </a:t>
            </a:r>
          </a:p>
          <a:p>
            <a:pPr marL="285750" indent="-285750">
              <a:buFont typeface="Wingdings" panose="05000000000000000000" pitchFamily="2" charset="2"/>
              <a:buChar char="§"/>
            </a:pPr>
            <a:r>
              <a:rPr lang="en-GB" sz="1800" dirty="0"/>
              <a:t>“</a:t>
            </a:r>
            <a:r>
              <a:rPr lang="en-GB" dirty="0"/>
              <a:t>A s</a:t>
            </a:r>
            <a:r>
              <a:rPr lang="en-GB" sz="1800" dirty="0"/>
              <a:t>tudent must register on a Programme” </a:t>
            </a:r>
          </a:p>
          <a:p>
            <a:pPr marL="285750" indent="-285750">
              <a:buFont typeface="Wingdings" panose="05000000000000000000" pitchFamily="2" charset="2"/>
              <a:buChar char="§"/>
            </a:pPr>
            <a:r>
              <a:rPr lang="en-GB" sz="1800" dirty="0"/>
              <a:t>“An academic must teach a module”</a:t>
            </a:r>
          </a:p>
        </p:txBody>
      </p:sp>
    </p:spTree>
    <p:custDataLst>
      <p:tags r:id="rId1"/>
    </p:custDataLst>
    <p:extLst>
      <p:ext uri="{BB962C8B-B14F-4D97-AF65-F5344CB8AC3E}">
        <p14:creationId xmlns:p14="http://schemas.microsoft.com/office/powerpoint/2010/main" val="2653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5871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Attributes of an Entity Type</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69</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pic>
        <p:nvPicPr>
          <p:cNvPr id="7" name="Picture 6">
            <a:extLst>
              <a:ext uri="{FF2B5EF4-FFF2-40B4-BE49-F238E27FC236}">
                <a16:creationId xmlns:a16="http://schemas.microsoft.com/office/drawing/2014/main" id="{DCDD180F-681F-47DC-9F08-87C80B4EB380}"/>
              </a:ext>
            </a:extLst>
          </p:cNvPr>
          <p:cNvPicPr>
            <a:picLocks noChangeAspect="1"/>
          </p:cNvPicPr>
          <p:nvPr/>
        </p:nvPicPr>
        <p:blipFill rotWithShape="1">
          <a:blip r:embed="rId4"/>
          <a:srcRect l="17390" t="6480" r="54619" b="40701"/>
          <a:stretch/>
        </p:blipFill>
        <p:spPr>
          <a:xfrm>
            <a:off x="5408436" y="1116858"/>
            <a:ext cx="4978003" cy="5283944"/>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0A61D06B-66F4-4AD8-9611-E59B2DEE9943}"/>
                  </a:ext>
                </a:extLst>
              </p14:cNvPr>
              <p14:cNvContentPartPr/>
              <p14:nvPr/>
            </p14:nvContentPartPr>
            <p14:xfrm>
              <a:off x="7207884" y="2823457"/>
              <a:ext cx="1759680" cy="24480"/>
            </p14:xfrm>
          </p:contentPart>
        </mc:Choice>
        <mc:Fallback xmlns="">
          <p:pic>
            <p:nvPicPr>
              <p:cNvPr id="13" name="Ink 12">
                <a:extLst>
                  <a:ext uri="{FF2B5EF4-FFF2-40B4-BE49-F238E27FC236}">
                    <a16:creationId xmlns:a16="http://schemas.microsoft.com/office/drawing/2014/main" id="{0A61D06B-66F4-4AD8-9611-E59B2DEE9943}"/>
                  </a:ext>
                </a:extLst>
              </p:cNvPr>
              <p:cNvPicPr/>
              <p:nvPr/>
            </p:nvPicPr>
            <p:blipFill>
              <a:blip r:embed="rId6"/>
              <a:stretch>
                <a:fillRect/>
              </a:stretch>
            </p:blipFill>
            <p:spPr>
              <a:xfrm>
                <a:off x="7198882" y="2814457"/>
                <a:ext cx="1777324"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C4AF543F-98F7-488E-90CD-E41FB6ECFD9B}"/>
                  </a:ext>
                </a:extLst>
              </p14:cNvPr>
              <p14:cNvContentPartPr/>
              <p14:nvPr/>
            </p14:nvContentPartPr>
            <p14:xfrm>
              <a:off x="7196998" y="3200169"/>
              <a:ext cx="655560" cy="36360"/>
            </p14:xfrm>
          </p:contentPart>
        </mc:Choice>
        <mc:Fallback xmlns="">
          <p:pic>
            <p:nvPicPr>
              <p:cNvPr id="14" name="Ink 13">
                <a:extLst>
                  <a:ext uri="{FF2B5EF4-FFF2-40B4-BE49-F238E27FC236}">
                    <a16:creationId xmlns:a16="http://schemas.microsoft.com/office/drawing/2014/main" id="{C4AF543F-98F7-488E-90CD-E41FB6ECFD9B}"/>
                  </a:ext>
                </a:extLst>
              </p:cNvPr>
              <p:cNvPicPr/>
              <p:nvPr/>
            </p:nvPicPr>
            <p:blipFill>
              <a:blip r:embed="rId8"/>
              <a:stretch>
                <a:fillRect/>
              </a:stretch>
            </p:blipFill>
            <p:spPr>
              <a:xfrm>
                <a:off x="7188003" y="3191169"/>
                <a:ext cx="67319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412C87E-CE6B-42AA-844D-B0AA04A5278F}"/>
                  </a:ext>
                </a:extLst>
              </p14:cNvPr>
              <p14:cNvContentPartPr/>
              <p14:nvPr/>
            </p14:nvContentPartPr>
            <p14:xfrm>
              <a:off x="9270425" y="3206829"/>
              <a:ext cx="694800" cy="23040"/>
            </p14:xfrm>
          </p:contentPart>
        </mc:Choice>
        <mc:Fallback xmlns="">
          <p:pic>
            <p:nvPicPr>
              <p:cNvPr id="17" name="Ink 16">
                <a:extLst>
                  <a:ext uri="{FF2B5EF4-FFF2-40B4-BE49-F238E27FC236}">
                    <a16:creationId xmlns:a16="http://schemas.microsoft.com/office/drawing/2014/main" id="{4412C87E-CE6B-42AA-844D-B0AA04A5278F}"/>
                  </a:ext>
                </a:extLst>
              </p:cNvPr>
              <p:cNvPicPr/>
              <p:nvPr/>
            </p:nvPicPr>
            <p:blipFill>
              <a:blip r:embed="rId10"/>
              <a:stretch>
                <a:fillRect/>
              </a:stretch>
            </p:blipFill>
            <p:spPr>
              <a:xfrm>
                <a:off x="9261420" y="3197967"/>
                <a:ext cx="712449" cy="4040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3DAD47B4-A7EB-4521-882C-4535B0C5C05B}"/>
                  </a:ext>
                </a:extLst>
              </p14:cNvPr>
              <p14:cNvContentPartPr/>
              <p14:nvPr/>
            </p14:nvContentPartPr>
            <p14:xfrm>
              <a:off x="9084658" y="3406526"/>
              <a:ext cx="925200" cy="24480"/>
            </p14:xfrm>
          </p:contentPart>
        </mc:Choice>
        <mc:Fallback xmlns="">
          <p:pic>
            <p:nvPicPr>
              <p:cNvPr id="18" name="Ink 17">
                <a:extLst>
                  <a:ext uri="{FF2B5EF4-FFF2-40B4-BE49-F238E27FC236}">
                    <a16:creationId xmlns:a16="http://schemas.microsoft.com/office/drawing/2014/main" id="{3DAD47B4-A7EB-4521-882C-4535B0C5C05B}"/>
                  </a:ext>
                </a:extLst>
              </p:cNvPr>
              <p:cNvPicPr/>
              <p:nvPr/>
            </p:nvPicPr>
            <p:blipFill>
              <a:blip r:embed="rId12"/>
              <a:stretch>
                <a:fillRect/>
              </a:stretch>
            </p:blipFill>
            <p:spPr>
              <a:xfrm>
                <a:off x="9075658" y="3397526"/>
                <a:ext cx="942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F4965CFA-F8C7-4445-B4E8-CBDE8DB8D7C6}"/>
                  </a:ext>
                </a:extLst>
              </p14:cNvPr>
              <p14:cNvContentPartPr/>
              <p14:nvPr/>
            </p14:nvContentPartPr>
            <p14:xfrm>
              <a:off x="9050022" y="3576497"/>
              <a:ext cx="403200" cy="12600"/>
            </p14:xfrm>
          </p:contentPart>
        </mc:Choice>
        <mc:Fallback xmlns="">
          <p:pic>
            <p:nvPicPr>
              <p:cNvPr id="19" name="Ink 18">
                <a:extLst>
                  <a:ext uri="{FF2B5EF4-FFF2-40B4-BE49-F238E27FC236}">
                    <a16:creationId xmlns:a16="http://schemas.microsoft.com/office/drawing/2014/main" id="{F4965CFA-F8C7-4445-B4E8-CBDE8DB8D7C6}"/>
                  </a:ext>
                </a:extLst>
              </p:cNvPr>
              <p:cNvPicPr/>
              <p:nvPr/>
            </p:nvPicPr>
            <p:blipFill>
              <a:blip r:embed="rId14"/>
              <a:stretch>
                <a:fillRect/>
              </a:stretch>
            </p:blipFill>
            <p:spPr>
              <a:xfrm>
                <a:off x="9041030" y="3567232"/>
                <a:ext cx="420824" cy="30759"/>
              </a:xfrm>
              <a:prstGeom prst="rect">
                <a:avLst/>
              </a:prstGeom>
            </p:spPr>
          </p:pic>
        </mc:Fallback>
      </mc:AlternateContent>
      <p:sp>
        <p:nvSpPr>
          <p:cNvPr id="24" name="TextBox 23">
            <a:extLst>
              <a:ext uri="{FF2B5EF4-FFF2-40B4-BE49-F238E27FC236}">
                <a16:creationId xmlns:a16="http://schemas.microsoft.com/office/drawing/2014/main" id="{4644874A-D6C8-47FE-AE77-DB10B827EC3F}"/>
              </a:ext>
            </a:extLst>
          </p:cNvPr>
          <p:cNvSpPr txBox="1"/>
          <p:nvPr/>
        </p:nvSpPr>
        <p:spPr>
          <a:xfrm>
            <a:off x="1828801" y="1270766"/>
            <a:ext cx="3536167" cy="1384995"/>
          </a:xfrm>
          <a:prstGeom prst="rect">
            <a:avLst/>
          </a:prstGeom>
          <a:noFill/>
        </p:spPr>
        <p:txBody>
          <a:bodyPr wrap="square" rtlCol="0">
            <a:spAutoFit/>
          </a:bodyPr>
          <a:lstStyle/>
          <a:p>
            <a:r>
              <a:rPr lang="en-CA" altLang="en-US" sz="2400" dirty="0"/>
              <a:t>Attribute name </a:t>
            </a:r>
          </a:p>
          <a:p>
            <a:pPr marL="342900" indent="-342900">
              <a:buFont typeface="Wingdings" panose="05000000000000000000" pitchFamily="2" charset="2"/>
              <a:buChar char="§"/>
            </a:pPr>
            <a:r>
              <a:rPr lang="en-CA" altLang="en-US" sz="2000" dirty="0"/>
              <a:t>Needs to be descriptive of the data that the attribute is representing</a:t>
            </a:r>
            <a:endParaRPr lang="en-US" altLang="en-US" sz="2000" dirty="0"/>
          </a:p>
        </p:txBody>
      </p:sp>
      <p:sp>
        <p:nvSpPr>
          <p:cNvPr id="29" name="TextBox 28">
            <a:extLst>
              <a:ext uri="{FF2B5EF4-FFF2-40B4-BE49-F238E27FC236}">
                <a16:creationId xmlns:a16="http://schemas.microsoft.com/office/drawing/2014/main" id="{B5302D28-DBE1-4783-B126-B5F5EC0388A6}"/>
              </a:ext>
            </a:extLst>
          </p:cNvPr>
          <p:cNvSpPr txBox="1"/>
          <p:nvPr/>
        </p:nvSpPr>
        <p:spPr>
          <a:xfrm>
            <a:off x="1888364" y="2655760"/>
            <a:ext cx="3536167" cy="3231654"/>
          </a:xfrm>
          <a:prstGeom prst="rect">
            <a:avLst/>
          </a:prstGeom>
          <a:noFill/>
        </p:spPr>
        <p:txBody>
          <a:bodyPr wrap="square" rtlCol="0">
            <a:spAutoFit/>
          </a:bodyPr>
          <a:lstStyle/>
          <a:p>
            <a:r>
              <a:rPr lang="en-CA" altLang="en-US" sz="2400"/>
              <a:t>Entity Type: </a:t>
            </a:r>
            <a:r>
              <a:rPr lang="en-CA" altLang="en-US" sz="2400" dirty="0">
                <a:solidFill>
                  <a:srgbClr val="C00000"/>
                </a:solidFill>
              </a:rPr>
              <a:t>Academic</a:t>
            </a:r>
          </a:p>
          <a:p>
            <a:pPr marL="342900" indent="-342900">
              <a:buFont typeface="Wingdings" panose="05000000000000000000" pitchFamily="2" charset="2"/>
              <a:buChar char="§"/>
            </a:pPr>
            <a:r>
              <a:rPr lang="en-CA" altLang="en-US" sz="2000" dirty="0"/>
              <a:t>Attribute 1: Name</a:t>
            </a:r>
          </a:p>
          <a:p>
            <a:pPr marL="342900" indent="-342900">
              <a:buFont typeface="Wingdings" panose="05000000000000000000" pitchFamily="2" charset="2"/>
              <a:buChar char="§"/>
            </a:pPr>
            <a:r>
              <a:rPr lang="en-CA" altLang="en-US" sz="2000" dirty="0"/>
              <a:t>Attribute 2: Title</a:t>
            </a:r>
          </a:p>
          <a:p>
            <a:pPr marL="342900" indent="-342900">
              <a:buFont typeface="Wingdings" panose="05000000000000000000" pitchFamily="2" charset="2"/>
              <a:buChar char="§"/>
            </a:pPr>
            <a:r>
              <a:rPr lang="en-CA" altLang="en-US" sz="2000" dirty="0"/>
              <a:t>Attribute 3: Position</a:t>
            </a:r>
          </a:p>
          <a:p>
            <a:pPr marL="342900" indent="-342900">
              <a:buFont typeface="Wingdings" panose="05000000000000000000" pitchFamily="2" charset="2"/>
              <a:buChar char="§"/>
            </a:pPr>
            <a:r>
              <a:rPr lang="en-CA" altLang="en-US" sz="2000" dirty="0"/>
              <a:t>Attribute 4: Phone</a:t>
            </a:r>
          </a:p>
          <a:p>
            <a:pPr marL="342900" indent="-342900">
              <a:buFont typeface="Wingdings" panose="05000000000000000000" pitchFamily="2" charset="2"/>
              <a:buChar char="§"/>
            </a:pPr>
            <a:r>
              <a:rPr lang="en-CA" altLang="en-US" sz="2000" dirty="0"/>
              <a:t>Attribute 5: Email</a:t>
            </a:r>
          </a:p>
          <a:p>
            <a:pPr marL="342900" indent="-342900">
              <a:buFont typeface="Wingdings" panose="05000000000000000000" pitchFamily="2" charset="2"/>
              <a:buChar char="§"/>
            </a:pPr>
            <a:r>
              <a:rPr lang="en-CA" altLang="en-US" sz="2000" dirty="0"/>
              <a:t>Attribute 6: Office</a:t>
            </a:r>
          </a:p>
          <a:p>
            <a:r>
              <a:rPr lang="en-CA" altLang="en-US" sz="2000" dirty="0"/>
              <a:t>……………..</a:t>
            </a:r>
          </a:p>
          <a:p>
            <a:r>
              <a:rPr lang="en-CA" altLang="en-US" sz="2000" dirty="0"/>
              <a:t>Qualifications, Photo, Social Media Accounts, publications</a:t>
            </a:r>
          </a:p>
        </p:txBody>
      </p:sp>
    </p:spTree>
    <p:custDataLst>
      <p:tags r:id="rId1"/>
    </p:custDataLst>
    <p:extLst>
      <p:ext uri="{BB962C8B-B14F-4D97-AF65-F5344CB8AC3E}">
        <p14:creationId xmlns:p14="http://schemas.microsoft.com/office/powerpoint/2010/main" val="362862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270000" y="340473"/>
            <a:ext cx="8339501" cy="907041"/>
          </a:xfrm>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The Node Package Manager</a:t>
            </a:r>
            <a:br>
              <a:rPr lang="en-US" sz="2800" b="1" dirty="0">
                <a:latin typeface="Calibri" panose="020F0502020204030204" pitchFamily="34" charset="0"/>
                <a:ea typeface="Tahoma" panose="020B0604030504040204" pitchFamily="34" charset="0"/>
                <a:cs typeface="Calibri" panose="020F0502020204030204" pitchFamily="34" charset="0"/>
              </a:rPr>
            </a:br>
            <a:br>
              <a:rPr lang="en-US" sz="2800" b="1" dirty="0">
                <a:latin typeface="Calibri" panose="020F0502020204030204" pitchFamily="34" charset="0"/>
                <a:ea typeface="Tahoma" panose="020B0604030504040204" pitchFamily="34" charset="0"/>
                <a:cs typeface="Calibri" panose="020F0502020204030204" pitchFamily="34" charset="0"/>
              </a:rPr>
            </a:br>
            <a:endParaRPr lang="en-US" sz="2400" b="1" dirty="0"/>
          </a:p>
        </p:txBody>
      </p:sp>
      <p:pic>
        <p:nvPicPr>
          <p:cNvPr id="3" name="Picture 2">
            <a:extLst>
              <a:ext uri="{FF2B5EF4-FFF2-40B4-BE49-F238E27FC236}">
                <a16:creationId xmlns:a16="http://schemas.microsoft.com/office/drawing/2014/main" id="{18E96196-5954-433B-FD4B-DAE3B9491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450" y="1351540"/>
            <a:ext cx="9129380" cy="5165987"/>
          </a:xfrm>
          <a:prstGeom prst="rect">
            <a:avLst/>
          </a:prstGeom>
        </p:spPr>
      </p:pic>
      <p:sp>
        <p:nvSpPr>
          <p:cNvPr id="13" name="TextBox 12">
            <a:extLst>
              <a:ext uri="{FF2B5EF4-FFF2-40B4-BE49-F238E27FC236}">
                <a16:creationId xmlns:a16="http://schemas.microsoft.com/office/drawing/2014/main" id="{DE30B301-2EBC-D0C4-80B0-467BD09E83D7}"/>
              </a:ext>
            </a:extLst>
          </p:cNvPr>
          <p:cNvSpPr txBox="1"/>
          <p:nvPr/>
        </p:nvSpPr>
        <p:spPr>
          <a:xfrm>
            <a:off x="1210650" y="609327"/>
            <a:ext cx="8458200" cy="646331"/>
          </a:xfrm>
          <a:prstGeom prst="rect">
            <a:avLst/>
          </a:prstGeom>
          <a:noFill/>
        </p:spPr>
        <p:txBody>
          <a:bodyPr wrap="square" rtlCol="0">
            <a:spAutoFit/>
          </a:bodyPr>
          <a:lstStyle/>
          <a:p>
            <a:pPr algn="ctr"/>
            <a:r>
              <a:rPr lang="en-US" dirty="0"/>
              <a:t>The node package manager can be used to manage node projects </a:t>
            </a:r>
            <a:r>
              <a:rPr lang="en-US" dirty="0">
                <a:hlinkClick r:id="rId3"/>
              </a:rPr>
              <a:t>(</a:t>
            </a:r>
            <a:r>
              <a:rPr lang="en-GB" b="0" i="0" dirty="0">
                <a:solidFill>
                  <a:srgbClr val="343541"/>
                </a:solidFill>
                <a:effectLst/>
                <a:latin typeface="Söhne"/>
                <a:hlinkClick r:id="rId3"/>
              </a:rPr>
              <a:t>https://</a:t>
            </a:r>
            <a:r>
              <a:rPr lang="en-GB" b="0" i="0" dirty="0" err="1">
                <a:solidFill>
                  <a:srgbClr val="343541"/>
                </a:solidFill>
                <a:effectLst/>
                <a:latin typeface="Söhne"/>
                <a:hlinkClick r:id="rId3"/>
              </a:rPr>
              <a:t>www.npmjs.com</a:t>
            </a:r>
            <a:r>
              <a:rPr lang="en-GB" b="0" i="0" dirty="0">
                <a:solidFill>
                  <a:srgbClr val="343541"/>
                </a:solidFill>
                <a:effectLst/>
                <a:latin typeface="Söhne"/>
                <a:hlinkClick r:id="rId3"/>
              </a:rPr>
              <a:t>/</a:t>
            </a:r>
            <a:r>
              <a:rPr lang="en-US" dirty="0">
                <a:hlinkClick r:id="rId3"/>
              </a:rPr>
              <a:t>)</a:t>
            </a:r>
            <a:endParaRPr lang="en-US" dirty="0"/>
          </a:p>
        </p:txBody>
      </p:sp>
    </p:spTree>
    <p:extLst>
      <p:ext uri="{BB962C8B-B14F-4D97-AF65-F5344CB8AC3E}">
        <p14:creationId xmlns:p14="http://schemas.microsoft.com/office/powerpoint/2010/main" val="796609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55666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An Entity in an ER Model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41830" y="1426305"/>
            <a:ext cx="4763770" cy="5424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sz="2800" dirty="0">
                <a:solidFill>
                  <a:srgbClr val="404040"/>
                </a:solidFill>
                <a:latin typeface="Calibri"/>
                <a:cs typeface="Calibri"/>
              </a:rPr>
              <a:t>A</a:t>
            </a:r>
            <a:r>
              <a:rPr lang="en-GB" sz="2800" dirty="0">
                <a:solidFill>
                  <a:srgbClr val="404040"/>
                </a:solidFill>
                <a:latin typeface="Calibri"/>
                <a:cs typeface="Calibri"/>
              </a:rPr>
              <a:t>n Academic Entity Type</a:t>
            </a:r>
            <a:endParaRPr sz="2800" dirty="0">
              <a:latin typeface="Calibri"/>
              <a:cs typeface="Calibri"/>
            </a:endParaRPr>
          </a:p>
        </p:txBody>
      </p:sp>
      <p:grpSp>
        <p:nvGrpSpPr>
          <p:cNvPr id="45" name="Group 44">
            <a:extLst>
              <a:ext uri="{FF2B5EF4-FFF2-40B4-BE49-F238E27FC236}">
                <a16:creationId xmlns:a16="http://schemas.microsoft.com/office/drawing/2014/main" id="{07935B8B-2B77-4B98-9B07-2BC745C718E5}"/>
              </a:ext>
            </a:extLst>
          </p:cNvPr>
          <p:cNvGrpSpPr/>
          <p:nvPr/>
        </p:nvGrpSpPr>
        <p:grpSpPr>
          <a:xfrm>
            <a:off x="1941830" y="2667001"/>
            <a:ext cx="4931582" cy="1950859"/>
            <a:chOff x="304800" y="2667000"/>
            <a:chExt cx="5120218" cy="1950859"/>
          </a:xfrm>
        </p:grpSpPr>
        <p:sp>
          <p:nvSpPr>
            <p:cNvPr id="6" name="Rectangle 5">
              <a:extLst>
                <a:ext uri="{FF2B5EF4-FFF2-40B4-BE49-F238E27FC236}">
                  <a16:creationId xmlns:a16="http://schemas.microsoft.com/office/drawing/2014/main" id="{47AE7A04-66AE-4506-8F9B-48922DC07713}"/>
                </a:ext>
              </a:extLst>
            </p:cNvPr>
            <p:cNvSpPr/>
            <p:nvPr/>
          </p:nvSpPr>
          <p:spPr>
            <a:xfrm>
              <a:off x="2166452" y="4131023"/>
              <a:ext cx="1393186" cy="4746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TextBox 6">
              <a:extLst>
                <a:ext uri="{FF2B5EF4-FFF2-40B4-BE49-F238E27FC236}">
                  <a16:creationId xmlns:a16="http://schemas.microsoft.com/office/drawing/2014/main" id="{72305B7D-1FA1-49D6-9A0F-BFB29A5ACA70}"/>
                </a:ext>
              </a:extLst>
            </p:cNvPr>
            <p:cNvSpPr txBox="1"/>
            <p:nvPr/>
          </p:nvSpPr>
          <p:spPr>
            <a:xfrm>
              <a:off x="2175918" y="4168970"/>
              <a:ext cx="1393186" cy="400110"/>
            </a:xfrm>
            <a:prstGeom prst="rect">
              <a:avLst/>
            </a:prstGeom>
            <a:noFill/>
          </p:spPr>
          <p:txBody>
            <a:bodyPr wrap="square" rtlCol="0">
              <a:spAutoFit/>
            </a:bodyPr>
            <a:lstStyle/>
            <a:p>
              <a:pPr algn="ctr"/>
              <a:r>
                <a:rPr lang="en-GB" sz="2000" dirty="0"/>
                <a:t>ACADEMIC</a:t>
              </a:r>
            </a:p>
          </p:txBody>
        </p:sp>
        <p:grpSp>
          <p:nvGrpSpPr>
            <p:cNvPr id="8" name="Group 7">
              <a:extLst>
                <a:ext uri="{FF2B5EF4-FFF2-40B4-BE49-F238E27FC236}">
                  <a16:creationId xmlns:a16="http://schemas.microsoft.com/office/drawing/2014/main" id="{23697E17-0FE5-43FF-B77A-B31FF82CC0E7}"/>
                </a:ext>
              </a:extLst>
            </p:cNvPr>
            <p:cNvGrpSpPr/>
            <p:nvPr/>
          </p:nvGrpSpPr>
          <p:grpSpPr>
            <a:xfrm>
              <a:off x="4206475" y="4131023"/>
              <a:ext cx="1218543" cy="474649"/>
              <a:chOff x="5601459" y="2743200"/>
              <a:chExt cx="2094741" cy="762000"/>
            </a:xfrm>
          </p:grpSpPr>
          <p:sp>
            <p:nvSpPr>
              <p:cNvPr id="9" name="Oval 8">
                <a:extLst>
                  <a:ext uri="{FF2B5EF4-FFF2-40B4-BE49-F238E27FC236}">
                    <a16:creationId xmlns:a16="http://schemas.microsoft.com/office/drawing/2014/main" id="{54DAD317-9C16-4D06-84EE-EFFD228148AD}"/>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TextBox 9">
                <a:extLst>
                  <a:ext uri="{FF2B5EF4-FFF2-40B4-BE49-F238E27FC236}">
                    <a16:creationId xmlns:a16="http://schemas.microsoft.com/office/drawing/2014/main" id="{96A2A6F2-3F0C-4108-8B3F-6212AC4423BA}"/>
                  </a:ext>
                </a:extLst>
              </p:cNvPr>
              <p:cNvSpPr txBox="1"/>
              <p:nvPr/>
            </p:nvSpPr>
            <p:spPr>
              <a:xfrm>
                <a:off x="5698622" y="2803032"/>
                <a:ext cx="1922487" cy="642335"/>
              </a:xfrm>
              <a:prstGeom prst="rect">
                <a:avLst/>
              </a:prstGeom>
              <a:noFill/>
            </p:spPr>
            <p:txBody>
              <a:bodyPr wrap="square" rtlCol="0">
                <a:spAutoFit/>
              </a:bodyPr>
              <a:lstStyle/>
              <a:p>
                <a:pPr algn="ctr"/>
                <a:r>
                  <a:rPr lang="en-GB" sz="2000" dirty="0"/>
                  <a:t>Position</a:t>
                </a:r>
              </a:p>
            </p:txBody>
          </p:sp>
        </p:grpSp>
        <p:grpSp>
          <p:nvGrpSpPr>
            <p:cNvPr id="14" name="Group 13">
              <a:extLst>
                <a:ext uri="{FF2B5EF4-FFF2-40B4-BE49-F238E27FC236}">
                  <a16:creationId xmlns:a16="http://schemas.microsoft.com/office/drawing/2014/main" id="{7F58F498-94C6-43AE-9374-FB19CE594212}"/>
                </a:ext>
              </a:extLst>
            </p:cNvPr>
            <p:cNvGrpSpPr/>
            <p:nvPr/>
          </p:nvGrpSpPr>
          <p:grpSpPr>
            <a:xfrm>
              <a:off x="2246366" y="2667000"/>
              <a:ext cx="1218543" cy="474649"/>
              <a:chOff x="877059" y="2279791"/>
              <a:chExt cx="2094741" cy="762000"/>
            </a:xfrm>
          </p:grpSpPr>
          <p:sp>
            <p:nvSpPr>
              <p:cNvPr id="15" name="Oval 14">
                <a:extLst>
                  <a:ext uri="{FF2B5EF4-FFF2-40B4-BE49-F238E27FC236}">
                    <a16:creationId xmlns:a16="http://schemas.microsoft.com/office/drawing/2014/main" id="{65BCBA91-AE9D-439D-B480-28515BC995EF}"/>
                  </a:ext>
                </a:extLst>
              </p:cNvPr>
              <p:cNvSpPr/>
              <p:nvPr/>
            </p:nvSpPr>
            <p:spPr>
              <a:xfrm>
                <a:off x="877059" y="2279791"/>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Box 15">
                <a:extLst>
                  <a:ext uri="{FF2B5EF4-FFF2-40B4-BE49-F238E27FC236}">
                    <a16:creationId xmlns:a16="http://schemas.microsoft.com/office/drawing/2014/main" id="{3BBC56DB-6EA0-4B08-B61B-8595A513B8DD}"/>
                  </a:ext>
                </a:extLst>
              </p:cNvPr>
              <p:cNvSpPr txBox="1"/>
              <p:nvPr/>
            </p:nvSpPr>
            <p:spPr>
              <a:xfrm>
                <a:off x="1178791" y="2343935"/>
                <a:ext cx="1524000" cy="642335"/>
              </a:xfrm>
              <a:prstGeom prst="rect">
                <a:avLst/>
              </a:prstGeom>
              <a:noFill/>
            </p:spPr>
            <p:txBody>
              <a:bodyPr wrap="square" rtlCol="0">
                <a:spAutoFit/>
              </a:bodyPr>
              <a:lstStyle/>
              <a:p>
                <a:pPr algn="ctr"/>
                <a:r>
                  <a:rPr lang="en-GB" sz="2000" u="sng" dirty="0"/>
                  <a:t>ID</a:t>
                </a:r>
              </a:p>
            </p:txBody>
          </p:sp>
        </p:grpSp>
        <p:grpSp>
          <p:nvGrpSpPr>
            <p:cNvPr id="47" name="Group 46">
              <a:extLst>
                <a:ext uri="{FF2B5EF4-FFF2-40B4-BE49-F238E27FC236}">
                  <a16:creationId xmlns:a16="http://schemas.microsoft.com/office/drawing/2014/main" id="{13D16F57-9C28-4F3C-AD04-24E0E3019213}"/>
                </a:ext>
              </a:extLst>
            </p:cNvPr>
            <p:cNvGrpSpPr/>
            <p:nvPr/>
          </p:nvGrpSpPr>
          <p:grpSpPr>
            <a:xfrm>
              <a:off x="304800" y="3494800"/>
              <a:ext cx="1218543" cy="477622"/>
              <a:chOff x="634628" y="3966331"/>
              <a:chExt cx="1649670" cy="591297"/>
            </a:xfrm>
          </p:grpSpPr>
          <p:sp>
            <p:nvSpPr>
              <p:cNvPr id="17" name="Oval 16">
                <a:extLst>
                  <a:ext uri="{FF2B5EF4-FFF2-40B4-BE49-F238E27FC236}">
                    <a16:creationId xmlns:a16="http://schemas.microsoft.com/office/drawing/2014/main" id="{6FA7FFE1-C83C-4F7A-BC50-BA19C95EE09B}"/>
                  </a:ext>
                </a:extLst>
              </p:cNvPr>
              <p:cNvSpPr/>
              <p:nvPr/>
            </p:nvSpPr>
            <p:spPr>
              <a:xfrm>
                <a:off x="634628" y="3966331"/>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TextBox 19">
                <a:extLst>
                  <a:ext uri="{FF2B5EF4-FFF2-40B4-BE49-F238E27FC236}">
                    <a16:creationId xmlns:a16="http://schemas.microsoft.com/office/drawing/2014/main" id="{368F42A8-B5C9-49DF-B27D-6A87A5EE724A}"/>
                  </a:ext>
                </a:extLst>
              </p:cNvPr>
              <p:cNvSpPr txBox="1"/>
              <p:nvPr/>
            </p:nvSpPr>
            <p:spPr>
              <a:xfrm>
                <a:off x="862958" y="3998805"/>
                <a:ext cx="1200194" cy="495337"/>
              </a:xfrm>
              <a:prstGeom prst="rect">
                <a:avLst/>
              </a:prstGeom>
              <a:noFill/>
            </p:spPr>
            <p:txBody>
              <a:bodyPr wrap="square" rtlCol="0">
                <a:spAutoFit/>
              </a:bodyPr>
              <a:lstStyle/>
              <a:p>
                <a:pPr algn="ctr"/>
                <a:r>
                  <a:rPr lang="en-GB" sz="2000" dirty="0"/>
                  <a:t>Email</a:t>
                </a:r>
              </a:p>
            </p:txBody>
          </p:sp>
        </p:grpSp>
        <p:cxnSp>
          <p:nvCxnSpPr>
            <p:cNvPr id="21" name="Straight Connector 20">
              <a:extLst>
                <a:ext uri="{FF2B5EF4-FFF2-40B4-BE49-F238E27FC236}">
                  <a16:creationId xmlns:a16="http://schemas.microsoft.com/office/drawing/2014/main" id="{DC48C1BB-2CAC-4B0F-8793-3A02F2CFEE46}"/>
                </a:ext>
              </a:extLst>
            </p:cNvPr>
            <p:cNvCxnSpPr>
              <a:cxnSpLocks/>
              <a:stCxn id="49" idx="4"/>
              <a:endCxn id="6" idx="0"/>
            </p:cNvCxnSpPr>
            <p:nvPr/>
          </p:nvCxnSpPr>
          <p:spPr>
            <a:xfrm>
              <a:off x="2112247" y="3678527"/>
              <a:ext cx="750798" cy="452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A93919-7B00-499C-A9C5-F36FE7C0CA21}"/>
                </a:ext>
              </a:extLst>
            </p:cNvPr>
            <p:cNvCxnSpPr>
              <a:stCxn id="6" idx="3"/>
              <a:endCxn id="9" idx="2"/>
            </p:cNvCxnSpPr>
            <p:nvPr/>
          </p:nvCxnSpPr>
          <p:spPr>
            <a:xfrm>
              <a:off x="3559638" y="4368347"/>
              <a:ext cx="6468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F83BE4-9E74-45C7-A872-457EB2DA981A}"/>
                </a:ext>
              </a:extLst>
            </p:cNvPr>
            <p:cNvCxnSpPr>
              <a:cxnSpLocks/>
              <a:stCxn id="6" idx="0"/>
              <a:endCxn id="12" idx="4"/>
            </p:cNvCxnSpPr>
            <p:nvPr/>
          </p:nvCxnSpPr>
          <p:spPr>
            <a:xfrm flipV="1">
              <a:off x="2863046" y="3687924"/>
              <a:ext cx="743392" cy="443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FF8D48-3379-478B-AEA5-3BB7B242112F}"/>
                </a:ext>
              </a:extLst>
            </p:cNvPr>
            <p:cNvCxnSpPr>
              <a:stCxn id="6" idx="0"/>
              <a:endCxn id="15" idx="4"/>
            </p:cNvCxnSpPr>
            <p:nvPr/>
          </p:nvCxnSpPr>
          <p:spPr>
            <a:xfrm flipH="1" flipV="1">
              <a:off x="2855638" y="3141649"/>
              <a:ext cx="7408" cy="989374"/>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3401CE7-D56E-4D07-BCC8-D49AA4A0C780}"/>
                </a:ext>
              </a:extLst>
            </p:cNvPr>
            <p:cNvGrpSpPr/>
            <p:nvPr/>
          </p:nvGrpSpPr>
          <p:grpSpPr>
            <a:xfrm>
              <a:off x="2997166" y="3197429"/>
              <a:ext cx="1218543" cy="490495"/>
              <a:chOff x="5124831" y="2193896"/>
              <a:chExt cx="2094741" cy="762000"/>
            </a:xfrm>
          </p:grpSpPr>
          <p:sp>
            <p:nvSpPr>
              <p:cNvPr id="12" name="Oval 11">
                <a:extLst>
                  <a:ext uri="{FF2B5EF4-FFF2-40B4-BE49-F238E27FC236}">
                    <a16:creationId xmlns:a16="http://schemas.microsoft.com/office/drawing/2014/main" id="{4D89B9EB-6D00-4DE0-BBCE-73D1A2F3830C}"/>
                  </a:ext>
                </a:extLst>
              </p:cNvPr>
              <p:cNvSpPr/>
              <p:nvPr/>
            </p:nvSpPr>
            <p:spPr>
              <a:xfrm>
                <a:off x="5124831" y="2193896"/>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a:extLst>
                  <a:ext uri="{FF2B5EF4-FFF2-40B4-BE49-F238E27FC236}">
                    <a16:creationId xmlns:a16="http://schemas.microsoft.com/office/drawing/2014/main" id="{66FA9C4E-30A5-42B4-95C5-20F2424A3E9C}"/>
                  </a:ext>
                </a:extLst>
              </p:cNvPr>
              <p:cNvSpPr txBox="1"/>
              <p:nvPr/>
            </p:nvSpPr>
            <p:spPr>
              <a:xfrm>
                <a:off x="5414792" y="2242856"/>
                <a:ext cx="1524000" cy="621584"/>
              </a:xfrm>
              <a:prstGeom prst="rect">
                <a:avLst/>
              </a:prstGeom>
              <a:noFill/>
            </p:spPr>
            <p:txBody>
              <a:bodyPr wrap="square" rtlCol="0">
                <a:spAutoFit/>
              </a:bodyPr>
              <a:lstStyle/>
              <a:p>
                <a:pPr algn="ctr"/>
                <a:r>
                  <a:rPr lang="en-GB" sz="2000" dirty="0"/>
                  <a:t>Name</a:t>
                </a:r>
              </a:p>
            </p:txBody>
          </p:sp>
        </p:grpSp>
        <p:grpSp>
          <p:nvGrpSpPr>
            <p:cNvPr id="36" name="Group 35">
              <a:extLst>
                <a:ext uri="{FF2B5EF4-FFF2-40B4-BE49-F238E27FC236}">
                  <a16:creationId xmlns:a16="http://schemas.microsoft.com/office/drawing/2014/main" id="{BFF5D643-E55A-4189-BC0C-513EE7C78F86}"/>
                </a:ext>
              </a:extLst>
            </p:cNvPr>
            <p:cNvGrpSpPr/>
            <p:nvPr/>
          </p:nvGrpSpPr>
          <p:grpSpPr>
            <a:xfrm>
              <a:off x="4168669" y="3459359"/>
              <a:ext cx="1218543" cy="474649"/>
              <a:chOff x="5601459" y="2743200"/>
              <a:chExt cx="2094741" cy="762000"/>
            </a:xfrm>
          </p:grpSpPr>
          <p:sp>
            <p:nvSpPr>
              <p:cNvPr id="37" name="Oval 36">
                <a:extLst>
                  <a:ext uri="{FF2B5EF4-FFF2-40B4-BE49-F238E27FC236}">
                    <a16:creationId xmlns:a16="http://schemas.microsoft.com/office/drawing/2014/main" id="{AB23C67A-5940-41FB-A8CB-B5362AA46770}"/>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TextBox 37">
                <a:extLst>
                  <a:ext uri="{FF2B5EF4-FFF2-40B4-BE49-F238E27FC236}">
                    <a16:creationId xmlns:a16="http://schemas.microsoft.com/office/drawing/2014/main" id="{B1BF5E9C-A022-42C7-89AE-C817A4011C06}"/>
                  </a:ext>
                </a:extLst>
              </p:cNvPr>
              <p:cNvSpPr txBox="1"/>
              <p:nvPr/>
            </p:nvSpPr>
            <p:spPr>
              <a:xfrm>
                <a:off x="5874386" y="2803032"/>
                <a:ext cx="1610693" cy="642334"/>
              </a:xfrm>
              <a:prstGeom prst="rect">
                <a:avLst/>
              </a:prstGeom>
              <a:noFill/>
            </p:spPr>
            <p:txBody>
              <a:bodyPr wrap="square" rtlCol="0">
                <a:spAutoFit/>
              </a:bodyPr>
              <a:lstStyle/>
              <a:p>
                <a:pPr algn="ctr"/>
                <a:r>
                  <a:rPr lang="en-GB" sz="2000" dirty="0"/>
                  <a:t>Title</a:t>
                </a:r>
              </a:p>
            </p:txBody>
          </p:sp>
        </p:grpSp>
        <p:cxnSp>
          <p:nvCxnSpPr>
            <p:cNvPr id="42" name="Straight Connector 41">
              <a:extLst>
                <a:ext uri="{FF2B5EF4-FFF2-40B4-BE49-F238E27FC236}">
                  <a16:creationId xmlns:a16="http://schemas.microsoft.com/office/drawing/2014/main" id="{9CC04CBB-DF75-4AFA-A37D-AA6DE23A7B38}"/>
                </a:ext>
              </a:extLst>
            </p:cNvPr>
            <p:cNvCxnSpPr>
              <a:cxnSpLocks/>
            </p:cNvCxnSpPr>
            <p:nvPr/>
          </p:nvCxnSpPr>
          <p:spPr>
            <a:xfrm flipV="1">
              <a:off x="3559638" y="3862192"/>
              <a:ext cx="725360" cy="277591"/>
            </a:xfrm>
            <a:prstGeom prst="line">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925D1D9-E8B8-490E-8860-0D136C67680A}"/>
                </a:ext>
              </a:extLst>
            </p:cNvPr>
            <p:cNvGrpSpPr/>
            <p:nvPr/>
          </p:nvGrpSpPr>
          <p:grpSpPr>
            <a:xfrm>
              <a:off x="357338" y="4140237"/>
              <a:ext cx="1218543" cy="477622"/>
              <a:chOff x="1137000" y="3634256"/>
              <a:chExt cx="1649670" cy="591297"/>
            </a:xfrm>
          </p:grpSpPr>
          <p:sp>
            <p:nvSpPr>
              <p:cNvPr id="48" name="Oval 47">
                <a:extLst>
                  <a:ext uri="{FF2B5EF4-FFF2-40B4-BE49-F238E27FC236}">
                    <a16:creationId xmlns:a16="http://schemas.microsoft.com/office/drawing/2014/main" id="{3AE7E1E8-4DFB-4412-8EB6-22B1C455BBD6}"/>
                  </a:ext>
                </a:extLst>
              </p:cNvPr>
              <p:cNvSpPr/>
              <p:nvPr/>
            </p:nvSpPr>
            <p:spPr>
              <a:xfrm>
                <a:off x="1137000" y="3634256"/>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3" name="TextBox 52">
                <a:extLst>
                  <a:ext uri="{FF2B5EF4-FFF2-40B4-BE49-F238E27FC236}">
                    <a16:creationId xmlns:a16="http://schemas.microsoft.com/office/drawing/2014/main" id="{EF1E8A76-D24F-437E-9667-40210AFDDE89}"/>
                  </a:ext>
                </a:extLst>
              </p:cNvPr>
              <p:cNvSpPr txBox="1"/>
              <p:nvPr/>
            </p:nvSpPr>
            <p:spPr>
              <a:xfrm>
                <a:off x="1321294" y="3691450"/>
                <a:ext cx="1200194" cy="495337"/>
              </a:xfrm>
              <a:prstGeom prst="rect">
                <a:avLst/>
              </a:prstGeom>
              <a:noFill/>
            </p:spPr>
            <p:txBody>
              <a:bodyPr wrap="square" rtlCol="0">
                <a:spAutoFit/>
              </a:bodyPr>
              <a:lstStyle/>
              <a:p>
                <a:pPr algn="ctr"/>
                <a:r>
                  <a:rPr lang="en-GB" sz="2000" dirty="0"/>
                  <a:t>Phone</a:t>
                </a:r>
              </a:p>
            </p:txBody>
          </p:sp>
        </p:grpSp>
        <p:cxnSp>
          <p:nvCxnSpPr>
            <p:cNvPr id="34" name="Straight Connector 33">
              <a:extLst>
                <a:ext uri="{FF2B5EF4-FFF2-40B4-BE49-F238E27FC236}">
                  <a16:creationId xmlns:a16="http://schemas.microsoft.com/office/drawing/2014/main" id="{B6CF4D81-98E3-4EE8-B590-5DC9E775E9FC}"/>
                </a:ext>
              </a:extLst>
            </p:cNvPr>
            <p:cNvCxnSpPr>
              <a:stCxn id="48" idx="6"/>
              <a:endCxn id="6" idx="1"/>
            </p:cNvCxnSpPr>
            <p:nvPr/>
          </p:nvCxnSpPr>
          <p:spPr>
            <a:xfrm flipV="1">
              <a:off x="1575881" y="4368348"/>
              <a:ext cx="590571" cy="107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273AF8D-BFAA-49BB-A1E4-8B61A0E05207}"/>
                </a:ext>
              </a:extLst>
            </p:cNvPr>
            <p:cNvSpPr/>
            <p:nvPr/>
          </p:nvSpPr>
          <p:spPr>
            <a:xfrm>
              <a:off x="1502975" y="3200905"/>
              <a:ext cx="1218543" cy="4776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50" name="Straight Connector 49">
              <a:extLst>
                <a:ext uri="{FF2B5EF4-FFF2-40B4-BE49-F238E27FC236}">
                  <a16:creationId xmlns:a16="http://schemas.microsoft.com/office/drawing/2014/main" id="{F37F2EB5-168A-48F1-82CB-9CDB688EAFAA}"/>
                </a:ext>
              </a:extLst>
            </p:cNvPr>
            <p:cNvCxnSpPr>
              <a:cxnSpLocks/>
            </p:cNvCxnSpPr>
            <p:nvPr/>
          </p:nvCxnSpPr>
          <p:spPr>
            <a:xfrm>
              <a:off x="1530377" y="3751416"/>
              <a:ext cx="645541" cy="388367"/>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B900346-CC21-481A-BE12-32AA4D4CD680}"/>
                </a:ext>
              </a:extLst>
            </p:cNvPr>
            <p:cNvSpPr txBox="1"/>
            <p:nvPr/>
          </p:nvSpPr>
          <p:spPr>
            <a:xfrm>
              <a:off x="1659382" y="3244356"/>
              <a:ext cx="886534" cy="400110"/>
            </a:xfrm>
            <a:prstGeom prst="rect">
              <a:avLst/>
            </a:prstGeom>
            <a:noFill/>
          </p:spPr>
          <p:txBody>
            <a:bodyPr wrap="square" rtlCol="0">
              <a:spAutoFit/>
            </a:bodyPr>
            <a:lstStyle/>
            <a:p>
              <a:pPr algn="ctr"/>
              <a:r>
                <a:rPr lang="en-GB" sz="2000" dirty="0"/>
                <a:t>Office</a:t>
              </a:r>
            </a:p>
          </p:txBody>
        </p:sp>
      </p:grpSp>
      <p:sp>
        <p:nvSpPr>
          <p:cNvPr id="52" name="object 3">
            <a:extLst>
              <a:ext uri="{FF2B5EF4-FFF2-40B4-BE49-F238E27FC236}">
                <a16:creationId xmlns:a16="http://schemas.microsoft.com/office/drawing/2014/main" id="{D06D8D8A-65FC-4D3B-A409-D3D8CACCFD4A}"/>
              </a:ext>
            </a:extLst>
          </p:cNvPr>
          <p:cNvSpPr txBox="1"/>
          <p:nvPr/>
        </p:nvSpPr>
        <p:spPr>
          <a:xfrm>
            <a:off x="3569528" y="5445792"/>
            <a:ext cx="2381885" cy="48090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400" dirty="0">
                <a:solidFill>
                  <a:srgbClr val="404040"/>
                </a:solidFill>
                <a:latin typeface="Calibri"/>
                <a:cs typeface="Calibri"/>
              </a:rPr>
              <a:t>Chen notation</a:t>
            </a:r>
            <a:endParaRPr sz="2400" dirty="0">
              <a:latin typeface="Calibri"/>
              <a:cs typeface="Calibri"/>
            </a:endParaRPr>
          </a:p>
        </p:txBody>
      </p:sp>
      <p:pic>
        <p:nvPicPr>
          <p:cNvPr id="54" name="Picture 53">
            <a:extLst>
              <a:ext uri="{FF2B5EF4-FFF2-40B4-BE49-F238E27FC236}">
                <a16:creationId xmlns:a16="http://schemas.microsoft.com/office/drawing/2014/main" id="{54498BBB-0C6F-4191-B04A-15BDCF2ED54C}"/>
              </a:ext>
            </a:extLst>
          </p:cNvPr>
          <p:cNvPicPr>
            <a:picLocks noChangeAspect="1"/>
          </p:cNvPicPr>
          <p:nvPr/>
        </p:nvPicPr>
        <p:blipFill rotWithShape="1">
          <a:blip r:embed="rId3"/>
          <a:srcRect l="49965" t="47345" r="41760" b="34379"/>
          <a:stretch/>
        </p:blipFill>
        <p:spPr>
          <a:xfrm>
            <a:off x="7314793" y="1738923"/>
            <a:ext cx="2720899" cy="3380152"/>
          </a:xfrm>
          <a:prstGeom prst="rect">
            <a:avLst/>
          </a:prstGeom>
        </p:spPr>
      </p:pic>
      <p:sp>
        <p:nvSpPr>
          <p:cNvPr id="56" name="object 3">
            <a:extLst>
              <a:ext uri="{FF2B5EF4-FFF2-40B4-BE49-F238E27FC236}">
                <a16:creationId xmlns:a16="http://schemas.microsoft.com/office/drawing/2014/main" id="{ACCFB1FA-A110-422E-BCAB-3EE47F2C94D7}"/>
              </a:ext>
            </a:extLst>
          </p:cNvPr>
          <p:cNvSpPr txBox="1"/>
          <p:nvPr/>
        </p:nvSpPr>
        <p:spPr>
          <a:xfrm>
            <a:off x="7407774" y="5486400"/>
            <a:ext cx="2872485" cy="48090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400" dirty="0">
                <a:solidFill>
                  <a:srgbClr val="404040"/>
                </a:solidFill>
                <a:latin typeface="Calibri"/>
                <a:cs typeface="Calibri"/>
              </a:rPr>
              <a:t>Crows-foot notation</a:t>
            </a:r>
            <a:endParaRPr sz="2400" dirty="0">
              <a:latin typeface="Calibri"/>
              <a:cs typeface="Calibri"/>
            </a:endParaRPr>
          </a:p>
        </p:txBody>
      </p:sp>
      <p:cxnSp>
        <p:nvCxnSpPr>
          <p:cNvPr id="19" name="Straight Connector 18">
            <a:extLst>
              <a:ext uri="{FF2B5EF4-FFF2-40B4-BE49-F238E27FC236}">
                <a16:creationId xmlns:a16="http://schemas.microsoft.com/office/drawing/2014/main" id="{20E6ABB7-A241-41C8-8033-61F24D477D0E}"/>
              </a:ext>
            </a:extLst>
          </p:cNvPr>
          <p:cNvCxnSpPr/>
          <p:nvPr/>
        </p:nvCxnSpPr>
        <p:spPr>
          <a:xfrm>
            <a:off x="7496420" y="5105400"/>
            <a:ext cx="2333381" cy="0"/>
          </a:xfrm>
          <a:prstGeom prst="line">
            <a:avLst/>
          </a:prstGeom>
          <a:ln w="12700">
            <a:solidFill>
              <a:srgbClr val="3035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162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663402"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Mapping an Entity to a Relation</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396654" y="4224182"/>
            <a:ext cx="6243891" cy="93487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Relation Schema</a:t>
            </a:r>
          </a:p>
          <a:p>
            <a:pPr marL="12700">
              <a:spcBef>
                <a:spcPts val="869"/>
              </a:spcBef>
              <a:tabLst>
                <a:tab pos="354965" algn="l"/>
                <a:tab pos="355600" algn="l"/>
              </a:tabLst>
            </a:pPr>
            <a:r>
              <a:rPr lang="en-GB" sz="1800" dirty="0"/>
              <a:t>ACADEMIC (</a:t>
            </a:r>
            <a:r>
              <a:rPr lang="en-GB" sz="1800" u="sng" dirty="0"/>
              <a:t>ID</a:t>
            </a:r>
            <a:r>
              <a:rPr lang="en-GB" sz="1800" dirty="0"/>
              <a:t>, Name, Title, Position, Office, Phone, Email);</a:t>
            </a:r>
          </a:p>
        </p:txBody>
      </p:sp>
      <p:graphicFrame>
        <p:nvGraphicFramePr>
          <p:cNvPr id="91" name="Table 90">
            <a:extLst>
              <a:ext uri="{FF2B5EF4-FFF2-40B4-BE49-F238E27FC236}">
                <a16:creationId xmlns:a16="http://schemas.microsoft.com/office/drawing/2014/main" id="{19E5C7A7-E9F5-4AB6-8579-A542124867B2}"/>
              </a:ext>
            </a:extLst>
          </p:cNvPr>
          <p:cNvGraphicFramePr>
            <a:graphicFrameLocks noGrp="1"/>
          </p:cNvGraphicFramePr>
          <p:nvPr/>
        </p:nvGraphicFramePr>
        <p:xfrm>
          <a:off x="2446909" y="5849568"/>
          <a:ext cx="5777198" cy="370840"/>
        </p:xfrm>
        <a:graphic>
          <a:graphicData uri="http://schemas.openxmlformats.org/drawingml/2006/table">
            <a:tbl>
              <a:tblPr firstRow="1" bandRow="1">
                <a:tableStyleId>{5940675A-B579-460E-94D1-54222C63F5DA}</a:tableStyleId>
              </a:tblPr>
              <a:tblGrid>
                <a:gridCol w="581810">
                  <a:extLst>
                    <a:ext uri="{9D8B030D-6E8A-4147-A177-3AD203B41FA5}">
                      <a16:colId xmlns:a16="http://schemas.microsoft.com/office/drawing/2014/main" val="2000681222"/>
                    </a:ext>
                  </a:extLst>
                </a:gridCol>
                <a:gridCol w="781281">
                  <a:extLst>
                    <a:ext uri="{9D8B030D-6E8A-4147-A177-3AD203B41FA5}">
                      <a16:colId xmlns:a16="http://schemas.microsoft.com/office/drawing/2014/main" val="2211395884"/>
                    </a:ext>
                  </a:extLst>
                </a:gridCol>
                <a:gridCol w="838200">
                  <a:extLst>
                    <a:ext uri="{9D8B030D-6E8A-4147-A177-3AD203B41FA5}">
                      <a16:colId xmlns:a16="http://schemas.microsoft.com/office/drawing/2014/main" val="1398328402"/>
                    </a:ext>
                  </a:extLst>
                </a:gridCol>
                <a:gridCol w="990600">
                  <a:extLst>
                    <a:ext uri="{9D8B030D-6E8A-4147-A177-3AD203B41FA5}">
                      <a16:colId xmlns:a16="http://schemas.microsoft.com/office/drawing/2014/main" val="1514818650"/>
                    </a:ext>
                  </a:extLst>
                </a:gridCol>
                <a:gridCol w="914400">
                  <a:extLst>
                    <a:ext uri="{9D8B030D-6E8A-4147-A177-3AD203B41FA5}">
                      <a16:colId xmlns:a16="http://schemas.microsoft.com/office/drawing/2014/main" val="289301545"/>
                    </a:ext>
                  </a:extLst>
                </a:gridCol>
                <a:gridCol w="762000">
                  <a:extLst>
                    <a:ext uri="{9D8B030D-6E8A-4147-A177-3AD203B41FA5}">
                      <a16:colId xmlns:a16="http://schemas.microsoft.com/office/drawing/2014/main" val="1610271199"/>
                    </a:ext>
                  </a:extLst>
                </a:gridCol>
                <a:gridCol w="908907">
                  <a:extLst>
                    <a:ext uri="{9D8B030D-6E8A-4147-A177-3AD203B41FA5}">
                      <a16:colId xmlns:a16="http://schemas.microsoft.com/office/drawing/2014/main" val="293552966"/>
                    </a:ext>
                  </a:extLst>
                </a:gridCol>
              </a:tblGrid>
              <a:tr h="370840">
                <a:tc>
                  <a:txBody>
                    <a:bodyPr/>
                    <a:lstStyle/>
                    <a:p>
                      <a:r>
                        <a:rPr lang="en-GB" sz="1600" u="sng" dirty="0">
                          <a:solidFill>
                            <a:srgbClr val="C00000"/>
                          </a:solidFill>
                        </a:rPr>
                        <a:t>ID</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Title</a:t>
                      </a:r>
                    </a:p>
                  </a:txBody>
                  <a:tcPr>
                    <a:solidFill>
                      <a:schemeClr val="bg2"/>
                    </a:solidFill>
                  </a:tcPr>
                </a:tc>
                <a:tc>
                  <a:txBody>
                    <a:bodyPr/>
                    <a:lstStyle/>
                    <a:p>
                      <a:r>
                        <a:rPr lang="en-GB" sz="1600" dirty="0">
                          <a:solidFill>
                            <a:srgbClr val="C00000"/>
                          </a:solidFill>
                        </a:rPr>
                        <a:t>Name</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Position</a:t>
                      </a:r>
                    </a:p>
                  </a:txBody>
                  <a:tcPr>
                    <a:solidFill>
                      <a:schemeClr val="bg2"/>
                    </a:solidFill>
                  </a:tcPr>
                </a:tc>
                <a:tc>
                  <a:txBody>
                    <a:bodyPr/>
                    <a:lstStyle/>
                    <a:p>
                      <a:r>
                        <a:rPr lang="en-GB" sz="1600" dirty="0">
                          <a:solidFill>
                            <a:srgbClr val="C00000"/>
                          </a:solidFill>
                        </a:rPr>
                        <a:t>Office</a:t>
                      </a:r>
                    </a:p>
                  </a:txBody>
                  <a:tcPr>
                    <a:solidFill>
                      <a:schemeClr val="bg2"/>
                    </a:solidFill>
                  </a:tcPr>
                </a:tc>
                <a:tc>
                  <a:txBody>
                    <a:bodyPr/>
                    <a:lstStyle/>
                    <a:p>
                      <a:r>
                        <a:rPr lang="en-GB" sz="1600" dirty="0">
                          <a:solidFill>
                            <a:srgbClr val="C00000"/>
                          </a:solidFill>
                        </a:rPr>
                        <a:t>Phone</a:t>
                      </a:r>
                    </a:p>
                  </a:txBody>
                  <a:tcPr>
                    <a:solidFill>
                      <a:schemeClr val="bg2"/>
                    </a:solidFill>
                  </a:tcPr>
                </a:tc>
                <a:tc>
                  <a:txBody>
                    <a:bodyPr/>
                    <a:lstStyle/>
                    <a:p>
                      <a:r>
                        <a:rPr lang="en-GB" sz="1600" dirty="0">
                          <a:solidFill>
                            <a:srgbClr val="C00000"/>
                          </a:solidFill>
                        </a:rPr>
                        <a:t>Email</a:t>
                      </a:r>
                    </a:p>
                  </a:txBody>
                  <a:tcPr>
                    <a:solidFill>
                      <a:schemeClr val="bg2"/>
                    </a:solidFill>
                  </a:tcPr>
                </a:tc>
                <a:extLst>
                  <a:ext uri="{0D108BD9-81ED-4DB2-BD59-A6C34878D82A}">
                    <a16:rowId xmlns:a16="http://schemas.microsoft.com/office/drawing/2014/main" val="425093026"/>
                  </a:ext>
                </a:extLst>
              </a:tr>
            </a:tbl>
          </a:graphicData>
        </a:graphic>
      </p:graphicFrame>
      <p:grpSp>
        <p:nvGrpSpPr>
          <p:cNvPr id="6" name="Group 5">
            <a:extLst>
              <a:ext uri="{FF2B5EF4-FFF2-40B4-BE49-F238E27FC236}">
                <a16:creationId xmlns:a16="http://schemas.microsoft.com/office/drawing/2014/main" id="{4983CA0C-C07A-45D3-BB75-8884B0290897}"/>
              </a:ext>
            </a:extLst>
          </p:cNvPr>
          <p:cNvGrpSpPr/>
          <p:nvPr/>
        </p:nvGrpSpPr>
        <p:grpSpPr>
          <a:xfrm>
            <a:off x="5194061" y="2065895"/>
            <a:ext cx="4997215" cy="1974626"/>
            <a:chOff x="3670060" y="2065895"/>
            <a:chExt cx="4997215" cy="1974626"/>
          </a:xfrm>
        </p:grpSpPr>
        <p:sp>
          <p:nvSpPr>
            <p:cNvPr id="47" name="Rectangle 46">
              <a:extLst>
                <a:ext uri="{FF2B5EF4-FFF2-40B4-BE49-F238E27FC236}">
                  <a16:creationId xmlns:a16="http://schemas.microsoft.com/office/drawing/2014/main" id="{9EE6E473-5CA0-4887-82BF-88F448A929DE}"/>
                </a:ext>
              </a:extLst>
            </p:cNvPr>
            <p:cNvSpPr/>
            <p:nvPr/>
          </p:nvSpPr>
          <p:spPr>
            <a:xfrm>
              <a:off x="5486990" y="3547753"/>
              <a:ext cx="1359718" cy="4804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9" name="TextBox 48">
              <a:extLst>
                <a:ext uri="{FF2B5EF4-FFF2-40B4-BE49-F238E27FC236}">
                  <a16:creationId xmlns:a16="http://schemas.microsoft.com/office/drawing/2014/main" id="{FBEC2402-99BC-4879-8EDA-9527A726E50F}"/>
                </a:ext>
              </a:extLst>
            </p:cNvPr>
            <p:cNvSpPr txBox="1"/>
            <p:nvPr/>
          </p:nvSpPr>
          <p:spPr>
            <a:xfrm>
              <a:off x="5496228" y="3586163"/>
              <a:ext cx="1359718" cy="404984"/>
            </a:xfrm>
            <a:prstGeom prst="rect">
              <a:avLst/>
            </a:prstGeom>
            <a:noFill/>
          </p:spPr>
          <p:txBody>
            <a:bodyPr wrap="square" rtlCol="0">
              <a:spAutoFit/>
            </a:bodyPr>
            <a:lstStyle/>
            <a:p>
              <a:pPr algn="ctr"/>
              <a:r>
                <a:rPr lang="en-GB" sz="2000" dirty="0"/>
                <a:t>ACADEMIC</a:t>
              </a:r>
            </a:p>
          </p:txBody>
        </p:sp>
        <p:grpSp>
          <p:nvGrpSpPr>
            <p:cNvPr id="50" name="Group 49">
              <a:extLst>
                <a:ext uri="{FF2B5EF4-FFF2-40B4-BE49-F238E27FC236}">
                  <a16:creationId xmlns:a16="http://schemas.microsoft.com/office/drawing/2014/main" id="{29FFFD2B-7387-4AB1-9EB4-69B1F5741FD1}"/>
                </a:ext>
              </a:extLst>
            </p:cNvPr>
            <p:cNvGrpSpPr/>
            <p:nvPr/>
          </p:nvGrpSpPr>
          <p:grpSpPr>
            <a:xfrm>
              <a:off x="7478005" y="3547753"/>
              <a:ext cx="1189270" cy="480431"/>
              <a:chOff x="5601459" y="2743200"/>
              <a:chExt cx="2094741" cy="762000"/>
            </a:xfrm>
          </p:grpSpPr>
          <p:sp>
            <p:nvSpPr>
              <p:cNvPr id="116" name="Oval 115">
                <a:extLst>
                  <a:ext uri="{FF2B5EF4-FFF2-40B4-BE49-F238E27FC236}">
                    <a16:creationId xmlns:a16="http://schemas.microsoft.com/office/drawing/2014/main" id="{AA86D0A0-0187-44B4-BF94-E8CADCA8B8E9}"/>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7" name="TextBox 116">
                <a:extLst>
                  <a:ext uri="{FF2B5EF4-FFF2-40B4-BE49-F238E27FC236}">
                    <a16:creationId xmlns:a16="http://schemas.microsoft.com/office/drawing/2014/main" id="{88C32B2D-FA48-41D4-AE4F-31B70D3CF4FB}"/>
                  </a:ext>
                </a:extLst>
              </p:cNvPr>
              <p:cNvSpPr txBox="1"/>
              <p:nvPr/>
            </p:nvSpPr>
            <p:spPr>
              <a:xfrm>
                <a:off x="5601461" y="2811852"/>
                <a:ext cx="2094739" cy="634605"/>
              </a:xfrm>
              <a:prstGeom prst="rect">
                <a:avLst/>
              </a:prstGeom>
              <a:noFill/>
            </p:spPr>
            <p:txBody>
              <a:bodyPr wrap="square" rtlCol="0">
                <a:spAutoFit/>
              </a:bodyPr>
              <a:lstStyle/>
              <a:p>
                <a:pPr algn="ctr"/>
                <a:r>
                  <a:rPr lang="en-GB" sz="2000" dirty="0"/>
                  <a:t>Position</a:t>
                </a:r>
              </a:p>
            </p:txBody>
          </p:sp>
        </p:grpSp>
        <p:grpSp>
          <p:nvGrpSpPr>
            <p:cNvPr id="51" name="Group 50">
              <a:extLst>
                <a:ext uri="{FF2B5EF4-FFF2-40B4-BE49-F238E27FC236}">
                  <a16:creationId xmlns:a16="http://schemas.microsoft.com/office/drawing/2014/main" id="{F5A490CD-96FF-4D81-8F27-1D2311520D20}"/>
                </a:ext>
              </a:extLst>
            </p:cNvPr>
            <p:cNvGrpSpPr/>
            <p:nvPr/>
          </p:nvGrpSpPr>
          <p:grpSpPr>
            <a:xfrm>
              <a:off x="5564984" y="2065895"/>
              <a:ext cx="1189270" cy="480431"/>
              <a:chOff x="877059" y="2279791"/>
              <a:chExt cx="2094741" cy="762000"/>
            </a:xfrm>
          </p:grpSpPr>
          <p:sp>
            <p:nvSpPr>
              <p:cNvPr id="114" name="Oval 113">
                <a:extLst>
                  <a:ext uri="{FF2B5EF4-FFF2-40B4-BE49-F238E27FC236}">
                    <a16:creationId xmlns:a16="http://schemas.microsoft.com/office/drawing/2014/main" id="{5ACD898E-16E7-45AA-8C3B-DB1DE3491F57}"/>
                  </a:ext>
                </a:extLst>
              </p:cNvPr>
              <p:cNvSpPr/>
              <p:nvPr/>
            </p:nvSpPr>
            <p:spPr>
              <a:xfrm>
                <a:off x="877059" y="2279791"/>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5" name="TextBox 114">
                <a:extLst>
                  <a:ext uri="{FF2B5EF4-FFF2-40B4-BE49-F238E27FC236}">
                    <a16:creationId xmlns:a16="http://schemas.microsoft.com/office/drawing/2014/main" id="{2DFAD299-BB30-40D4-A0C1-0376B403D26E}"/>
                  </a:ext>
                </a:extLst>
              </p:cNvPr>
              <p:cNvSpPr txBox="1"/>
              <p:nvPr/>
            </p:nvSpPr>
            <p:spPr>
              <a:xfrm>
                <a:off x="1178792" y="2343935"/>
                <a:ext cx="1524000" cy="642334"/>
              </a:xfrm>
              <a:prstGeom prst="rect">
                <a:avLst/>
              </a:prstGeom>
              <a:noFill/>
            </p:spPr>
            <p:txBody>
              <a:bodyPr wrap="square" rtlCol="0">
                <a:spAutoFit/>
              </a:bodyPr>
              <a:lstStyle/>
              <a:p>
                <a:pPr algn="ctr"/>
                <a:r>
                  <a:rPr lang="en-GB" sz="2000" u="sng" dirty="0"/>
                  <a:t>ID</a:t>
                </a:r>
              </a:p>
            </p:txBody>
          </p:sp>
        </p:grpSp>
        <p:grpSp>
          <p:nvGrpSpPr>
            <p:cNvPr id="52" name="Group 51">
              <a:extLst>
                <a:ext uri="{FF2B5EF4-FFF2-40B4-BE49-F238E27FC236}">
                  <a16:creationId xmlns:a16="http://schemas.microsoft.com/office/drawing/2014/main" id="{F6A2E260-D3A1-4AC6-95C7-EB36DE8221E4}"/>
                </a:ext>
              </a:extLst>
            </p:cNvPr>
            <p:cNvGrpSpPr/>
            <p:nvPr/>
          </p:nvGrpSpPr>
          <p:grpSpPr>
            <a:xfrm>
              <a:off x="3670060" y="2903780"/>
              <a:ext cx="1189270" cy="483441"/>
              <a:chOff x="634628" y="3966331"/>
              <a:chExt cx="1649670" cy="591297"/>
            </a:xfrm>
          </p:grpSpPr>
          <p:sp>
            <p:nvSpPr>
              <p:cNvPr id="112" name="Oval 111">
                <a:extLst>
                  <a:ext uri="{FF2B5EF4-FFF2-40B4-BE49-F238E27FC236}">
                    <a16:creationId xmlns:a16="http://schemas.microsoft.com/office/drawing/2014/main" id="{625C344C-C0B7-4639-BC0A-B3C729DFE5F8}"/>
                  </a:ext>
                </a:extLst>
              </p:cNvPr>
              <p:cNvSpPr/>
              <p:nvPr/>
            </p:nvSpPr>
            <p:spPr>
              <a:xfrm>
                <a:off x="634628" y="3966331"/>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3" name="TextBox 112">
                <a:extLst>
                  <a:ext uri="{FF2B5EF4-FFF2-40B4-BE49-F238E27FC236}">
                    <a16:creationId xmlns:a16="http://schemas.microsoft.com/office/drawing/2014/main" id="{8EF2F086-3909-4C27-BBFF-6C45A427BC50}"/>
                  </a:ext>
                </a:extLst>
              </p:cNvPr>
              <p:cNvSpPr txBox="1"/>
              <p:nvPr/>
            </p:nvSpPr>
            <p:spPr>
              <a:xfrm>
                <a:off x="862958" y="3998805"/>
                <a:ext cx="1200194" cy="495337"/>
              </a:xfrm>
              <a:prstGeom prst="rect">
                <a:avLst/>
              </a:prstGeom>
              <a:noFill/>
            </p:spPr>
            <p:txBody>
              <a:bodyPr wrap="square" rtlCol="0">
                <a:spAutoFit/>
              </a:bodyPr>
              <a:lstStyle/>
              <a:p>
                <a:pPr algn="ctr"/>
                <a:r>
                  <a:rPr lang="en-GB" sz="2000" dirty="0"/>
                  <a:t>Email</a:t>
                </a:r>
              </a:p>
            </p:txBody>
          </p:sp>
        </p:grpSp>
        <p:cxnSp>
          <p:nvCxnSpPr>
            <p:cNvPr id="56" name="Straight Connector 55">
              <a:extLst>
                <a:ext uri="{FF2B5EF4-FFF2-40B4-BE49-F238E27FC236}">
                  <a16:creationId xmlns:a16="http://schemas.microsoft.com/office/drawing/2014/main" id="{A37AED6C-7334-4983-8664-0BCACF247D54}"/>
                </a:ext>
              </a:extLst>
            </p:cNvPr>
            <p:cNvCxnSpPr>
              <a:cxnSpLocks/>
              <a:stCxn id="101" idx="4"/>
              <a:endCxn id="47" idx="0"/>
            </p:cNvCxnSpPr>
            <p:nvPr/>
          </p:nvCxnSpPr>
          <p:spPr>
            <a:xfrm>
              <a:off x="5434087" y="3089745"/>
              <a:ext cx="732762" cy="458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FF7EC-33DF-4C0D-A7D1-500A9A8D1611}"/>
                </a:ext>
              </a:extLst>
            </p:cNvPr>
            <p:cNvCxnSpPr>
              <a:stCxn id="47" idx="3"/>
              <a:endCxn id="116" idx="2"/>
            </p:cNvCxnSpPr>
            <p:nvPr/>
          </p:nvCxnSpPr>
          <p:spPr>
            <a:xfrm>
              <a:off x="6846707" y="3787969"/>
              <a:ext cx="631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2FFCC4C-147E-4545-8AC4-A86F986B42DE}"/>
                </a:ext>
              </a:extLst>
            </p:cNvPr>
            <p:cNvCxnSpPr>
              <a:cxnSpLocks/>
              <a:stCxn id="47" idx="0"/>
              <a:endCxn id="110" idx="4"/>
            </p:cNvCxnSpPr>
            <p:nvPr/>
          </p:nvCxnSpPr>
          <p:spPr>
            <a:xfrm flipV="1">
              <a:off x="6166849" y="3099256"/>
              <a:ext cx="725534" cy="44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9D21D4C-FC71-4A88-96AE-3BCF3154C234}"/>
                </a:ext>
              </a:extLst>
            </p:cNvPr>
            <p:cNvCxnSpPr>
              <a:stCxn id="47" idx="0"/>
              <a:endCxn id="114" idx="4"/>
            </p:cNvCxnSpPr>
            <p:nvPr/>
          </p:nvCxnSpPr>
          <p:spPr>
            <a:xfrm flipH="1" flipV="1">
              <a:off x="6159619" y="2546326"/>
              <a:ext cx="7230" cy="1001427"/>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99B9CB2-21C1-4FBC-8C75-4373D8A408C5}"/>
                </a:ext>
              </a:extLst>
            </p:cNvPr>
            <p:cNvGrpSpPr/>
            <p:nvPr/>
          </p:nvGrpSpPr>
          <p:grpSpPr>
            <a:xfrm>
              <a:off x="6297747" y="2602786"/>
              <a:ext cx="1189270" cy="496470"/>
              <a:chOff x="5124831" y="2193896"/>
              <a:chExt cx="2094741" cy="762000"/>
            </a:xfrm>
          </p:grpSpPr>
          <p:sp>
            <p:nvSpPr>
              <p:cNvPr id="110" name="Oval 109">
                <a:extLst>
                  <a:ext uri="{FF2B5EF4-FFF2-40B4-BE49-F238E27FC236}">
                    <a16:creationId xmlns:a16="http://schemas.microsoft.com/office/drawing/2014/main" id="{12AB51E0-52B3-4B16-98BD-329B9677C516}"/>
                  </a:ext>
                </a:extLst>
              </p:cNvPr>
              <p:cNvSpPr/>
              <p:nvPr/>
            </p:nvSpPr>
            <p:spPr>
              <a:xfrm>
                <a:off x="5124831" y="2193896"/>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1" name="TextBox 110">
                <a:extLst>
                  <a:ext uri="{FF2B5EF4-FFF2-40B4-BE49-F238E27FC236}">
                    <a16:creationId xmlns:a16="http://schemas.microsoft.com/office/drawing/2014/main" id="{1FB70E68-2AC9-41C4-8FB4-3648A1DE0FD7}"/>
                  </a:ext>
                </a:extLst>
              </p:cNvPr>
              <p:cNvSpPr txBox="1"/>
              <p:nvPr/>
            </p:nvSpPr>
            <p:spPr>
              <a:xfrm>
                <a:off x="5414792" y="2242856"/>
                <a:ext cx="1524000" cy="621584"/>
              </a:xfrm>
              <a:prstGeom prst="rect">
                <a:avLst/>
              </a:prstGeom>
              <a:noFill/>
            </p:spPr>
            <p:txBody>
              <a:bodyPr wrap="square" rtlCol="0">
                <a:spAutoFit/>
              </a:bodyPr>
              <a:lstStyle/>
              <a:p>
                <a:pPr algn="ctr"/>
                <a:r>
                  <a:rPr lang="en-GB" sz="2000" dirty="0"/>
                  <a:t>Name</a:t>
                </a:r>
              </a:p>
            </p:txBody>
          </p:sp>
        </p:grpSp>
        <p:grpSp>
          <p:nvGrpSpPr>
            <p:cNvPr id="95" name="Group 94">
              <a:extLst>
                <a:ext uri="{FF2B5EF4-FFF2-40B4-BE49-F238E27FC236}">
                  <a16:creationId xmlns:a16="http://schemas.microsoft.com/office/drawing/2014/main" id="{68E2BAD1-650E-4C8B-8D5B-AD84994A3EEB}"/>
                </a:ext>
              </a:extLst>
            </p:cNvPr>
            <p:cNvGrpSpPr/>
            <p:nvPr/>
          </p:nvGrpSpPr>
          <p:grpSpPr>
            <a:xfrm>
              <a:off x="7441107" y="2867907"/>
              <a:ext cx="1189270" cy="480431"/>
              <a:chOff x="5601459" y="2743200"/>
              <a:chExt cx="2094741" cy="762000"/>
            </a:xfrm>
          </p:grpSpPr>
          <p:sp>
            <p:nvSpPr>
              <p:cNvPr id="108" name="Oval 107">
                <a:extLst>
                  <a:ext uri="{FF2B5EF4-FFF2-40B4-BE49-F238E27FC236}">
                    <a16:creationId xmlns:a16="http://schemas.microsoft.com/office/drawing/2014/main" id="{409779CE-A26C-45D9-93BB-9F28E8B1E657}"/>
                  </a:ext>
                </a:extLst>
              </p:cNvPr>
              <p:cNvSpPr/>
              <p:nvPr/>
            </p:nvSpPr>
            <p:spPr>
              <a:xfrm>
                <a:off x="5601459" y="2743200"/>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9" name="TextBox 108">
                <a:extLst>
                  <a:ext uri="{FF2B5EF4-FFF2-40B4-BE49-F238E27FC236}">
                    <a16:creationId xmlns:a16="http://schemas.microsoft.com/office/drawing/2014/main" id="{3FCB2EC1-23A7-41AB-AD1E-9361AFFDEE21}"/>
                  </a:ext>
                </a:extLst>
              </p:cNvPr>
              <p:cNvSpPr txBox="1"/>
              <p:nvPr/>
            </p:nvSpPr>
            <p:spPr>
              <a:xfrm>
                <a:off x="5874386" y="2803032"/>
                <a:ext cx="1610693" cy="642334"/>
              </a:xfrm>
              <a:prstGeom prst="rect">
                <a:avLst/>
              </a:prstGeom>
              <a:noFill/>
            </p:spPr>
            <p:txBody>
              <a:bodyPr wrap="square" rtlCol="0">
                <a:spAutoFit/>
              </a:bodyPr>
              <a:lstStyle/>
              <a:p>
                <a:pPr algn="ctr"/>
                <a:r>
                  <a:rPr lang="en-GB" sz="2000" dirty="0"/>
                  <a:t>Title</a:t>
                </a:r>
              </a:p>
            </p:txBody>
          </p:sp>
        </p:grpSp>
        <p:cxnSp>
          <p:nvCxnSpPr>
            <p:cNvPr id="97" name="Straight Connector 96">
              <a:extLst>
                <a:ext uri="{FF2B5EF4-FFF2-40B4-BE49-F238E27FC236}">
                  <a16:creationId xmlns:a16="http://schemas.microsoft.com/office/drawing/2014/main" id="{CED3724D-D06F-4AA7-BACA-6417D3190A27}"/>
                </a:ext>
              </a:extLst>
            </p:cNvPr>
            <p:cNvCxnSpPr>
              <a:cxnSpLocks/>
            </p:cNvCxnSpPr>
            <p:nvPr/>
          </p:nvCxnSpPr>
          <p:spPr>
            <a:xfrm flipV="1">
              <a:off x="6846707" y="3275647"/>
              <a:ext cx="707935" cy="280973"/>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6EFF96E4-A64F-4C23-94BE-AC17B46990AE}"/>
                </a:ext>
              </a:extLst>
            </p:cNvPr>
            <p:cNvGrpSpPr/>
            <p:nvPr/>
          </p:nvGrpSpPr>
          <p:grpSpPr>
            <a:xfrm>
              <a:off x="3721336" y="3557080"/>
              <a:ext cx="1189270" cy="483441"/>
              <a:chOff x="1137000" y="3634256"/>
              <a:chExt cx="1649670" cy="591297"/>
            </a:xfrm>
          </p:grpSpPr>
          <p:sp>
            <p:nvSpPr>
              <p:cNvPr id="104" name="Oval 103">
                <a:extLst>
                  <a:ext uri="{FF2B5EF4-FFF2-40B4-BE49-F238E27FC236}">
                    <a16:creationId xmlns:a16="http://schemas.microsoft.com/office/drawing/2014/main" id="{39D41DE7-9491-4B4C-B4EC-9D1794D0E446}"/>
                  </a:ext>
                </a:extLst>
              </p:cNvPr>
              <p:cNvSpPr/>
              <p:nvPr/>
            </p:nvSpPr>
            <p:spPr>
              <a:xfrm>
                <a:off x="1137000" y="3634256"/>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5" name="TextBox 104">
                <a:extLst>
                  <a:ext uri="{FF2B5EF4-FFF2-40B4-BE49-F238E27FC236}">
                    <a16:creationId xmlns:a16="http://schemas.microsoft.com/office/drawing/2014/main" id="{E247CA8A-896D-484F-8A24-746FA6D89E58}"/>
                  </a:ext>
                </a:extLst>
              </p:cNvPr>
              <p:cNvSpPr txBox="1"/>
              <p:nvPr/>
            </p:nvSpPr>
            <p:spPr>
              <a:xfrm>
                <a:off x="1321294" y="3691450"/>
                <a:ext cx="1200194" cy="495337"/>
              </a:xfrm>
              <a:prstGeom prst="rect">
                <a:avLst/>
              </a:prstGeom>
              <a:noFill/>
            </p:spPr>
            <p:txBody>
              <a:bodyPr wrap="square" rtlCol="0">
                <a:spAutoFit/>
              </a:bodyPr>
              <a:lstStyle/>
              <a:p>
                <a:pPr algn="ctr"/>
                <a:r>
                  <a:rPr lang="en-GB" sz="2000" dirty="0"/>
                  <a:t>Phone</a:t>
                </a:r>
              </a:p>
            </p:txBody>
          </p:sp>
        </p:grpSp>
        <p:cxnSp>
          <p:nvCxnSpPr>
            <p:cNvPr id="100" name="Straight Connector 99">
              <a:extLst>
                <a:ext uri="{FF2B5EF4-FFF2-40B4-BE49-F238E27FC236}">
                  <a16:creationId xmlns:a16="http://schemas.microsoft.com/office/drawing/2014/main" id="{21432F7A-BBA1-4082-9AB6-2788E6A8524F}"/>
                </a:ext>
              </a:extLst>
            </p:cNvPr>
            <p:cNvCxnSpPr>
              <a:stCxn id="104" idx="6"/>
              <a:endCxn id="47" idx="1"/>
            </p:cNvCxnSpPr>
            <p:nvPr/>
          </p:nvCxnSpPr>
          <p:spPr>
            <a:xfrm flipV="1">
              <a:off x="4910606" y="3787970"/>
              <a:ext cx="576384" cy="1083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66EA66C0-216A-494F-802E-0DEE336CD581}"/>
                </a:ext>
              </a:extLst>
            </p:cNvPr>
            <p:cNvSpPr/>
            <p:nvPr/>
          </p:nvSpPr>
          <p:spPr>
            <a:xfrm>
              <a:off x="4839451" y="2606304"/>
              <a:ext cx="1189270" cy="4834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02" name="Straight Connector 101">
              <a:extLst>
                <a:ext uri="{FF2B5EF4-FFF2-40B4-BE49-F238E27FC236}">
                  <a16:creationId xmlns:a16="http://schemas.microsoft.com/office/drawing/2014/main" id="{86EA599D-9E7C-4D98-B4BD-6AFC787ADA9F}"/>
                </a:ext>
              </a:extLst>
            </p:cNvPr>
            <p:cNvCxnSpPr>
              <a:cxnSpLocks/>
            </p:cNvCxnSpPr>
            <p:nvPr/>
          </p:nvCxnSpPr>
          <p:spPr>
            <a:xfrm>
              <a:off x="4866195" y="3163522"/>
              <a:ext cx="630033" cy="393098"/>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27439E2-85E2-4DA3-8EE3-1A31578347F3}"/>
                </a:ext>
              </a:extLst>
            </p:cNvPr>
            <p:cNvSpPr txBox="1"/>
            <p:nvPr/>
          </p:nvSpPr>
          <p:spPr>
            <a:xfrm>
              <a:off x="4992101" y="2650285"/>
              <a:ext cx="865237" cy="404984"/>
            </a:xfrm>
            <a:prstGeom prst="rect">
              <a:avLst/>
            </a:prstGeom>
            <a:noFill/>
          </p:spPr>
          <p:txBody>
            <a:bodyPr wrap="square" rtlCol="0">
              <a:spAutoFit/>
            </a:bodyPr>
            <a:lstStyle/>
            <a:p>
              <a:pPr algn="ctr"/>
              <a:r>
                <a:rPr lang="en-GB" sz="2000" dirty="0"/>
                <a:t>Office</a:t>
              </a:r>
            </a:p>
          </p:txBody>
        </p:sp>
      </p:grpSp>
      <p:sp>
        <p:nvSpPr>
          <p:cNvPr id="118" name="object 3">
            <a:extLst>
              <a:ext uri="{FF2B5EF4-FFF2-40B4-BE49-F238E27FC236}">
                <a16:creationId xmlns:a16="http://schemas.microsoft.com/office/drawing/2014/main" id="{741CBA8E-3DCD-49CE-A543-4771B39FCF5A}"/>
              </a:ext>
            </a:extLst>
          </p:cNvPr>
          <p:cNvSpPr txBox="1"/>
          <p:nvPr/>
        </p:nvSpPr>
        <p:spPr>
          <a:xfrm>
            <a:off x="2613892" y="2433979"/>
            <a:ext cx="1573779" cy="542455"/>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ER Model</a:t>
            </a:r>
            <a:endParaRPr sz="3200" dirty="0">
              <a:latin typeface="Calibri"/>
              <a:cs typeface="Calibri"/>
            </a:endParaRPr>
          </a:p>
        </p:txBody>
      </p:sp>
      <p:sp>
        <p:nvSpPr>
          <p:cNvPr id="119" name="object 3">
            <a:extLst>
              <a:ext uri="{FF2B5EF4-FFF2-40B4-BE49-F238E27FC236}">
                <a16:creationId xmlns:a16="http://schemas.microsoft.com/office/drawing/2014/main" id="{52F7C501-5E88-4671-9BF2-BD270D0F72DE}"/>
              </a:ext>
            </a:extLst>
          </p:cNvPr>
          <p:cNvSpPr txBox="1"/>
          <p:nvPr/>
        </p:nvSpPr>
        <p:spPr>
          <a:xfrm>
            <a:off x="2446910" y="5356200"/>
            <a:ext cx="1182863" cy="388567"/>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1800" dirty="0"/>
              <a:t>ACADEMIC</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 name="Ink 9">
                <a:extLst>
                  <a:ext uri="{FF2B5EF4-FFF2-40B4-BE49-F238E27FC236}">
                    <a16:creationId xmlns:a16="http://schemas.microsoft.com/office/drawing/2014/main" id="{68C33FF0-F6F9-490F-B50A-3C4E863AD08F}"/>
                  </a:ext>
                </a:extLst>
              </p14:cNvPr>
              <p14:cNvContentPartPr/>
              <p14:nvPr/>
            </p14:nvContentPartPr>
            <p14:xfrm>
              <a:off x="3064103" y="3027468"/>
              <a:ext cx="318240" cy="1275267"/>
            </p14:xfrm>
          </p:contentPart>
        </mc:Choice>
        <mc:Fallback xmlns="">
          <p:pic>
            <p:nvPicPr>
              <p:cNvPr id="10" name="Ink 9">
                <a:extLst>
                  <a:ext uri="{FF2B5EF4-FFF2-40B4-BE49-F238E27FC236}">
                    <a16:creationId xmlns:a16="http://schemas.microsoft.com/office/drawing/2014/main" id="{68C33FF0-F6F9-490F-B50A-3C4E863AD08F}"/>
                  </a:ext>
                </a:extLst>
              </p:cNvPr>
              <p:cNvPicPr/>
              <p:nvPr/>
            </p:nvPicPr>
            <p:blipFill>
              <a:blip r:embed="rId5"/>
              <a:stretch>
                <a:fillRect/>
              </a:stretch>
            </p:blipFill>
            <p:spPr>
              <a:xfrm>
                <a:off x="3046103" y="3009471"/>
                <a:ext cx="353880" cy="1310901"/>
              </a:xfrm>
              <a:prstGeom prst="rect">
                <a:avLst/>
              </a:prstGeom>
            </p:spPr>
          </p:pic>
        </mc:Fallback>
      </mc:AlternateContent>
      <p:sp>
        <p:nvSpPr>
          <p:cNvPr id="44" name="TextBox 43">
            <a:extLst>
              <a:ext uri="{FF2B5EF4-FFF2-40B4-BE49-F238E27FC236}">
                <a16:creationId xmlns:a16="http://schemas.microsoft.com/office/drawing/2014/main" id="{66A8AC87-8DD5-4C0F-A2A6-643D27E909A7}"/>
              </a:ext>
            </a:extLst>
          </p:cNvPr>
          <p:cNvSpPr txBox="1"/>
          <p:nvPr/>
        </p:nvSpPr>
        <p:spPr>
          <a:xfrm>
            <a:off x="1975577" y="1328184"/>
            <a:ext cx="8217986" cy="892552"/>
          </a:xfrm>
          <a:prstGeom prst="rect">
            <a:avLst/>
          </a:prstGeom>
          <a:noFill/>
        </p:spPr>
        <p:txBody>
          <a:bodyPr wrap="square" rtlCol="0">
            <a:spAutoFit/>
          </a:bodyPr>
          <a:lstStyle/>
          <a:p>
            <a:r>
              <a:rPr lang="en-US" altLang="en-US" sz="2800" dirty="0">
                <a:solidFill>
                  <a:srgbClr val="C00000"/>
                </a:solidFill>
              </a:rPr>
              <a:t>STEP 1</a:t>
            </a:r>
            <a:r>
              <a:rPr lang="en-US" altLang="en-US" sz="2800" dirty="0">
                <a:solidFill>
                  <a:schemeClr val="tx1">
                    <a:lumMod val="75000"/>
                    <a:lumOff val="25000"/>
                  </a:schemeClr>
                </a:solidFill>
              </a:rPr>
              <a:t>: </a:t>
            </a:r>
            <a:r>
              <a:rPr lang="en-US" altLang="en-US" sz="2400" dirty="0">
                <a:solidFill>
                  <a:schemeClr val="tx1">
                    <a:lumMod val="75000"/>
                    <a:lumOff val="25000"/>
                  </a:schemeClr>
                </a:solidFill>
              </a:rPr>
              <a:t>Mapping of a regular Entity type </a:t>
            </a:r>
          </a:p>
          <a:p>
            <a:r>
              <a:rPr lang="en-US" altLang="en-US" sz="2400" dirty="0">
                <a:solidFill>
                  <a:schemeClr val="tx1">
                    <a:lumMod val="75000"/>
                    <a:lumOff val="25000"/>
                  </a:schemeClr>
                </a:solidFill>
              </a:rPr>
              <a:t>(with simple attributes)</a:t>
            </a:r>
          </a:p>
        </p:txBody>
      </p:sp>
    </p:spTree>
    <p:custDataLst>
      <p:tags r:id="rId1"/>
    </p:custDataLst>
    <p:extLst>
      <p:ext uri="{BB962C8B-B14F-4D97-AF65-F5344CB8AC3E}">
        <p14:creationId xmlns:p14="http://schemas.microsoft.com/office/powerpoint/2010/main" val="42692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663402"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Mapping an Entity to a Relation</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396654" y="4224182"/>
            <a:ext cx="6243891" cy="934870"/>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Relation Schema</a:t>
            </a:r>
          </a:p>
          <a:p>
            <a:pPr marL="12700">
              <a:spcBef>
                <a:spcPts val="869"/>
              </a:spcBef>
              <a:tabLst>
                <a:tab pos="354965" algn="l"/>
                <a:tab pos="355600" algn="l"/>
              </a:tabLst>
            </a:pPr>
            <a:r>
              <a:rPr lang="en-GB" sz="1800" dirty="0"/>
              <a:t>ACADEMIC (</a:t>
            </a:r>
            <a:r>
              <a:rPr lang="en-GB" sz="1800" u="sng" dirty="0"/>
              <a:t>ID</a:t>
            </a:r>
            <a:r>
              <a:rPr lang="en-GB" sz="1800" dirty="0"/>
              <a:t>, Name, Number, Street, City, Postcode);</a:t>
            </a:r>
          </a:p>
        </p:txBody>
      </p:sp>
      <p:graphicFrame>
        <p:nvGraphicFramePr>
          <p:cNvPr id="91" name="Table 90">
            <a:extLst>
              <a:ext uri="{FF2B5EF4-FFF2-40B4-BE49-F238E27FC236}">
                <a16:creationId xmlns:a16="http://schemas.microsoft.com/office/drawing/2014/main" id="{19E5C7A7-E9F5-4AB6-8579-A542124867B2}"/>
              </a:ext>
            </a:extLst>
          </p:cNvPr>
          <p:cNvGraphicFramePr>
            <a:graphicFrameLocks noGrp="1"/>
          </p:cNvGraphicFramePr>
          <p:nvPr/>
        </p:nvGraphicFramePr>
        <p:xfrm>
          <a:off x="2446910" y="5849568"/>
          <a:ext cx="4563809" cy="370840"/>
        </p:xfrm>
        <a:graphic>
          <a:graphicData uri="http://schemas.openxmlformats.org/drawingml/2006/table">
            <a:tbl>
              <a:tblPr firstRow="1" bandRow="1">
                <a:tableStyleId>{5940675A-B579-460E-94D1-54222C63F5DA}</a:tableStyleId>
              </a:tblPr>
              <a:tblGrid>
                <a:gridCol w="601980">
                  <a:extLst>
                    <a:ext uri="{9D8B030D-6E8A-4147-A177-3AD203B41FA5}">
                      <a16:colId xmlns:a16="http://schemas.microsoft.com/office/drawing/2014/main" val="2000681222"/>
                    </a:ext>
                  </a:extLst>
                </a:gridCol>
                <a:gridCol w="760782">
                  <a:extLst>
                    <a:ext uri="{9D8B030D-6E8A-4147-A177-3AD203B41FA5}">
                      <a16:colId xmlns:a16="http://schemas.microsoft.com/office/drawing/2014/main" val="2211395884"/>
                    </a:ext>
                  </a:extLst>
                </a:gridCol>
                <a:gridCol w="914729">
                  <a:extLst>
                    <a:ext uri="{9D8B030D-6E8A-4147-A177-3AD203B41FA5}">
                      <a16:colId xmlns:a16="http://schemas.microsoft.com/office/drawing/2014/main" val="1398328402"/>
                    </a:ext>
                  </a:extLst>
                </a:gridCol>
                <a:gridCol w="733743">
                  <a:extLst>
                    <a:ext uri="{9D8B030D-6E8A-4147-A177-3AD203B41FA5}">
                      <a16:colId xmlns:a16="http://schemas.microsoft.com/office/drawing/2014/main" val="1514818650"/>
                    </a:ext>
                  </a:extLst>
                </a:gridCol>
                <a:gridCol w="561657">
                  <a:extLst>
                    <a:ext uri="{9D8B030D-6E8A-4147-A177-3AD203B41FA5}">
                      <a16:colId xmlns:a16="http://schemas.microsoft.com/office/drawing/2014/main" val="289301545"/>
                    </a:ext>
                  </a:extLst>
                </a:gridCol>
                <a:gridCol w="990918">
                  <a:extLst>
                    <a:ext uri="{9D8B030D-6E8A-4147-A177-3AD203B41FA5}">
                      <a16:colId xmlns:a16="http://schemas.microsoft.com/office/drawing/2014/main" val="1610271199"/>
                    </a:ext>
                  </a:extLst>
                </a:gridCol>
              </a:tblGrid>
              <a:tr h="370840">
                <a:tc>
                  <a:txBody>
                    <a:bodyPr/>
                    <a:lstStyle/>
                    <a:p>
                      <a:r>
                        <a:rPr lang="en-GB" sz="1600" u="sng" dirty="0">
                          <a:solidFill>
                            <a:srgbClr val="C00000"/>
                          </a:solidFill>
                        </a:rPr>
                        <a:t>ID</a:t>
                      </a:r>
                    </a:p>
                  </a:txBody>
                  <a:tcPr>
                    <a:solidFill>
                      <a:schemeClr val="bg2"/>
                    </a:solidFill>
                  </a:tcPr>
                </a:tc>
                <a:tc>
                  <a:txBody>
                    <a:bodyPr/>
                    <a:lstStyle/>
                    <a:p>
                      <a:r>
                        <a:rPr lang="en-GB" sz="1600" dirty="0">
                          <a:solidFill>
                            <a:srgbClr val="C00000"/>
                          </a:solidFill>
                        </a:rPr>
                        <a:t>Name</a:t>
                      </a:r>
                    </a:p>
                  </a:txBody>
                  <a:tcPr>
                    <a:solidFill>
                      <a:schemeClr val="bg2"/>
                    </a:solidFill>
                  </a:tcPr>
                </a:tc>
                <a:tc>
                  <a:txBody>
                    <a:bodyPr/>
                    <a:lstStyle/>
                    <a:p>
                      <a:r>
                        <a:rPr lang="en-GB" sz="1600" dirty="0">
                          <a:solidFill>
                            <a:srgbClr val="C00000"/>
                          </a:solidFill>
                        </a:rPr>
                        <a:t>Number</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Street</a:t>
                      </a:r>
                    </a:p>
                  </a:txBody>
                  <a:tcPr>
                    <a:solidFill>
                      <a:schemeClr val="bg2"/>
                    </a:solidFill>
                  </a:tcPr>
                </a:tc>
                <a:tc>
                  <a:txBody>
                    <a:bodyPr/>
                    <a:lstStyle/>
                    <a:p>
                      <a:r>
                        <a:rPr lang="en-GB" sz="1600" dirty="0">
                          <a:solidFill>
                            <a:srgbClr val="C00000"/>
                          </a:solidFill>
                        </a:rPr>
                        <a:t>City</a:t>
                      </a:r>
                    </a:p>
                  </a:txBody>
                  <a:tcPr>
                    <a:solidFill>
                      <a:schemeClr val="bg2"/>
                    </a:solidFill>
                  </a:tcPr>
                </a:tc>
                <a:tc>
                  <a:txBody>
                    <a:bodyPr/>
                    <a:lstStyle/>
                    <a:p>
                      <a:r>
                        <a:rPr lang="en-GB" sz="1600" dirty="0">
                          <a:solidFill>
                            <a:srgbClr val="C00000"/>
                          </a:solidFill>
                        </a:rPr>
                        <a:t>Postcode</a:t>
                      </a:r>
                    </a:p>
                  </a:txBody>
                  <a:tcPr>
                    <a:solidFill>
                      <a:schemeClr val="bg2"/>
                    </a:solidFill>
                  </a:tcPr>
                </a:tc>
                <a:extLst>
                  <a:ext uri="{0D108BD9-81ED-4DB2-BD59-A6C34878D82A}">
                    <a16:rowId xmlns:a16="http://schemas.microsoft.com/office/drawing/2014/main" val="425093026"/>
                  </a:ext>
                </a:extLst>
              </a:tr>
            </a:tbl>
          </a:graphicData>
        </a:graphic>
      </p:graphicFrame>
      <p:sp>
        <p:nvSpPr>
          <p:cNvPr id="47" name="Rectangle 46">
            <a:extLst>
              <a:ext uri="{FF2B5EF4-FFF2-40B4-BE49-F238E27FC236}">
                <a16:creationId xmlns:a16="http://schemas.microsoft.com/office/drawing/2014/main" id="{9EE6E473-5CA0-4887-82BF-88F448A929DE}"/>
              </a:ext>
            </a:extLst>
          </p:cNvPr>
          <p:cNvSpPr/>
          <p:nvPr/>
        </p:nvSpPr>
        <p:spPr>
          <a:xfrm>
            <a:off x="6978453" y="4011068"/>
            <a:ext cx="1359718" cy="4804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9" name="TextBox 48">
            <a:extLst>
              <a:ext uri="{FF2B5EF4-FFF2-40B4-BE49-F238E27FC236}">
                <a16:creationId xmlns:a16="http://schemas.microsoft.com/office/drawing/2014/main" id="{FBEC2402-99BC-4879-8EDA-9527A726E50F}"/>
              </a:ext>
            </a:extLst>
          </p:cNvPr>
          <p:cNvSpPr txBox="1"/>
          <p:nvPr/>
        </p:nvSpPr>
        <p:spPr>
          <a:xfrm>
            <a:off x="6987691" y="4049477"/>
            <a:ext cx="1359718" cy="404984"/>
          </a:xfrm>
          <a:prstGeom prst="rect">
            <a:avLst/>
          </a:prstGeom>
          <a:noFill/>
        </p:spPr>
        <p:txBody>
          <a:bodyPr wrap="square" rtlCol="0">
            <a:spAutoFit/>
          </a:bodyPr>
          <a:lstStyle/>
          <a:p>
            <a:pPr algn="ctr"/>
            <a:r>
              <a:rPr lang="en-GB" sz="2000" dirty="0"/>
              <a:t>ACADEMIC</a:t>
            </a:r>
          </a:p>
        </p:txBody>
      </p:sp>
      <p:grpSp>
        <p:nvGrpSpPr>
          <p:cNvPr id="51" name="Group 50">
            <a:extLst>
              <a:ext uri="{FF2B5EF4-FFF2-40B4-BE49-F238E27FC236}">
                <a16:creationId xmlns:a16="http://schemas.microsoft.com/office/drawing/2014/main" id="{F5A490CD-96FF-4D81-8F27-1D2311520D20}"/>
              </a:ext>
            </a:extLst>
          </p:cNvPr>
          <p:cNvGrpSpPr/>
          <p:nvPr/>
        </p:nvGrpSpPr>
        <p:grpSpPr>
          <a:xfrm>
            <a:off x="5756778" y="3027576"/>
            <a:ext cx="1189270" cy="480431"/>
            <a:chOff x="877059" y="2279791"/>
            <a:chExt cx="2094741" cy="762000"/>
          </a:xfrm>
        </p:grpSpPr>
        <p:sp>
          <p:nvSpPr>
            <p:cNvPr id="114" name="Oval 113">
              <a:extLst>
                <a:ext uri="{FF2B5EF4-FFF2-40B4-BE49-F238E27FC236}">
                  <a16:creationId xmlns:a16="http://schemas.microsoft.com/office/drawing/2014/main" id="{5ACD898E-16E7-45AA-8C3B-DB1DE3491F57}"/>
                </a:ext>
              </a:extLst>
            </p:cNvPr>
            <p:cNvSpPr/>
            <p:nvPr/>
          </p:nvSpPr>
          <p:spPr>
            <a:xfrm>
              <a:off x="877059" y="2279791"/>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5" name="TextBox 114">
              <a:extLst>
                <a:ext uri="{FF2B5EF4-FFF2-40B4-BE49-F238E27FC236}">
                  <a16:creationId xmlns:a16="http://schemas.microsoft.com/office/drawing/2014/main" id="{2DFAD299-BB30-40D4-A0C1-0376B403D26E}"/>
                </a:ext>
              </a:extLst>
            </p:cNvPr>
            <p:cNvSpPr txBox="1"/>
            <p:nvPr/>
          </p:nvSpPr>
          <p:spPr>
            <a:xfrm>
              <a:off x="1178792" y="2343935"/>
              <a:ext cx="1524000" cy="642334"/>
            </a:xfrm>
            <a:prstGeom prst="rect">
              <a:avLst/>
            </a:prstGeom>
            <a:noFill/>
          </p:spPr>
          <p:txBody>
            <a:bodyPr wrap="square" rtlCol="0">
              <a:spAutoFit/>
            </a:bodyPr>
            <a:lstStyle/>
            <a:p>
              <a:pPr algn="ctr"/>
              <a:r>
                <a:rPr lang="en-GB" sz="2000" u="sng" dirty="0"/>
                <a:t>ID</a:t>
              </a:r>
            </a:p>
          </p:txBody>
        </p:sp>
      </p:grpSp>
      <p:cxnSp>
        <p:nvCxnSpPr>
          <p:cNvPr id="92" name="Straight Connector 91">
            <a:extLst>
              <a:ext uri="{FF2B5EF4-FFF2-40B4-BE49-F238E27FC236}">
                <a16:creationId xmlns:a16="http://schemas.microsoft.com/office/drawing/2014/main" id="{C2FFCC4C-147E-4545-8AC4-A86F986B42DE}"/>
              </a:ext>
            </a:extLst>
          </p:cNvPr>
          <p:cNvCxnSpPr>
            <a:cxnSpLocks/>
            <a:endCxn id="110" idx="6"/>
          </p:cNvCxnSpPr>
          <p:nvPr/>
        </p:nvCxnSpPr>
        <p:spPr>
          <a:xfrm flipH="1">
            <a:off x="6336969" y="4231826"/>
            <a:ext cx="629454" cy="16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9D21D4C-FC71-4A88-96AE-3BCF3154C234}"/>
              </a:ext>
            </a:extLst>
          </p:cNvPr>
          <p:cNvCxnSpPr>
            <a:stCxn id="47" idx="0"/>
            <a:endCxn id="114" idx="4"/>
          </p:cNvCxnSpPr>
          <p:nvPr/>
        </p:nvCxnSpPr>
        <p:spPr>
          <a:xfrm flipH="1" flipV="1">
            <a:off x="6351414" y="3508007"/>
            <a:ext cx="1306899" cy="503061"/>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99B9CB2-21C1-4FBC-8C75-4373D8A408C5}"/>
              </a:ext>
            </a:extLst>
          </p:cNvPr>
          <p:cNvGrpSpPr/>
          <p:nvPr/>
        </p:nvGrpSpPr>
        <p:grpSpPr>
          <a:xfrm>
            <a:off x="5147699" y="3999821"/>
            <a:ext cx="1189270" cy="496470"/>
            <a:chOff x="5124831" y="2193896"/>
            <a:chExt cx="2094741" cy="762000"/>
          </a:xfrm>
        </p:grpSpPr>
        <p:sp>
          <p:nvSpPr>
            <p:cNvPr id="110" name="Oval 109">
              <a:extLst>
                <a:ext uri="{FF2B5EF4-FFF2-40B4-BE49-F238E27FC236}">
                  <a16:creationId xmlns:a16="http://schemas.microsoft.com/office/drawing/2014/main" id="{12AB51E0-52B3-4B16-98BD-329B9677C516}"/>
                </a:ext>
              </a:extLst>
            </p:cNvPr>
            <p:cNvSpPr/>
            <p:nvPr/>
          </p:nvSpPr>
          <p:spPr>
            <a:xfrm>
              <a:off x="5124831" y="2193896"/>
              <a:ext cx="2094741"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1" name="TextBox 110">
              <a:extLst>
                <a:ext uri="{FF2B5EF4-FFF2-40B4-BE49-F238E27FC236}">
                  <a16:creationId xmlns:a16="http://schemas.microsoft.com/office/drawing/2014/main" id="{1FB70E68-2AC9-41C4-8FB4-3648A1DE0FD7}"/>
                </a:ext>
              </a:extLst>
            </p:cNvPr>
            <p:cNvSpPr txBox="1"/>
            <p:nvPr/>
          </p:nvSpPr>
          <p:spPr>
            <a:xfrm>
              <a:off x="5414792" y="2242856"/>
              <a:ext cx="1524000" cy="621584"/>
            </a:xfrm>
            <a:prstGeom prst="rect">
              <a:avLst/>
            </a:prstGeom>
            <a:noFill/>
          </p:spPr>
          <p:txBody>
            <a:bodyPr wrap="square" rtlCol="0">
              <a:spAutoFit/>
            </a:bodyPr>
            <a:lstStyle/>
            <a:p>
              <a:pPr algn="ctr"/>
              <a:r>
                <a:rPr lang="en-GB" sz="2000" dirty="0"/>
                <a:t>Name</a:t>
              </a:r>
            </a:p>
          </p:txBody>
        </p:sp>
      </p:grpSp>
      <p:sp>
        <p:nvSpPr>
          <p:cNvPr id="118" name="object 3">
            <a:extLst>
              <a:ext uri="{FF2B5EF4-FFF2-40B4-BE49-F238E27FC236}">
                <a16:creationId xmlns:a16="http://schemas.microsoft.com/office/drawing/2014/main" id="{741CBA8E-3DCD-49CE-A543-4771B39FCF5A}"/>
              </a:ext>
            </a:extLst>
          </p:cNvPr>
          <p:cNvSpPr txBox="1"/>
          <p:nvPr/>
        </p:nvSpPr>
        <p:spPr>
          <a:xfrm>
            <a:off x="2613892" y="2433979"/>
            <a:ext cx="1573779" cy="542455"/>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ER Model</a:t>
            </a:r>
            <a:endParaRPr sz="3200" dirty="0">
              <a:latin typeface="Calibri"/>
              <a:cs typeface="Calibri"/>
            </a:endParaRPr>
          </a:p>
        </p:txBody>
      </p:sp>
      <p:sp>
        <p:nvSpPr>
          <p:cNvPr id="119" name="object 3">
            <a:extLst>
              <a:ext uri="{FF2B5EF4-FFF2-40B4-BE49-F238E27FC236}">
                <a16:creationId xmlns:a16="http://schemas.microsoft.com/office/drawing/2014/main" id="{52F7C501-5E88-4671-9BF2-BD270D0F72DE}"/>
              </a:ext>
            </a:extLst>
          </p:cNvPr>
          <p:cNvSpPr txBox="1"/>
          <p:nvPr/>
        </p:nvSpPr>
        <p:spPr>
          <a:xfrm>
            <a:off x="2446910" y="5300389"/>
            <a:ext cx="1182863" cy="388567"/>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1800" dirty="0"/>
              <a:t>ACADEMIC</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0" name="Ink 9">
                <a:extLst>
                  <a:ext uri="{FF2B5EF4-FFF2-40B4-BE49-F238E27FC236}">
                    <a16:creationId xmlns:a16="http://schemas.microsoft.com/office/drawing/2014/main" id="{68C33FF0-F6F9-490F-B50A-3C4E863AD08F}"/>
                  </a:ext>
                </a:extLst>
              </p14:cNvPr>
              <p14:cNvContentPartPr/>
              <p14:nvPr/>
            </p14:nvContentPartPr>
            <p14:xfrm>
              <a:off x="3064103" y="3027468"/>
              <a:ext cx="318240" cy="1275267"/>
            </p14:xfrm>
          </p:contentPart>
        </mc:Choice>
        <mc:Fallback xmlns="">
          <p:pic>
            <p:nvPicPr>
              <p:cNvPr id="10" name="Ink 9">
                <a:extLst>
                  <a:ext uri="{FF2B5EF4-FFF2-40B4-BE49-F238E27FC236}">
                    <a16:creationId xmlns:a16="http://schemas.microsoft.com/office/drawing/2014/main" id="{68C33FF0-F6F9-490F-B50A-3C4E863AD08F}"/>
                  </a:ext>
                </a:extLst>
              </p:cNvPr>
              <p:cNvPicPr/>
              <p:nvPr/>
            </p:nvPicPr>
            <p:blipFill>
              <a:blip r:embed="rId5"/>
              <a:stretch>
                <a:fillRect/>
              </a:stretch>
            </p:blipFill>
            <p:spPr>
              <a:xfrm>
                <a:off x="3046103" y="3009471"/>
                <a:ext cx="353880" cy="1310901"/>
              </a:xfrm>
              <a:prstGeom prst="rect">
                <a:avLst/>
              </a:prstGeom>
            </p:spPr>
          </p:pic>
        </mc:Fallback>
      </mc:AlternateContent>
      <p:sp>
        <p:nvSpPr>
          <p:cNvPr id="44" name="TextBox 43">
            <a:extLst>
              <a:ext uri="{FF2B5EF4-FFF2-40B4-BE49-F238E27FC236}">
                <a16:creationId xmlns:a16="http://schemas.microsoft.com/office/drawing/2014/main" id="{66A8AC87-8DD5-4C0F-A2A6-643D27E909A7}"/>
              </a:ext>
            </a:extLst>
          </p:cNvPr>
          <p:cNvSpPr txBox="1"/>
          <p:nvPr/>
        </p:nvSpPr>
        <p:spPr>
          <a:xfrm>
            <a:off x="1975577" y="1328184"/>
            <a:ext cx="8217986" cy="892552"/>
          </a:xfrm>
          <a:prstGeom prst="rect">
            <a:avLst/>
          </a:prstGeom>
          <a:noFill/>
        </p:spPr>
        <p:txBody>
          <a:bodyPr wrap="square" rtlCol="0">
            <a:spAutoFit/>
          </a:bodyPr>
          <a:lstStyle/>
          <a:p>
            <a:r>
              <a:rPr lang="en-US" altLang="en-US" sz="2800" dirty="0">
                <a:solidFill>
                  <a:srgbClr val="C00000"/>
                </a:solidFill>
              </a:rPr>
              <a:t>STEP 1</a:t>
            </a:r>
            <a:r>
              <a:rPr lang="en-US" altLang="en-US" sz="2800" dirty="0">
                <a:solidFill>
                  <a:schemeClr val="tx1">
                    <a:lumMod val="75000"/>
                    <a:lumOff val="25000"/>
                  </a:schemeClr>
                </a:solidFill>
              </a:rPr>
              <a:t>: </a:t>
            </a:r>
            <a:r>
              <a:rPr lang="en-US" altLang="en-US" sz="2400" dirty="0">
                <a:solidFill>
                  <a:schemeClr val="tx1">
                    <a:lumMod val="75000"/>
                    <a:lumOff val="25000"/>
                  </a:schemeClr>
                </a:solidFill>
              </a:rPr>
              <a:t>Mapping of a regular Entity type </a:t>
            </a:r>
          </a:p>
          <a:p>
            <a:r>
              <a:rPr lang="en-US" altLang="en-US" sz="2400" dirty="0">
                <a:solidFill>
                  <a:schemeClr val="tx1">
                    <a:lumMod val="75000"/>
                    <a:lumOff val="25000"/>
                  </a:schemeClr>
                </a:solidFill>
              </a:rPr>
              <a:t>(with composite attributes)</a:t>
            </a:r>
          </a:p>
        </p:txBody>
      </p:sp>
      <p:grpSp>
        <p:nvGrpSpPr>
          <p:cNvPr id="46" name="Group 45">
            <a:extLst>
              <a:ext uri="{FF2B5EF4-FFF2-40B4-BE49-F238E27FC236}">
                <a16:creationId xmlns:a16="http://schemas.microsoft.com/office/drawing/2014/main" id="{91DD4DC3-6221-40D6-9A07-2BFA58BBEF00}"/>
              </a:ext>
            </a:extLst>
          </p:cNvPr>
          <p:cNvGrpSpPr/>
          <p:nvPr/>
        </p:nvGrpSpPr>
        <p:grpSpPr>
          <a:xfrm>
            <a:off x="7212196" y="2288990"/>
            <a:ext cx="2898128" cy="1774632"/>
            <a:chOff x="3484412" y="1278621"/>
            <a:chExt cx="3923587" cy="2287579"/>
          </a:xfrm>
        </p:grpSpPr>
        <p:grpSp>
          <p:nvGrpSpPr>
            <p:cNvPr id="48" name="Group 47">
              <a:extLst>
                <a:ext uri="{FF2B5EF4-FFF2-40B4-BE49-F238E27FC236}">
                  <a16:creationId xmlns:a16="http://schemas.microsoft.com/office/drawing/2014/main" id="{1B225EA7-F6E7-442F-8733-D7050567157E}"/>
                </a:ext>
              </a:extLst>
            </p:cNvPr>
            <p:cNvGrpSpPr/>
            <p:nvPr/>
          </p:nvGrpSpPr>
          <p:grpSpPr>
            <a:xfrm>
              <a:off x="3490947" y="2206875"/>
              <a:ext cx="1663814" cy="591297"/>
              <a:chOff x="3276600" y="1916536"/>
              <a:chExt cx="1663814" cy="591297"/>
            </a:xfrm>
          </p:grpSpPr>
          <p:sp>
            <p:nvSpPr>
              <p:cNvPr id="71" name="Oval 70">
                <a:extLst>
                  <a:ext uri="{FF2B5EF4-FFF2-40B4-BE49-F238E27FC236}">
                    <a16:creationId xmlns:a16="http://schemas.microsoft.com/office/drawing/2014/main" id="{E20F56F5-CB17-4745-927D-153A6A1F87B8}"/>
                  </a:ext>
                </a:extLst>
              </p:cNvPr>
              <p:cNvSpPr/>
              <p:nvPr/>
            </p:nvSpPr>
            <p:spPr>
              <a:xfrm>
                <a:off x="3290744" y="1916536"/>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2" name="TextBox 71">
                <a:extLst>
                  <a:ext uri="{FF2B5EF4-FFF2-40B4-BE49-F238E27FC236}">
                    <a16:creationId xmlns:a16="http://schemas.microsoft.com/office/drawing/2014/main" id="{7515828A-556A-4747-83ED-B202EBEE0D64}"/>
                  </a:ext>
                </a:extLst>
              </p:cNvPr>
              <p:cNvSpPr txBox="1"/>
              <p:nvPr/>
            </p:nvSpPr>
            <p:spPr>
              <a:xfrm>
                <a:off x="3276600" y="1966056"/>
                <a:ext cx="1649669" cy="461665"/>
              </a:xfrm>
              <a:prstGeom prst="rect">
                <a:avLst/>
              </a:prstGeom>
              <a:noFill/>
            </p:spPr>
            <p:txBody>
              <a:bodyPr wrap="square" rtlCol="0">
                <a:spAutoFit/>
              </a:bodyPr>
              <a:lstStyle/>
              <a:p>
                <a:pPr algn="ctr"/>
                <a:r>
                  <a:rPr lang="en-GB" sz="2000" dirty="0"/>
                  <a:t>Address</a:t>
                </a:r>
              </a:p>
            </p:txBody>
          </p:sp>
        </p:grpSp>
        <p:grpSp>
          <p:nvGrpSpPr>
            <p:cNvPr id="53" name="Group 52">
              <a:extLst>
                <a:ext uri="{FF2B5EF4-FFF2-40B4-BE49-F238E27FC236}">
                  <a16:creationId xmlns:a16="http://schemas.microsoft.com/office/drawing/2014/main" id="{C6270756-85AE-45B6-A9F5-067D7592391E}"/>
                </a:ext>
              </a:extLst>
            </p:cNvPr>
            <p:cNvGrpSpPr/>
            <p:nvPr/>
          </p:nvGrpSpPr>
          <p:grpSpPr>
            <a:xfrm>
              <a:off x="3484412" y="1278621"/>
              <a:ext cx="1664185" cy="591297"/>
              <a:chOff x="5564720" y="1498551"/>
              <a:chExt cx="1664185" cy="591297"/>
            </a:xfrm>
          </p:grpSpPr>
          <p:sp>
            <p:nvSpPr>
              <p:cNvPr id="69" name="Oval 68">
                <a:extLst>
                  <a:ext uri="{FF2B5EF4-FFF2-40B4-BE49-F238E27FC236}">
                    <a16:creationId xmlns:a16="http://schemas.microsoft.com/office/drawing/2014/main" id="{D763624D-F816-443C-B79B-9BB165E0B003}"/>
                  </a:ext>
                </a:extLst>
              </p:cNvPr>
              <p:cNvSpPr/>
              <p:nvPr/>
            </p:nvSpPr>
            <p:spPr>
              <a:xfrm>
                <a:off x="5579235" y="1498551"/>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0" name="TextBox 69">
                <a:extLst>
                  <a:ext uri="{FF2B5EF4-FFF2-40B4-BE49-F238E27FC236}">
                    <a16:creationId xmlns:a16="http://schemas.microsoft.com/office/drawing/2014/main" id="{77AF6DFC-753B-4FB0-BB9B-1697DCDD4B09}"/>
                  </a:ext>
                </a:extLst>
              </p:cNvPr>
              <p:cNvSpPr txBox="1"/>
              <p:nvPr/>
            </p:nvSpPr>
            <p:spPr>
              <a:xfrm>
                <a:off x="5564720" y="1559521"/>
                <a:ext cx="1649669" cy="461665"/>
              </a:xfrm>
              <a:prstGeom prst="rect">
                <a:avLst/>
              </a:prstGeom>
              <a:noFill/>
            </p:spPr>
            <p:txBody>
              <a:bodyPr wrap="square" rtlCol="0">
                <a:spAutoFit/>
              </a:bodyPr>
              <a:lstStyle/>
              <a:p>
                <a:pPr algn="ctr"/>
                <a:r>
                  <a:rPr lang="en-GB" sz="2000" dirty="0"/>
                  <a:t>Number</a:t>
                </a:r>
              </a:p>
            </p:txBody>
          </p:sp>
        </p:grpSp>
        <p:grpSp>
          <p:nvGrpSpPr>
            <p:cNvPr id="54" name="Group 53">
              <a:extLst>
                <a:ext uri="{FF2B5EF4-FFF2-40B4-BE49-F238E27FC236}">
                  <a16:creationId xmlns:a16="http://schemas.microsoft.com/office/drawing/2014/main" id="{5E6F620B-F4F8-4214-9EE6-975436B5C97F}"/>
                </a:ext>
              </a:extLst>
            </p:cNvPr>
            <p:cNvGrpSpPr/>
            <p:nvPr/>
          </p:nvGrpSpPr>
          <p:grpSpPr>
            <a:xfrm>
              <a:off x="5565448" y="2161235"/>
              <a:ext cx="1663815" cy="591297"/>
              <a:chOff x="5511739" y="2218664"/>
              <a:chExt cx="1663815" cy="591297"/>
            </a:xfrm>
          </p:grpSpPr>
          <p:sp>
            <p:nvSpPr>
              <p:cNvPr id="67" name="Oval 66">
                <a:extLst>
                  <a:ext uri="{FF2B5EF4-FFF2-40B4-BE49-F238E27FC236}">
                    <a16:creationId xmlns:a16="http://schemas.microsoft.com/office/drawing/2014/main" id="{E8CB3EEA-0151-4678-A8AE-E2B676104E5A}"/>
                  </a:ext>
                </a:extLst>
              </p:cNvPr>
              <p:cNvSpPr/>
              <p:nvPr/>
            </p:nvSpPr>
            <p:spPr>
              <a:xfrm>
                <a:off x="5525884" y="2218664"/>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8" name="TextBox 67">
                <a:extLst>
                  <a:ext uri="{FF2B5EF4-FFF2-40B4-BE49-F238E27FC236}">
                    <a16:creationId xmlns:a16="http://schemas.microsoft.com/office/drawing/2014/main" id="{BC4A3F61-8C9E-4596-B6DF-0D048BF49FF0}"/>
                  </a:ext>
                </a:extLst>
              </p:cNvPr>
              <p:cNvSpPr txBox="1"/>
              <p:nvPr/>
            </p:nvSpPr>
            <p:spPr>
              <a:xfrm>
                <a:off x="5511739" y="2253488"/>
                <a:ext cx="1649669" cy="461665"/>
              </a:xfrm>
              <a:prstGeom prst="rect">
                <a:avLst/>
              </a:prstGeom>
              <a:noFill/>
            </p:spPr>
            <p:txBody>
              <a:bodyPr wrap="square" rtlCol="0">
                <a:spAutoFit/>
              </a:bodyPr>
              <a:lstStyle/>
              <a:p>
                <a:pPr algn="ctr"/>
                <a:r>
                  <a:rPr lang="en-GB" sz="2000" dirty="0"/>
                  <a:t>City</a:t>
                </a:r>
              </a:p>
            </p:txBody>
          </p:sp>
        </p:grpSp>
        <p:grpSp>
          <p:nvGrpSpPr>
            <p:cNvPr id="55" name="Group 54">
              <a:extLst>
                <a:ext uri="{FF2B5EF4-FFF2-40B4-BE49-F238E27FC236}">
                  <a16:creationId xmlns:a16="http://schemas.microsoft.com/office/drawing/2014/main" id="{36745986-522D-417E-A797-4B6D3E20AEE8}"/>
                </a:ext>
              </a:extLst>
            </p:cNvPr>
            <p:cNvGrpSpPr/>
            <p:nvPr/>
          </p:nvGrpSpPr>
          <p:grpSpPr>
            <a:xfrm>
              <a:off x="5715000" y="2974903"/>
              <a:ext cx="1692999" cy="591297"/>
              <a:chOff x="5511738" y="3000522"/>
              <a:chExt cx="1692999" cy="591297"/>
            </a:xfrm>
          </p:grpSpPr>
          <p:sp>
            <p:nvSpPr>
              <p:cNvPr id="65" name="Oval 64">
                <a:extLst>
                  <a:ext uri="{FF2B5EF4-FFF2-40B4-BE49-F238E27FC236}">
                    <a16:creationId xmlns:a16="http://schemas.microsoft.com/office/drawing/2014/main" id="{B11FBB7A-0587-4485-BA00-7F58195CD32F}"/>
                  </a:ext>
                </a:extLst>
              </p:cNvPr>
              <p:cNvSpPr/>
              <p:nvPr/>
            </p:nvSpPr>
            <p:spPr>
              <a:xfrm>
                <a:off x="5511738" y="3000522"/>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6" name="TextBox 65">
                <a:extLst>
                  <a:ext uri="{FF2B5EF4-FFF2-40B4-BE49-F238E27FC236}">
                    <a16:creationId xmlns:a16="http://schemas.microsoft.com/office/drawing/2014/main" id="{7C44136C-BF57-4CB4-BBC5-F023C1A6925C}"/>
                  </a:ext>
                </a:extLst>
              </p:cNvPr>
              <p:cNvSpPr txBox="1"/>
              <p:nvPr/>
            </p:nvSpPr>
            <p:spPr>
              <a:xfrm>
                <a:off x="5555068" y="3059340"/>
                <a:ext cx="1649669" cy="461665"/>
              </a:xfrm>
              <a:prstGeom prst="rect">
                <a:avLst/>
              </a:prstGeom>
              <a:noFill/>
            </p:spPr>
            <p:txBody>
              <a:bodyPr wrap="square" rtlCol="0">
                <a:spAutoFit/>
              </a:bodyPr>
              <a:lstStyle/>
              <a:p>
                <a:pPr algn="ctr"/>
                <a:r>
                  <a:rPr lang="en-GB" sz="2000" dirty="0"/>
                  <a:t>Postcode</a:t>
                </a:r>
              </a:p>
            </p:txBody>
          </p:sp>
        </p:grpSp>
        <p:cxnSp>
          <p:nvCxnSpPr>
            <p:cNvPr id="57" name="Straight Connector 56">
              <a:extLst>
                <a:ext uri="{FF2B5EF4-FFF2-40B4-BE49-F238E27FC236}">
                  <a16:creationId xmlns:a16="http://schemas.microsoft.com/office/drawing/2014/main" id="{41EEC3F8-D234-4040-A84F-B0BDB8CD1F55}"/>
                </a:ext>
              </a:extLst>
            </p:cNvPr>
            <p:cNvCxnSpPr>
              <a:cxnSpLocks/>
              <a:stCxn id="71" idx="0"/>
              <a:endCxn id="69" idx="4"/>
            </p:cNvCxnSpPr>
            <p:nvPr/>
          </p:nvCxnSpPr>
          <p:spPr>
            <a:xfrm flipH="1" flipV="1">
              <a:off x="4323762" y="1869918"/>
              <a:ext cx="6164" cy="33695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BF6B354-3D46-4176-83D4-B76F98C6D0A7}"/>
                </a:ext>
              </a:extLst>
            </p:cNvPr>
            <p:cNvCxnSpPr>
              <a:cxnSpLocks/>
              <a:stCxn id="72" idx="3"/>
              <a:endCxn id="68" idx="1"/>
            </p:cNvCxnSpPr>
            <p:nvPr/>
          </p:nvCxnSpPr>
          <p:spPr>
            <a:xfrm flipV="1">
              <a:off x="5140616" y="2426892"/>
              <a:ext cx="424832" cy="6033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8DDD55-15D1-4C5D-A54D-2FD495988400}"/>
                </a:ext>
              </a:extLst>
            </p:cNvPr>
            <p:cNvCxnSpPr>
              <a:cxnSpLocks/>
              <a:endCxn id="66" idx="1"/>
            </p:cNvCxnSpPr>
            <p:nvPr/>
          </p:nvCxnSpPr>
          <p:spPr>
            <a:xfrm>
              <a:off x="4891159" y="2698205"/>
              <a:ext cx="867171" cy="56634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DD8E92C-598A-4CD1-9B38-AEB7A9A81D03}"/>
                </a:ext>
              </a:extLst>
            </p:cNvPr>
            <p:cNvGrpSpPr/>
            <p:nvPr/>
          </p:nvGrpSpPr>
          <p:grpSpPr>
            <a:xfrm>
              <a:off x="5461630" y="1321394"/>
              <a:ext cx="1649670" cy="591297"/>
              <a:chOff x="5553873" y="1441235"/>
              <a:chExt cx="1649670" cy="591297"/>
            </a:xfrm>
          </p:grpSpPr>
          <p:sp>
            <p:nvSpPr>
              <p:cNvPr id="63" name="Oval 62">
                <a:extLst>
                  <a:ext uri="{FF2B5EF4-FFF2-40B4-BE49-F238E27FC236}">
                    <a16:creationId xmlns:a16="http://schemas.microsoft.com/office/drawing/2014/main" id="{0F929246-761A-4CE0-B4BE-DABF926FA09E}"/>
                  </a:ext>
                </a:extLst>
              </p:cNvPr>
              <p:cNvSpPr/>
              <p:nvPr/>
            </p:nvSpPr>
            <p:spPr>
              <a:xfrm>
                <a:off x="5553873" y="1441235"/>
                <a:ext cx="1649670" cy="59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4" name="TextBox 63">
                <a:extLst>
                  <a:ext uri="{FF2B5EF4-FFF2-40B4-BE49-F238E27FC236}">
                    <a16:creationId xmlns:a16="http://schemas.microsoft.com/office/drawing/2014/main" id="{48F3F2C7-C585-4A2F-B1EA-6025426C4A71}"/>
                  </a:ext>
                </a:extLst>
              </p:cNvPr>
              <p:cNvSpPr txBox="1"/>
              <p:nvPr/>
            </p:nvSpPr>
            <p:spPr>
              <a:xfrm>
                <a:off x="5553874" y="1500562"/>
                <a:ext cx="1649669" cy="461665"/>
              </a:xfrm>
              <a:prstGeom prst="rect">
                <a:avLst/>
              </a:prstGeom>
              <a:noFill/>
            </p:spPr>
            <p:txBody>
              <a:bodyPr wrap="square" rtlCol="0">
                <a:spAutoFit/>
              </a:bodyPr>
              <a:lstStyle/>
              <a:p>
                <a:pPr algn="ctr"/>
                <a:r>
                  <a:rPr lang="en-GB" sz="2000" dirty="0"/>
                  <a:t>Street</a:t>
                </a:r>
              </a:p>
            </p:txBody>
          </p:sp>
        </p:grpSp>
        <p:cxnSp>
          <p:nvCxnSpPr>
            <p:cNvPr id="62" name="Straight Connector 61">
              <a:extLst>
                <a:ext uri="{FF2B5EF4-FFF2-40B4-BE49-F238E27FC236}">
                  <a16:creationId xmlns:a16="http://schemas.microsoft.com/office/drawing/2014/main" id="{2B8CBBE9-42B6-4338-B3F2-13CDC9B0FB75}"/>
                </a:ext>
              </a:extLst>
            </p:cNvPr>
            <p:cNvCxnSpPr>
              <a:cxnSpLocks/>
              <a:endCxn id="64" idx="1"/>
            </p:cNvCxnSpPr>
            <p:nvPr/>
          </p:nvCxnSpPr>
          <p:spPr>
            <a:xfrm flipV="1">
              <a:off x="4806530" y="1611554"/>
              <a:ext cx="655101" cy="6293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983E9D86-C586-4E25-8CFD-38E13764A55F}"/>
              </a:ext>
            </a:extLst>
          </p:cNvPr>
          <p:cNvCxnSpPr>
            <a:cxnSpLocks/>
            <a:stCxn id="71" idx="4"/>
            <a:endCxn id="47" idx="0"/>
          </p:cNvCxnSpPr>
          <p:nvPr/>
        </p:nvCxnSpPr>
        <p:spPr>
          <a:xfrm flipH="1">
            <a:off x="7658313" y="3467811"/>
            <a:ext cx="178417" cy="54325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132B0049-5B20-4661-BC70-482FED3DF82A}"/>
                  </a:ext>
                </a:extLst>
              </p14:cNvPr>
              <p14:cNvContentPartPr/>
              <p14:nvPr/>
            </p14:nvContentPartPr>
            <p14:xfrm>
              <a:off x="7014943" y="1978575"/>
              <a:ext cx="3201480" cy="2438640"/>
            </p14:xfrm>
          </p:contentPart>
        </mc:Choice>
        <mc:Fallback xmlns="">
          <p:pic>
            <p:nvPicPr>
              <p:cNvPr id="22" name="Ink 21">
                <a:extLst>
                  <a:ext uri="{FF2B5EF4-FFF2-40B4-BE49-F238E27FC236}">
                    <a16:creationId xmlns:a16="http://schemas.microsoft.com/office/drawing/2014/main" id="{132B0049-5B20-4661-BC70-482FED3DF82A}"/>
                  </a:ext>
                </a:extLst>
              </p:cNvPr>
              <p:cNvPicPr/>
              <p:nvPr/>
            </p:nvPicPr>
            <p:blipFill>
              <a:blip r:embed="rId7"/>
              <a:stretch>
                <a:fillRect/>
              </a:stretch>
            </p:blipFill>
            <p:spPr>
              <a:xfrm>
                <a:off x="7005942" y="1969575"/>
                <a:ext cx="3219122" cy="2456280"/>
              </a:xfrm>
              <a:prstGeom prst="rect">
                <a:avLst/>
              </a:prstGeom>
            </p:spPr>
          </p:pic>
        </mc:Fallback>
      </mc:AlternateContent>
    </p:spTree>
    <p:custDataLst>
      <p:tags r:id="rId1"/>
    </p:custDataLst>
    <p:extLst>
      <p:ext uri="{BB962C8B-B14F-4D97-AF65-F5344CB8AC3E}">
        <p14:creationId xmlns:p14="http://schemas.microsoft.com/office/powerpoint/2010/main" val="131014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4810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Creating Database Table Using SQL</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45" name="object 3">
            <a:extLst>
              <a:ext uri="{FF2B5EF4-FFF2-40B4-BE49-F238E27FC236}">
                <a16:creationId xmlns:a16="http://schemas.microsoft.com/office/drawing/2014/main" id="{3D8C75B5-87F8-4B21-9CBA-B9F0DA867FCE}"/>
              </a:ext>
            </a:extLst>
          </p:cNvPr>
          <p:cNvSpPr txBox="1"/>
          <p:nvPr/>
        </p:nvSpPr>
        <p:spPr>
          <a:xfrm>
            <a:off x="2190438" y="1526688"/>
            <a:ext cx="1274324" cy="973342"/>
          </a:xfrm>
          <a:prstGeom prst="rect">
            <a:avLst/>
          </a:prstGeom>
        </p:spPr>
        <p:txBody>
          <a:bodyPr vert="horz" wrap="square" lIns="0" tIns="110489" rIns="0" bIns="0" rtlCol="0">
            <a:spAutoFit/>
          </a:bodyPr>
          <a:lstStyle/>
          <a:p>
            <a:pPr marL="12700" algn="ctr">
              <a:spcBef>
                <a:spcPts val="869"/>
              </a:spcBef>
              <a:tabLst>
                <a:tab pos="354965" algn="l"/>
                <a:tab pos="355600" algn="l"/>
              </a:tabLst>
            </a:pPr>
            <a:r>
              <a:rPr lang="en-GB" sz="2800" dirty="0">
                <a:solidFill>
                  <a:srgbClr val="404040"/>
                </a:solidFill>
                <a:cs typeface="Calibri"/>
              </a:rPr>
              <a:t>Relation Schema</a:t>
            </a:r>
          </a:p>
        </p:txBody>
      </p:sp>
      <p:graphicFrame>
        <p:nvGraphicFramePr>
          <p:cNvPr id="8" name="Table 7">
            <a:extLst>
              <a:ext uri="{FF2B5EF4-FFF2-40B4-BE49-F238E27FC236}">
                <a16:creationId xmlns:a16="http://schemas.microsoft.com/office/drawing/2014/main" id="{3C97D26A-2CB3-431A-B6BC-9CE9D66D6811}"/>
              </a:ext>
            </a:extLst>
          </p:cNvPr>
          <p:cNvGraphicFramePr>
            <a:graphicFrameLocks noGrp="1"/>
          </p:cNvGraphicFramePr>
          <p:nvPr/>
        </p:nvGraphicFramePr>
        <p:xfrm>
          <a:off x="4049575" y="2013359"/>
          <a:ext cx="5627826" cy="370840"/>
        </p:xfrm>
        <a:graphic>
          <a:graphicData uri="http://schemas.openxmlformats.org/drawingml/2006/table">
            <a:tbl>
              <a:tblPr firstRow="1" bandRow="1">
                <a:tableStyleId>{5940675A-B579-460E-94D1-54222C63F5DA}</a:tableStyleId>
              </a:tblPr>
              <a:tblGrid>
                <a:gridCol w="561504">
                  <a:extLst>
                    <a:ext uri="{9D8B030D-6E8A-4147-A177-3AD203B41FA5}">
                      <a16:colId xmlns:a16="http://schemas.microsoft.com/office/drawing/2014/main" val="2000681222"/>
                    </a:ext>
                  </a:extLst>
                </a:gridCol>
                <a:gridCol w="709629">
                  <a:extLst>
                    <a:ext uri="{9D8B030D-6E8A-4147-A177-3AD203B41FA5}">
                      <a16:colId xmlns:a16="http://schemas.microsoft.com/office/drawing/2014/main" val="2211395884"/>
                    </a:ext>
                  </a:extLst>
                </a:gridCol>
                <a:gridCol w="851492">
                  <a:extLst>
                    <a:ext uri="{9D8B030D-6E8A-4147-A177-3AD203B41FA5}">
                      <a16:colId xmlns:a16="http://schemas.microsoft.com/office/drawing/2014/main" val="1398328402"/>
                    </a:ext>
                  </a:extLst>
                </a:gridCol>
                <a:gridCol w="990600">
                  <a:extLst>
                    <a:ext uri="{9D8B030D-6E8A-4147-A177-3AD203B41FA5}">
                      <a16:colId xmlns:a16="http://schemas.microsoft.com/office/drawing/2014/main" val="1514818650"/>
                    </a:ext>
                  </a:extLst>
                </a:gridCol>
                <a:gridCol w="762000">
                  <a:extLst>
                    <a:ext uri="{9D8B030D-6E8A-4147-A177-3AD203B41FA5}">
                      <a16:colId xmlns:a16="http://schemas.microsoft.com/office/drawing/2014/main" val="289301545"/>
                    </a:ext>
                  </a:extLst>
                </a:gridCol>
                <a:gridCol w="838200">
                  <a:extLst>
                    <a:ext uri="{9D8B030D-6E8A-4147-A177-3AD203B41FA5}">
                      <a16:colId xmlns:a16="http://schemas.microsoft.com/office/drawing/2014/main" val="1610271199"/>
                    </a:ext>
                  </a:extLst>
                </a:gridCol>
                <a:gridCol w="914401">
                  <a:extLst>
                    <a:ext uri="{9D8B030D-6E8A-4147-A177-3AD203B41FA5}">
                      <a16:colId xmlns:a16="http://schemas.microsoft.com/office/drawing/2014/main" val="293552966"/>
                    </a:ext>
                  </a:extLst>
                </a:gridCol>
              </a:tblGrid>
              <a:tr h="370840">
                <a:tc>
                  <a:txBody>
                    <a:bodyPr/>
                    <a:lstStyle/>
                    <a:p>
                      <a:r>
                        <a:rPr lang="en-GB" sz="1600" u="sng" dirty="0">
                          <a:solidFill>
                            <a:srgbClr val="C00000"/>
                          </a:solidFill>
                        </a:rPr>
                        <a:t>ID</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Title</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Name</a:t>
                      </a:r>
                    </a:p>
                  </a:txBody>
                  <a:tcPr>
                    <a:solidFill>
                      <a:schemeClr val="bg2"/>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dirty="0">
                          <a:solidFill>
                            <a:srgbClr val="C00000"/>
                          </a:solidFill>
                        </a:rPr>
                        <a:t>Position</a:t>
                      </a:r>
                    </a:p>
                  </a:txBody>
                  <a:tcPr>
                    <a:solidFill>
                      <a:schemeClr val="bg2"/>
                    </a:solidFill>
                  </a:tcPr>
                </a:tc>
                <a:tc>
                  <a:txBody>
                    <a:bodyPr/>
                    <a:lstStyle/>
                    <a:p>
                      <a:r>
                        <a:rPr lang="en-GB" sz="1600" dirty="0">
                          <a:solidFill>
                            <a:srgbClr val="C00000"/>
                          </a:solidFill>
                        </a:rPr>
                        <a:t>Office</a:t>
                      </a:r>
                    </a:p>
                  </a:txBody>
                  <a:tcPr>
                    <a:solidFill>
                      <a:schemeClr val="bg2"/>
                    </a:solidFill>
                  </a:tcPr>
                </a:tc>
                <a:tc>
                  <a:txBody>
                    <a:bodyPr/>
                    <a:lstStyle/>
                    <a:p>
                      <a:r>
                        <a:rPr lang="en-GB" sz="1600" dirty="0">
                          <a:solidFill>
                            <a:srgbClr val="C00000"/>
                          </a:solidFill>
                        </a:rPr>
                        <a:t>Phone</a:t>
                      </a:r>
                    </a:p>
                  </a:txBody>
                  <a:tcPr>
                    <a:solidFill>
                      <a:schemeClr val="bg2"/>
                    </a:solidFill>
                  </a:tcPr>
                </a:tc>
                <a:tc>
                  <a:txBody>
                    <a:bodyPr/>
                    <a:lstStyle/>
                    <a:p>
                      <a:r>
                        <a:rPr lang="en-GB" sz="1600" dirty="0">
                          <a:solidFill>
                            <a:srgbClr val="C00000"/>
                          </a:solidFill>
                        </a:rPr>
                        <a:t>Email</a:t>
                      </a:r>
                    </a:p>
                  </a:txBody>
                  <a:tcPr>
                    <a:solidFill>
                      <a:schemeClr val="bg2"/>
                    </a:solidFill>
                  </a:tcPr>
                </a:tc>
                <a:extLst>
                  <a:ext uri="{0D108BD9-81ED-4DB2-BD59-A6C34878D82A}">
                    <a16:rowId xmlns:a16="http://schemas.microsoft.com/office/drawing/2014/main" val="425093026"/>
                  </a:ext>
                </a:extLst>
              </a:tr>
            </a:tbl>
          </a:graphicData>
        </a:graphic>
      </p:graphicFrame>
      <p:sp>
        <p:nvSpPr>
          <p:cNvPr id="9" name="object 3">
            <a:extLst>
              <a:ext uri="{FF2B5EF4-FFF2-40B4-BE49-F238E27FC236}">
                <a16:creationId xmlns:a16="http://schemas.microsoft.com/office/drawing/2014/main" id="{B7315795-89C2-4290-8FEF-48CB18C7B910}"/>
              </a:ext>
            </a:extLst>
          </p:cNvPr>
          <p:cNvSpPr txBox="1"/>
          <p:nvPr/>
        </p:nvSpPr>
        <p:spPr>
          <a:xfrm>
            <a:off x="4049575" y="1464180"/>
            <a:ext cx="1182863" cy="388567"/>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1800" dirty="0"/>
              <a:t>ACADEMIC</a:t>
            </a:r>
          </a:p>
        </p:txBody>
      </p:sp>
      <p:sp>
        <p:nvSpPr>
          <p:cNvPr id="10" name="object 3">
            <a:extLst>
              <a:ext uri="{FF2B5EF4-FFF2-40B4-BE49-F238E27FC236}">
                <a16:creationId xmlns:a16="http://schemas.microsoft.com/office/drawing/2014/main" id="{E77EA0DB-29B4-4B15-8E02-BD77530279C9}"/>
              </a:ext>
            </a:extLst>
          </p:cNvPr>
          <p:cNvSpPr txBox="1"/>
          <p:nvPr/>
        </p:nvSpPr>
        <p:spPr>
          <a:xfrm>
            <a:off x="2133601" y="4196318"/>
            <a:ext cx="1707059" cy="973342"/>
          </a:xfrm>
          <a:prstGeom prst="rect">
            <a:avLst/>
          </a:prstGeom>
        </p:spPr>
        <p:txBody>
          <a:bodyPr vert="horz" wrap="square" lIns="0" tIns="110489" rIns="0" bIns="0" rtlCol="0">
            <a:spAutoFit/>
          </a:bodyPr>
          <a:lstStyle/>
          <a:p>
            <a:pPr marL="12700" algn="ctr">
              <a:lnSpc>
                <a:spcPct val="100000"/>
              </a:lnSpc>
              <a:spcBef>
                <a:spcPts val="869"/>
              </a:spcBef>
              <a:tabLst>
                <a:tab pos="354965" algn="l"/>
                <a:tab pos="355600" algn="l"/>
              </a:tabLst>
            </a:pPr>
            <a:r>
              <a:rPr lang="en-GB" sz="2800" dirty="0">
                <a:solidFill>
                  <a:srgbClr val="404040"/>
                </a:solidFill>
                <a:latin typeface="Calibri"/>
                <a:cs typeface="Calibri"/>
              </a:rPr>
              <a:t>SQL (DDL) Statement</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987D0A22-D69E-4303-86F0-EC7D83C3CF4C}"/>
                  </a:ext>
                </a:extLst>
              </p14:cNvPr>
              <p14:cNvContentPartPr/>
              <p14:nvPr/>
            </p14:nvContentPartPr>
            <p14:xfrm>
              <a:off x="2668889" y="2661682"/>
              <a:ext cx="318240" cy="1480680"/>
            </p14:xfrm>
          </p:contentPart>
        </mc:Choice>
        <mc:Fallback xmlns="">
          <p:pic>
            <p:nvPicPr>
              <p:cNvPr id="11" name="Ink 10">
                <a:extLst>
                  <a:ext uri="{FF2B5EF4-FFF2-40B4-BE49-F238E27FC236}">
                    <a16:creationId xmlns:a16="http://schemas.microsoft.com/office/drawing/2014/main" id="{987D0A22-D69E-4303-86F0-EC7D83C3CF4C}"/>
                  </a:ext>
                </a:extLst>
              </p:cNvPr>
              <p:cNvPicPr/>
              <p:nvPr/>
            </p:nvPicPr>
            <p:blipFill>
              <a:blip r:embed="rId5"/>
              <a:stretch>
                <a:fillRect/>
              </a:stretch>
            </p:blipFill>
            <p:spPr>
              <a:xfrm>
                <a:off x="2650889" y="2643682"/>
                <a:ext cx="353880" cy="1516320"/>
              </a:xfrm>
              <a:prstGeom prst="rect">
                <a:avLst/>
              </a:prstGeom>
            </p:spPr>
          </p:pic>
        </mc:Fallback>
      </mc:AlternateContent>
      <p:pic>
        <p:nvPicPr>
          <p:cNvPr id="3" name="Picture 2">
            <a:extLst>
              <a:ext uri="{FF2B5EF4-FFF2-40B4-BE49-F238E27FC236}">
                <a16:creationId xmlns:a16="http://schemas.microsoft.com/office/drawing/2014/main" id="{0789A4EB-D13B-496A-BC2B-33931AFD6973}"/>
              </a:ext>
            </a:extLst>
          </p:cNvPr>
          <p:cNvPicPr>
            <a:picLocks noChangeAspect="1"/>
          </p:cNvPicPr>
          <p:nvPr/>
        </p:nvPicPr>
        <p:blipFill rotWithShape="1">
          <a:blip r:embed="rId6"/>
          <a:srcRect l="13333" t="15926" r="52500" b="48518"/>
          <a:stretch/>
        </p:blipFill>
        <p:spPr>
          <a:xfrm>
            <a:off x="4533900" y="2971800"/>
            <a:ext cx="5207000" cy="3048000"/>
          </a:xfrm>
          <a:prstGeom prst="rect">
            <a:avLst/>
          </a:prstGeom>
        </p:spPr>
      </p:pic>
    </p:spTree>
    <p:custDataLst>
      <p:tags r:id="rId1"/>
    </p:custDataLst>
    <p:extLst>
      <p:ext uri="{BB962C8B-B14F-4D97-AF65-F5344CB8AC3E}">
        <p14:creationId xmlns:p14="http://schemas.microsoft.com/office/powerpoint/2010/main" val="39194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404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Inserting Data in the Table</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74</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2133600" y="1504625"/>
            <a:ext cx="7243058" cy="542455"/>
          </a:xfrm>
          <a:prstGeom prst="rect">
            <a:avLst/>
          </a:prstGeom>
        </p:spPr>
        <p:txBody>
          <a:bodyPr vert="horz" wrap="square" lIns="0" tIns="110489" rIns="0" bIns="0"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800" dirty="0">
                <a:solidFill>
                  <a:srgbClr val="404040"/>
                </a:solidFill>
                <a:latin typeface="Calibri"/>
                <a:cs typeface="Calibri"/>
              </a:rPr>
              <a:t>Using SQL DDL to insert values into a table</a:t>
            </a:r>
            <a:endParaRPr sz="2800" dirty="0">
              <a:latin typeface="Calibri"/>
              <a:cs typeface="Calibri"/>
            </a:endParaRPr>
          </a:p>
        </p:txBody>
      </p:sp>
      <p:sp>
        <p:nvSpPr>
          <p:cNvPr id="7" name="TextBox 6">
            <a:extLst>
              <a:ext uri="{FF2B5EF4-FFF2-40B4-BE49-F238E27FC236}">
                <a16:creationId xmlns:a16="http://schemas.microsoft.com/office/drawing/2014/main" id="{C7C65687-9C44-43B7-93C0-1AE5121C45C0}"/>
              </a:ext>
            </a:extLst>
          </p:cNvPr>
          <p:cNvSpPr txBox="1"/>
          <p:nvPr/>
        </p:nvSpPr>
        <p:spPr>
          <a:xfrm>
            <a:off x="2667001" y="2539214"/>
            <a:ext cx="6630911" cy="923330"/>
          </a:xfrm>
          <a:prstGeom prst="rect">
            <a:avLst/>
          </a:prstGeom>
          <a:noFill/>
          <a:ln>
            <a:solidFill>
              <a:schemeClr val="accent1"/>
            </a:solidFill>
          </a:ln>
        </p:spPr>
        <p:txBody>
          <a:bodyPr wrap="square" rtlCol="0">
            <a:spAutoFit/>
          </a:bodyPr>
          <a:lstStyle/>
          <a:p>
            <a:r>
              <a:rPr lang="en-GB" sz="1800" b="1" spc="-5" dirty="0">
                <a:solidFill>
                  <a:schemeClr val="accent1"/>
                </a:solidFill>
                <a:latin typeface="Courier New"/>
                <a:cs typeface="Courier New"/>
              </a:rPr>
              <a:t>INSERT INTO </a:t>
            </a:r>
            <a:r>
              <a:rPr lang="en-GB" sz="1800" b="1" spc="-15" dirty="0" err="1">
                <a:solidFill>
                  <a:srgbClr val="B59B0C"/>
                </a:solidFill>
                <a:latin typeface="Courier New" panose="02070309020205020404" pitchFamily="49" charset="0"/>
                <a:cs typeface="Courier New" panose="02070309020205020404" pitchFamily="49" charset="0"/>
              </a:rPr>
              <a:t>table_name</a:t>
            </a:r>
            <a:r>
              <a:rPr lang="en-GB" sz="1800" b="1" spc="-15" dirty="0">
                <a:solidFill>
                  <a:srgbClr val="B59B0C"/>
                </a:solidFill>
                <a:latin typeface="Courier New" panose="02070309020205020404" pitchFamily="49" charset="0"/>
                <a:cs typeface="Courier New" panose="02070309020205020404" pitchFamily="49" charset="0"/>
              </a:rPr>
              <a:t> </a:t>
            </a:r>
          </a:p>
          <a:p>
            <a:r>
              <a:rPr lang="en-GB" sz="1800" dirty="0">
                <a:latin typeface="Courier New" panose="02070309020205020404" pitchFamily="49" charset="0"/>
                <a:cs typeface="Courier New" panose="02070309020205020404" pitchFamily="49" charset="0"/>
              </a:rPr>
              <a:t>	(column_1, column_2,…, </a:t>
            </a:r>
            <a:r>
              <a:rPr lang="en-GB" sz="1800" dirty="0" err="1">
                <a:latin typeface="Courier New" panose="02070309020205020404" pitchFamily="49" charset="0"/>
                <a:cs typeface="Courier New" panose="02070309020205020404" pitchFamily="49" charset="0"/>
              </a:rPr>
              <a:t>column_n</a:t>
            </a:r>
            <a:r>
              <a:rPr lang="en-GB" sz="1800" dirty="0">
                <a:latin typeface="Courier New" panose="02070309020205020404" pitchFamily="49" charset="0"/>
                <a:cs typeface="Courier New" panose="02070309020205020404" pitchFamily="49" charset="0"/>
              </a:rPr>
              <a:t>)</a:t>
            </a:r>
          </a:p>
          <a:p>
            <a:r>
              <a:rPr lang="en-GB" sz="1800" b="1" spc="-5" dirty="0">
                <a:solidFill>
                  <a:schemeClr val="accent1"/>
                </a:solidFill>
                <a:latin typeface="Courier New"/>
                <a:cs typeface="Courier New"/>
              </a:rPr>
              <a:t>VALUES</a:t>
            </a:r>
            <a:r>
              <a:rPr lang="en-GB" sz="1800" dirty="0">
                <a:latin typeface="Courier New" panose="02070309020205020404" pitchFamily="49" charset="0"/>
                <a:cs typeface="Courier New" panose="02070309020205020404" pitchFamily="49" charset="0"/>
              </a:rPr>
              <a:t> (value_1, value_2,…,</a:t>
            </a:r>
            <a:r>
              <a:rPr lang="en-GB" sz="1800" dirty="0" err="1">
                <a:latin typeface="Courier New" panose="02070309020205020404" pitchFamily="49" charset="0"/>
                <a:cs typeface="Courier New" panose="02070309020205020404" pitchFamily="49" charset="0"/>
              </a:rPr>
              <a:t>value_n</a:t>
            </a:r>
            <a:r>
              <a:rPr lang="en-GB" sz="1800"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0D8D3D2C-E2CE-45A6-BE45-776258D61106}"/>
              </a:ext>
            </a:extLst>
          </p:cNvPr>
          <p:cNvPicPr>
            <a:picLocks noChangeAspect="1"/>
          </p:cNvPicPr>
          <p:nvPr/>
        </p:nvPicPr>
        <p:blipFill rotWithShape="1">
          <a:blip r:embed="rId3"/>
          <a:srcRect l="10001" t="38148" r="26666" b="30741"/>
          <a:stretch/>
        </p:blipFill>
        <p:spPr>
          <a:xfrm>
            <a:off x="2161197" y="3863416"/>
            <a:ext cx="7804056" cy="2156384"/>
          </a:xfrm>
          <a:prstGeom prst="rect">
            <a:avLst/>
          </a:prstGeom>
        </p:spPr>
      </p:pic>
    </p:spTree>
    <p:extLst>
      <p:ext uri="{BB962C8B-B14F-4D97-AF65-F5344CB8AC3E}">
        <p14:creationId xmlns:p14="http://schemas.microsoft.com/office/powerpoint/2010/main" val="2604901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712829" y="1913467"/>
            <a:ext cx="7998437" cy="2119038"/>
          </a:xfrm>
        </p:spPr>
        <p:txBody>
          <a:bodyPr/>
          <a:lstStyle/>
          <a:p>
            <a:r>
              <a:rPr lang="en-GB" dirty="0"/>
              <a:t>SQL Unary Operators: Querying a Table </a:t>
            </a:r>
          </a:p>
        </p:txBody>
      </p:sp>
    </p:spTree>
    <p:extLst>
      <p:ext uri="{BB962C8B-B14F-4D97-AF65-F5344CB8AC3E}">
        <p14:creationId xmlns:p14="http://schemas.microsoft.com/office/powerpoint/2010/main" val="1095485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3" y="457200"/>
            <a:ext cx="4816997" cy="566822"/>
          </a:xfrm>
          <a:prstGeom prst="rect">
            <a:avLst/>
          </a:prstGeom>
        </p:spPr>
        <p:txBody>
          <a:bodyPr vert="horz" wrap="square" lIns="0" tIns="12700" rIns="0" bIns="0" rtlCol="0">
            <a:spAutoFit/>
          </a:bodyPr>
          <a:lstStyle/>
          <a:p>
            <a:pPr marL="12700">
              <a:lnSpc>
                <a:spcPct val="100000"/>
              </a:lnSpc>
              <a:spcBef>
                <a:spcPts val="100"/>
              </a:spcBef>
            </a:pPr>
            <a:r>
              <a:rPr lang="en-GB" sz="3600" dirty="0"/>
              <a:t>Learning Objectives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76</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8" name="object 3">
            <a:extLst>
              <a:ext uri="{FF2B5EF4-FFF2-40B4-BE49-F238E27FC236}">
                <a16:creationId xmlns:a16="http://schemas.microsoft.com/office/drawing/2014/main" id="{DB54ADB9-CF15-4D80-9799-79989652ED1C}"/>
              </a:ext>
            </a:extLst>
          </p:cNvPr>
          <p:cNvSpPr txBox="1"/>
          <p:nvPr/>
        </p:nvSpPr>
        <p:spPr>
          <a:xfrm>
            <a:off x="2255110" y="1412693"/>
            <a:ext cx="7681781" cy="542455"/>
          </a:xfrm>
          <a:prstGeom prst="rect">
            <a:avLst/>
          </a:prstGeom>
        </p:spPr>
        <p:txBody>
          <a:bodyPr vert="horz" wrap="square" lIns="0" tIns="110489" rIns="0" bIns="0" rtlCol="0">
            <a:spAutoFit/>
          </a:bodyPr>
          <a:lstStyle/>
          <a:p>
            <a:pPr marL="12700" marR="0" lvl="0" indent="0" algn="l" defTabSz="914400" rtl="0" eaLnBrk="1" fontAlgn="auto" latinLnBrk="0" hangingPunct="1">
              <a:lnSpc>
                <a:spcPct val="100000"/>
              </a:lnSpc>
              <a:spcBef>
                <a:spcPts val="869"/>
              </a:spcBef>
              <a:spcAft>
                <a:spcPts val="0"/>
              </a:spcAft>
              <a:buClrTx/>
              <a:buSzTx/>
              <a:buFontTx/>
              <a:buNone/>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At the end of this section, you should be able to:</a:t>
            </a:r>
          </a:p>
        </p:txBody>
      </p:sp>
      <p:sp>
        <p:nvSpPr>
          <p:cNvPr id="30" name="object 3">
            <a:extLst>
              <a:ext uri="{FF2B5EF4-FFF2-40B4-BE49-F238E27FC236}">
                <a16:creationId xmlns:a16="http://schemas.microsoft.com/office/drawing/2014/main" id="{99FA3975-5BF3-494B-84EA-1120B646021F}"/>
              </a:ext>
            </a:extLst>
          </p:cNvPr>
          <p:cNvSpPr txBox="1"/>
          <p:nvPr/>
        </p:nvSpPr>
        <p:spPr>
          <a:xfrm>
            <a:off x="2403342" y="2276425"/>
            <a:ext cx="7362456" cy="1950533"/>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Describe how the select unary operation of the SQL DDL works</a:t>
            </a:r>
          </a:p>
          <a:p>
            <a:pPr marL="469900" indent="-457200">
              <a:spcBef>
                <a:spcPts val="869"/>
              </a:spcBef>
              <a:buFont typeface="Wingdings" panose="05000000000000000000" pitchFamily="2" charset="2"/>
              <a:buChar char="§"/>
              <a:tabLst>
                <a:tab pos="354965" algn="l"/>
                <a:tab pos="355600" algn="l"/>
              </a:tabLst>
              <a:defRPr/>
            </a:pPr>
            <a:r>
              <a:rPr lang="en-GB" sz="2800" dirty="0">
                <a:solidFill>
                  <a:srgbClr val="404040"/>
                </a:solidFill>
                <a:cs typeface="Calibri"/>
              </a:rPr>
              <a:t>Describe how the project unary operation of the SQL DDL works</a:t>
            </a:r>
          </a:p>
        </p:txBody>
      </p:sp>
      <p:pic>
        <p:nvPicPr>
          <p:cNvPr id="6" name="Picture 5">
            <a:extLst>
              <a:ext uri="{FF2B5EF4-FFF2-40B4-BE49-F238E27FC236}">
                <a16:creationId xmlns:a16="http://schemas.microsoft.com/office/drawing/2014/main" id="{C7F627A6-AF1C-4FB2-BD5A-F72C8471E610}"/>
              </a:ext>
            </a:extLst>
          </p:cNvPr>
          <p:cNvPicPr>
            <a:picLocks noChangeAspect="1"/>
          </p:cNvPicPr>
          <p:nvPr/>
        </p:nvPicPr>
        <p:blipFill rotWithShape="1">
          <a:blip r:embed="rId4"/>
          <a:srcRect r="43703" b="53429"/>
          <a:stretch/>
        </p:blipFill>
        <p:spPr>
          <a:xfrm>
            <a:off x="4275233" y="4226958"/>
            <a:ext cx="3641533" cy="1950533"/>
          </a:xfrm>
          <a:prstGeom prst="rect">
            <a:avLst/>
          </a:prstGeom>
        </p:spPr>
      </p:pic>
    </p:spTree>
    <p:custDataLst>
      <p:tags r:id="rId1"/>
    </p:custDataLst>
    <p:extLst>
      <p:ext uri="{BB962C8B-B14F-4D97-AF65-F5344CB8AC3E}">
        <p14:creationId xmlns:p14="http://schemas.microsoft.com/office/powerpoint/2010/main" val="14593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1000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Set Operations on Relations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77</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6" name="object 3">
            <a:extLst>
              <a:ext uri="{FF2B5EF4-FFF2-40B4-BE49-F238E27FC236}">
                <a16:creationId xmlns:a16="http://schemas.microsoft.com/office/drawing/2014/main" id="{2BB30B9B-D06A-4053-97BA-114DA9125B8D}"/>
              </a:ext>
            </a:extLst>
          </p:cNvPr>
          <p:cNvSpPr txBox="1"/>
          <p:nvPr/>
        </p:nvSpPr>
        <p:spPr>
          <a:xfrm>
            <a:off x="1905001" y="1158905"/>
            <a:ext cx="3325296" cy="542455"/>
          </a:xfrm>
          <a:prstGeom prst="rect">
            <a:avLst/>
          </a:prstGeom>
        </p:spPr>
        <p:txBody>
          <a:bodyPr vert="horz" wrap="square" lIns="0" tIns="110489" rIns="0" bIns="0" rtlCol="0">
            <a:spAutoFit/>
          </a:bodyPr>
          <a:lstStyle/>
          <a:p>
            <a:pPr marL="469900" marR="0" lvl="0" indent="-457200" algn="l" defTabSz="914400" rtl="0" eaLnBrk="1" fontAlgn="auto" latinLnBrk="0" hangingPunct="1">
              <a:lnSpc>
                <a:spcPct val="100000"/>
              </a:lnSpc>
              <a:spcBef>
                <a:spcPts val="869"/>
              </a:spcBef>
              <a:spcAft>
                <a:spcPts val="0"/>
              </a:spcAft>
              <a:buClrTx/>
              <a:buSzTx/>
              <a:buFont typeface="Wingdings" panose="05000000000000000000" pitchFamily="2" charset="2"/>
              <a:buChar char="§"/>
              <a:tabLst>
                <a:tab pos="354965" algn="l"/>
                <a:tab pos="355600" algn="l"/>
              </a:tabLst>
              <a:defRPr/>
            </a:pPr>
            <a:r>
              <a:rPr kumimoji="0" lang="en-GB" sz="2800" b="0" i="0" u="none" strike="noStrike" kern="1200" cap="none" spc="0" normalizeH="0" baseline="0" noProof="0" dirty="0">
                <a:ln>
                  <a:noFill/>
                </a:ln>
                <a:solidFill>
                  <a:srgbClr val="404040"/>
                </a:solidFill>
                <a:effectLst/>
                <a:uLnTx/>
                <a:uFillTx/>
                <a:latin typeface="Calibri"/>
                <a:ea typeface="+mn-ea"/>
                <a:cs typeface="Calibri"/>
              </a:rPr>
              <a:t>Unary operations</a:t>
            </a:r>
          </a:p>
        </p:txBody>
      </p:sp>
      <p:grpSp>
        <p:nvGrpSpPr>
          <p:cNvPr id="7" name="object 3">
            <a:extLst>
              <a:ext uri="{FF2B5EF4-FFF2-40B4-BE49-F238E27FC236}">
                <a16:creationId xmlns:a16="http://schemas.microsoft.com/office/drawing/2014/main" id="{72F65C32-B07C-415D-B26F-8FD0472E579A}"/>
              </a:ext>
            </a:extLst>
          </p:cNvPr>
          <p:cNvGrpSpPr/>
          <p:nvPr/>
        </p:nvGrpSpPr>
        <p:grpSpPr>
          <a:xfrm>
            <a:off x="2362200" y="1977150"/>
            <a:ext cx="6477000" cy="4195051"/>
            <a:chOff x="409575" y="1387475"/>
            <a:chExt cx="8199755" cy="4846955"/>
          </a:xfrm>
        </p:grpSpPr>
        <p:sp>
          <p:nvSpPr>
            <p:cNvPr id="8" name="object 4">
              <a:extLst>
                <a:ext uri="{FF2B5EF4-FFF2-40B4-BE49-F238E27FC236}">
                  <a16:creationId xmlns:a16="http://schemas.microsoft.com/office/drawing/2014/main" id="{8EFA9CA4-5851-4018-8818-9A45CB90A3A7}"/>
                </a:ext>
              </a:extLst>
            </p:cNvPr>
            <p:cNvSpPr/>
            <p:nvPr/>
          </p:nvSpPr>
          <p:spPr>
            <a:xfrm>
              <a:off x="638397" y="1499763"/>
              <a:ext cx="7857211" cy="4622061"/>
            </a:xfrm>
            <a:prstGeom prst="rect">
              <a:avLst/>
            </a:prstGeom>
            <a:blipFill>
              <a:blip r:embed="rId4" cstate="print"/>
              <a:stretch>
                <a:fillRect/>
              </a:stretch>
            </a:blip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5">
              <a:extLst>
                <a:ext uri="{FF2B5EF4-FFF2-40B4-BE49-F238E27FC236}">
                  <a16:creationId xmlns:a16="http://schemas.microsoft.com/office/drawing/2014/main" id="{4778A68C-F7EA-4D36-9A09-6C386CD57D7B}"/>
                </a:ext>
              </a:extLst>
            </p:cNvPr>
            <p:cNvSpPr/>
            <p:nvPr/>
          </p:nvSpPr>
          <p:spPr>
            <a:xfrm>
              <a:off x="414337" y="1392237"/>
              <a:ext cx="8190230" cy="4837430"/>
            </a:xfrm>
            <a:custGeom>
              <a:avLst/>
              <a:gdLst/>
              <a:ahLst/>
              <a:cxnLst/>
              <a:rect l="l" t="t" r="r" b="b"/>
              <a:pathLst>
                <a:path w="8190230" h="4837430">
                  <a:moveTo>
                    <a:pt x="0" y="0"/>
                  </a:moveTo>
                  <a:lnTo>
                    <a:pt x="8189912" y="0"/>
                  </a:lnTo>
                  <a:lnTo>
                    <a:pt x="8189912" y="4837112"/>
                  </a:lnTo>
                  <a:lnTo>
                    <a:pt x="0" y="4837112"/>
                  </a:lnTo>
                  <a:lnTo>
                    <a:pt x="0" y="0"/>
                  </a:lnTo>
                  <a:close/>
                </a:path>
              </a:pathLst>
            </a:custGeom>
            <a:ln w="9525">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53A635A-585E-C73E-E11E-A5ECF76C1256}"/>
                  </a:ext>
                </a:extLst>
              </p14:cNvPr>
              <p14:cNvContentPartPr/>
              <p14:nvPr/>
            </p14:nvContentPartPr>
            <p14:xfrm>
              <a:off x="2041120" y="2878529"/>
              <a:ext cx="648360" cy="322200"/>
            </p14:xfrm>
          </p:contentPart>
        </mc:Choice>
        <mc:Fallback xmlns="">
          <p:pic>
            <p:nvPicPr>
              <p:cNvPr id="10" name="Ink 9">
                <a:extLst>
                  <a:ext uri="{FF2B5EF4-FFF2-40B4-BE49-F238E27FC236}">
                    <a16:creationId xmlns:a16="http://schemas.microsoft.com/office/drawing/2014/main" id="{253A635A-585E-C73E-E11E-A5ECF76C1256}"/>
                  </a:ext>
                </a:extLst>
              </p:cNvPr>
              <p:cNvPicPr/>
              <p:nvPr/>
            </p:nvPicPr>
            <p:blipFill>
              <a:blip r:embed="rId6"/>
              <a:stretch>
                <a:fillRect/>
              </a:stretch>
            </p:blipFill>
            <p:spPr>
              <a:xfrm>
                <a:off x="2032480" y="2869529"/>
                <a:ext cx="6660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28679A0-670A-FB7A-4070-16F3875E67C1}"/>
                  </a:ext>
                </a:extLst>
              </p14:cNvPr>
              <p14:cNvContentPartPr/>
              <p14:nvPr/>
            </p14:nvContentPartPr>
            <p14:xfrm>
              <a:off x="4296520" y="2724449"/>
              <a:ext cx="676800" cy="447120"/>
            </p14:xfrm>
          </p:contentPart>
        </mc:Choice>
        <mc:Fallback xmlns="">
          <p:pic>
            <p:nvPicPr>
              <p:cNvPr id="12" name="Ink 11">
                <a:extLst>
                  <a:ext uri="{FF2B5EF4-FFF2-40B4-BE49-F238E27FC236}">
                    <a16:creationId xmlns:a16="http://schemas.microsoft.com/office/drawing/2014/main" id="{628679A0-670A-FB7A-4070-16F3875E67C1}"/>
                  </a:ext>
                </a:extLst>
              </p:cNvPr>
              <p:cNvPicPr/>
              <p:nvPr/>
            </p:nvPicPr>
            <p:blipFill>
              <a:blip r:embed="rId8"/>
              <a:stretch>
                <a:fillRect/>
              </a:stretch>
            </p:blipFill>
            <p:spPr>
              <a:xfrm>
                <a:off x="4287520" y="2715809"/>
                <a:ext cx="694440" cy="464760"/>
              </a:xfrm>
              <a:prstGeom prst="rect">
                <a:avLst/>
              </a:prstGeom>
            </p:spPr>
          </p:pic>
        </mc:Fallback>
      </mc:AlternateContent>
    </p:spTree>
    <p:custDataLst>
      <p:tags r:id="rId1"/>
    </p:custDataLst>
    <p:extLst>
      <p:ext uri="{BB962C8B-B14F-4D97-AF65-F5344CB8AC3E}">
        <p14:creationId xmlns:p14="http://schemas.microsoft.com/office/powerpoint/2010/main" val="333730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404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Operator SELECT</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78</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pic>
        <p:nvPicPr>
          <p:cNvPr id="6" name="Picture 5" descr="In Figure 3.4, the effect of a SELECT operation is depicted using product codes, descriptions, and prices.">
            <a:extLst>
              <a:ext uri="{FF2B5EF4-FFF2-40B4-BE49-F238E27FC236}">
                <a16:creationId xmlns:a16="http://schemas.microsoft.com/office/drawing/2014/main" id="{CFADFD43-EB8B-43DF-AF25-45D77CAD35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214" t="10450" r="11408"/>
          <a:stretch/>
        </p:blipFill>
        <p:spPr>
          <a:xfrm>
            <a:off x="2071700" y="2402710"/>
            <a:ext cx="8025739" cy="3908146"/>
          </a:xfrm>
          <a:prstGeom prst="rect">
            <a:avLst/>
          </a:prstGeom>
        </p:spPr>
      </p:pic>
      <p:sp>
        <p:nvSpPr>
          <p:cNvPr id="7" name="TextBox 6">
            <a:extLst>
              <a:ext uri="{FF2B5EF4-FFF2-40B4-BE49-F238E27FC236}">
                <a16:creationId xmlns:a16="http://schemas.microsoft.com/office/drawing/2014/main" id="{D76E697E-4B3B-40AD-8165-1F511DCCE562}"/>
              </a:ext>
            </a:extLst>
          </p:cNvPr>
          <p:cNvSpPr txBox="1"/>
          <p:nvPr/>
        </p:nvSpPr>
        <p:spPr>
          <a:xfrm>
            <a:off x="2125069" y="1532540"/>
            <a:ext cx="8320986" cy="1046440"/>
          </a:xfrm>
          <a:prstGeom prst="rect">
            <a:avLst/>
          </a:prstGeom>
          <a:noFill/>
        </p:spPr>
        <p:txBody>
          <a:bodyPr wrap="square" rtlCol="0">
            <a:spAutoFit/>
          </a:bodyPr>
          <a:lstStyle/>
          <a:p>
            <a:pPr marL="285750" indent="-285750">
              <a:buFont typeface="Wingdings" panose="05000000000000000000" pitchFamily="2" charset="2"/>
              <a:buChar char="§"/>
            </a:pPr>
            <a:r>
              <a:rPr lang="en-US" sz="2400" dirty="0"/>
              <a:t>Select (restrict) </a:t>
            </a:r>
          </a:p>
          <a:p>
            <a:pPr marL="742950" lvl="1" indent="-285750">
              <a:buFont typeface="Wingdings" panose="05000000000000000000" pitchFamily="2" charset="2"/>
              <a:buChar char="§"/>
            </a:pPr>
            <a:r>
              <a:rPr lang="en-US" sz="2000" dirty="0"/>
              <a:t>Unary operator that yields a horizontal subset of the rows of a table</a:t>
            </a:r>
          </a:p>
          <a:p>
            <a:endParaRPr lang="en-GB" sz="1800" dirty="0"/>
          </a:p>
        </p:txBody>
      </p:sp>
      <p:sp>
        <p:nvSpPr>
          <p:cNvPr id="8" name="TextBox 7">
            <a:extLst>
              <a:ext uri="{FF2B5EF4-FFF2-40B4-BE49-F238E27FC236}">
                <a16:creationId xmlns:a16="http://schemas.microsoft.com/office/drawing/2014/main" id="{C22A42B7-93FA-405F-80A5-67EBB9761065}"/>
              </a:ext>
            </a:extLst>
          </p:cNvPr>
          <p:cNvSpPr txBox="1"/>
          <p:nvPr/>
        </p:nvSpPr>
        <p:spPr>
          <a:xfrm>
            <a:off x="2094562" y="5948991"/>
            <a:ext cx="4191000" cy="215444"/>
          </a:xfrm>
          <a:prstGeom prst="rect">
            <a:avLst/>
          </a:prstGeom>
          <a:noFill/>
        </p:spPr>
        <p:txBody>
          <a:bodyPr wrap="square" rtlCol="0">
            <a:spAutoFit/>
          </a:bodyPr>
          <a:lstStyle/>
          <a:p>
            <a:r>
              <a:rPr lang="en-GB" sz="800" dirty="0"/>
              <a:t>© Cengage: Database Systems –Design, Implementation &amp; Management, Coronel &amp; Morris</a:t>
            </a:r>
          </a:p>
        </p:txBody>
      </p:sp>
      <p:pic>
        <p:nvPicPr>
          <p:cNvPr id="9" name="Picture 8">
            <a:extLst>
              <a:ext uri="{FF2B5EF4-FFF2-40B4-BE49-F238E27FC236}">
                <a16:creationId xmlns:a16="http://schemas.microsoft.com/office/drawing/2014/main" id="{2DCC947E-55FC-50F8-F1CF-ED6FC2E52CC7}"/>
              </a:ext>
            </a:extLst>
          </p:cNvPr>
          <p:cNvPicPr>
            <a:picLocks noChangeAspect="1"/>
          </p:cNvPicPr>
          <p:nvPr/>
        </p:nvPicPr>
        <p:blipFill>
          <a:blip r:embed="rId4"/>
          <a:stretch>
            <a:fillRect/>
          </a:stretch>
        </p:blipFill>
        <p:spPr>
          <a:xfrm>
            <a:off x="4846781" y="1243911"/>
            <a:ext cx="2877561" cy="640135"/>
          </a:xfrm>
          <a:prstGeom prst="rect">
            <a:avLst/>
          </a:prstGeom>
        </p:spPr>
      </p:pic>
    </p:spTree>
    <p:extLst>
      <p:ext uri="{BB962C8B-B14F-4D97-AF65-F5344CB8AC3E}">
        <p14:creationId xmlns:p14="http://schemas.microsoft.com/office/powerpoint/2010/main" val="1965057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5572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Querying a Database</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marR="0" lvl="0" indent="0" algn="l" defTabSz="914400" rtl="0" eaLnBrk="1" fontAlgn="auto" latinLnBrk="0" hangingPunct="1">
              <a:lnSpc>
                <a:spcPts val="1650"/>
              </a:lnSpc>
              <a:spcBef>
                <a:spcPts val="0"/>
              </a:spcBef>
              <a:spcAft>
                <a:spcPts val="0"/>
              </a:spcAft>
              <a:buClrTx/>
              <a:buSzTx/>
              <a:buFontTx/>
              <a:buNone/>
              <a:tabLst/>
              <a:defRPr/>
            </a:pPr>
            <a:fld id="{81D60167-4931-47E6-BA6A-407CBD079E47}" type="slidenum">
              <a:rPr kumimoji="0" lang="en-GB" sz="1400" b="0" i="0" u="none" strike="noStrike" kern="1200" cap="none" spc="-15" normalizeH="0" baseline="0" noProof="0" smtClean="0">
                <a:ln>
                  <a:noFill/>
                </a:ln>
                <a:solidFill>
                  <a:srgbClr val="B59B0C"/>
                </a:solidFill>
                <a:effectLst/>
                <a:uLnTx/>
                <a:uFillTx/>
                <a:latin typeface="Calibri"/>
                <a:ea typeface="+mn-ea"/>
                <a:cs typeface="Calibri"/>
              </a:rPr>
              <a:pPr marL="38100" marR="0" lvl="0" indent="0" algn="l" defTabSz="914400" rtl="0" eaLnBrk="1" fontAlgn="auto" latinLnBrk="0" hangingPunct="1">
                <a:lnSpc>
                  <a:spcPts val="1650"/>
                </a:lnSpc>
                <a:spcBef>
                  <a:spcPts val="0"/>
                </a:spcBef>
                <a:spcAft>
                  <a:spcPts val="0"/>
                </a:spcAft>
                <a:buClrTx/>
                <a:buSzTx/>
                <a:buFontTx/>
                <a:buNone/>
                <a:tabLst/>
                <a:defRPr/>
              </a:pPr>
              <a:t>79</a:t>
            </a:fld>
            <a:endParaRPr kumimoji="0" sz="1400" b="0" i="0" u="none" strike="noStrike" kern="1200" cap="none" spc="-15" normalizeH="0" baseline="0" noProof="0" dirty="0">
              <a:ln>
                <a:noFill/>
              </a:ln>
              <a:solidFill>
                <a:srgbClr val="B59B0C"/>
              </a:solidFill>
              <a:effectLst/>
              <a:uLnTx/>
              <a:uFillTx/>
              <a:latin typeface="Calibri"/>
              <a:ea typeface="+mn-ea"/>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marR="0" lvl="0" indent="0" algn="l" defTabSz="914400" rtl="0" eaLnBrk="1" fontAlgn="auto" latinLnBrk="0" hangingPunct="1">
              <a:lnSpc>
                <a:spcPts val="1435"/>
              </a:lnSpc>
              <a:spcBef>
                <a:spcPts val="0"/>
              </a:spcBef>
              <a:spcAft>
                <a:spcPts val="0"/>
              </a:spcAft>
              <a:buClrTx/>
              <a:buSzTx/>
              <a:buFontTx/>
              <a:buNone/>
              <a:tabLst/>
              <a:defRPr/>
            </a:pPr>
            <a:r>
              <a:rPr kumimoji="0" sz="1400" b="0" i="0" u="none" strike="noStrike" kern="1200" cap="none" spc="-15" normalizeH="0" baseline="0" noProof="0" dirty="0">
                <a:ln>
                  <a:noFill/>
                </a:ln>
                <a:solidFill>
                  <a:srgbClr val="B59B0C"/>
                </a:solidFill>
                <a:effectLst/>
                <a:uLnTx/>
                <a:uFillTx/>
                <a:latin typeface="Calibri"/>
                <a:ea typeface="+mn-ea"/>
                <a:cs typeface="Calibri"/>
              </a:rPr>
              <a:t>Web and Database Systems (COM1025)</a:t>
            </a:r>
          </a:p>
        </p:txBody>
      </p:sp>
      <p:sp>
        <p:nvSpPr>
          <p:cNvPr id="3" name="TextBox 2">
            <a:extLst>
              <a:ext uri="{FF2B5EF4-FFF2-40B4-BE49-F238E27FC236}">
                <a16:creationId xmlns:a16="http://schemas.microsoft.com/office/drawing/2014/main" id="{46A47215-F38E-4415-8371-BF05063A23A4}"/>
              </a:ext>
            </a:extLst>
          </p:cNvPr>
          <p:cNvSpPr txBox="1"/>
          <p:nvPr/>
        </p:nvSpPr>
        <p:spPr>
          <a:xfrm>
            <a:off x="1861996" y="1337675"/>
            <a:ext cx="3748520" cy="2831544"/>
          </a:xfrm>
          <a:prstGeom prst="rect">
            <a:avLst/>
          </a:prstGeom>
          <a:noFill/>
        </p:spPr>
        <p:txBody>
          <a:bodyPr wrap="square" rtlCol="0">
            <a:spAutoFit/>
          </a:bodyPr>
          <a:lstStyle/>
          <a:p>
            <a:pPr marL="342900" indent="-342900">
              <a:spcBef>
                <a:spcPts val="300"/>
              </a:spcBef>
              <a:spcAft>
                <a:spcPts val="300"/>
              </a:spcAft>
              <a:buFont typeface="Wingdings" panose="05000000000000000000" pitchFamily="2" charset="2"/>
              <a:buChar char="§"/>
            </a:pPr>
            <a:r>
              <a:rPr lang="en-GB" sz="2400" dirty="0"/>
              <a:t>SQL Query: </a:t>
            </a:r>
          </a:p>
          <a:p>
            <a:pPr marL="800100" lvl="1" indent="-342900">
              <a:spcBef>
                <a:spcPts val="300"/>
              </a:spcBef>
              <a:spcAft>
                <a:spcPts val="300"/>
              </a:spcAft>
              <a:buFont typeface="Wingdings" panose="05000000000000000000" pitchFamily="2" charset="2"/>
              <a:buChar char="§"/>
            </a:pPr>
            <a:r>
              <a:rPr lang="en-GB" sz="2400" dirty="0"/>
              <a:t>a question or request for information translated to a DML to act on the stored data</a:t>
            </a:r>
            <a:endParaRPr lang="en-GB" sz="1600" dirty="0"/>
          </a:p>
          <a:p>
            <a:pPr marL="342900" indent="-342900">
              <a:spcBef>
                <a:spcPts val="300"/>
              </a:spcBef>
              <a:spcAft>
                <a:spcPts val="300"/>
              </a:spcAft>
              <a:buFont typeface="Wingdings" panose="05000000000000000000" pitchFamily="2" charset="2"/>
              <a:buChar char="§"/>
            </a:pPr>
            <a:r>
              <a:rPr lang="en-GB" sz="2400" dirty="0"/>
              <a:t>To display all the Data in a table:</a:t>
            </a:r>
          </a:p>
        </p:txBody>
      </p:sp>
      <p:graphicFrame>
        <p:nvGraphicFramePr>
          <p:cNvPr id="7" name="Table 6">
            <a:extLst>
              <a:ext uri="{FF2B5EF4-FFF2-40B4-BE49-F238E27FC236}">
                <a16:creationId xmlns:a16="http://schemas.microsoft.com/office/drawing/2014/main" id="{BDC82D52-55AD-4922-9F3F-C3A6534F3BC9}"/>
              </a:ext>
            </a:extLst>
          </p:cNvPr>
          <p:cNvGraphicFramePr>
            <a:graphicFrameLocks noGrp="1"/>
          </p:cNvGraphicFramePr>
          <p:nvPr/>
        </p:nvGraphicFramePr>
        <p:xfrm>
          <a:off x="5827153" y="4532566"/>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solidFill>
                      <a:schemeClr val="accent2">
                        <a:lumMod val="40000"/>
                        <a:lumOff val="60000"/>
                      </a:schemeClr>
                    </a:solidFill>
                  </a:tcPr>
                </a:tc>
                <a:tc>
                  <a:txBody>
                    <a:bodyPr/>
                    <a:lstStyle/>
                    <a:p>
                      <a:pPr algn="ctr"/>
                      <a:r>
                        <a:rPr lang="en-GB" sz="1700" dirty="0"/>
                        <a:t>Sam Smith</a:t>
                      </a:r>
                    </a:p>
                  </a:txBody>
                  <a:tcPr marT="30396" marB="30396" anchor="ctr">
                    <a:solidFill>
                      <a:schemeClr val="accent2">
                        <a:lumMod val="40000"/>
                        <a:lumOff val="60000"/>
                      </a:schemeClr>
                    </a:solidFill>
                  </a:tcPr>
                </a:tc>
                <a:tc>
                  <a:txBody>
                    <a:bodyPr/>
                    <a:lstStyle/>
                    <a:p>
                      <a:pPr algn="ctr"/>
                      <a:r>
                        <a:rPr lang="en-GB" sz="1700" dirty="0"/>
                        <a:t>3</a:t>
                      </a:r>
                    </a:p>
                  </a:txBody>
                  <a:tcPr marT="30396" marB="30396" anchor="ctr">
                    <a:solidFill>
                      <a:schemeClr val="accent2">
                        <a:lumMod val="40000"/>
                        <a:lumOff val="60000"/>
                      </a:schemeClr>
                    </a:solidFill>
                  </a:tcPr>
                </a:tc>
                <a:tc>
                  <a:txBody>
                    <a:bodyPr/>
                    <a:lstStyle/>
                    <a:p>
                      <a:pPr algn="ctr"/>
                      <a:r>
                        <a:rPr lang="en-GB" sz="1700" dirty="0"/>
                        <a:t>30000</a:t>
                      </a:r>
                    </a:p>
                  </a:txBody>
                  <a:tcPr marT="30396" marB="30396" anchor="ctr">
                    <a:solidFill>
                      <a:schemeClr val="accent2">
                        <a:lumMod val="40000"/>
                        <a:lumOff val="60000"/>
                      </a:schemeClr>
                    </a:solid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solidFill>
                      <a:schemeClr val="accent2">
                        <a:lumMod val="40000"/>
                        <a:lumOff val="60000"/>
                      </a:schemeClr>
                    </a:solidFill>
                  </a:tcPr>
                </a:tc>
                <a:tc>
                  <a:txBody>
                    <a:bodyPr/>
                    <a:lstStyle/>
                    <a:p>
                      <a:pPr algn="ctr"/>
                      <a:r>
                        <a:rPr lang="en-GB" sz="1700" dirty="0"/>
                        <a:t>Joe Ball</a:t>
                      </a:r>
                    </a:p>
                  </a:txBody>
                  <a:tcPr marT="30396" marB="30396" anchor="ctr">
                    <a:solidFill>
                      <a:schemeClr val="accent2">
                        <a:lumMod val="40000"/>
                        <a:lumOff val="60000"/>
                      </a:schemeClr>
                    </a:solidFill>
                  </a:tcPr>
                </a:tc>
                <a:tc>
                  <a:txBody>
                    <a:bodyPr/>
                    <a:lstStyle/>
                    <a:p>
                      <a:pPr algn="ctr"/>
                      <a:r>
                        <a:rPr lang="en-GB" sz="1700" dirty="0"/>
                        <a:t>4</a:t>
                      </a:r>
                    </a:p>
                  </a:txBody>
                  <a:tcPr marT="30396" marB="30396" anchor="ctr">
                    <a:solidFill>
                      <a:schemeClr val="accent2">
                        <a:lumMod val="40000"/>
                        <a:lumOff val="60000"/>
                      </a:schemeClr>
                    </a:solidFill>
                  </a:tcPr>
                </a:tc>
                <a:tc>
                  <a:txBody>
                    <a:bodyPr/>
                    <a:lstStyle/>
                    <a:p>
                      <a:pPr algn="ctr"/>
                      <a:r>
                        <a:rPr lang="en-GB" sz="1700" dirty="0"/>
                        <a:t>50000</a:t>
                      </a:r>
                    </a:p>
                  </a:txBody>
                  <a:tcPr marT="30396" marB="30396" anchor="ctr">
                    <a:solidFill>
                      <a:schemeClr val="accent2">
                        <a:lumMod val="40000"/>
                        <a:lumOff val="60000"/>
                      </a:schemeClr>
                    </a:solid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solidFill>
                      <a:schemeClr val="accent2">
                        <a:lumMod val="40000"/>
                        <a:lumOff val="60000"/>
                      </a:schemeClr>
                    </a:solidFill>
                  </a:tcPr>
                </a:tc>
                <a:tc>
                  <a:txBody>
                    <a:bodyPr/>
                    <a:lstStyle/>
                    <a:p>
                      <a:pPr algn="ctr"/>
                      <a:r>
                        <a:rPr lang="en-GB" sz="1700" dirty="0"/>
                        <a:t>Mark </a:t>
                      </a:r>
                      <a:r>
                        <a:rPr lang="en-GB" sz="1700" dirty="0" err="1"/>
                        <a:t>Malon</a:t>
                      </a:r>
                      <a:endParaRPr lang="en-GB" sz="1700" dirty="0"/>
                    </a:p>
                  </a:txBody>
                  <a:tcPr marT="30396" marB="30396" anchor="ctr">
                    <a:solidFill>
                      <a:schemeClr val="accent2">
                        <a:lumMod val="40000"/>
                        <a:lumOff val="60000"/>
                      </a:schemeClr>
                    </a:solidFill>
                  </a:tcPr>
                </a:tc>
                <a:tc>
                  <a:txBody>
                    <a:bodyPr/>
                    <a:lstStyle/>
                    <a:p>
                      <a:pPr algn="ctr"/>
                      <a:r>
                        <a:rPr lang="en-GB" sz="1700" dirty="0"/>
                        <a:t>3</a:t>
                      </a:r>
                    </a:p>
                  </a:txBody>
                  <a:tcPr marT="30396" marB="30396" anchor="ctr">
                    <a:solidFill>
                      <a:schemeClr val="accent2">
                        <a:lumMod val="40000"/>
                        <a:lumOff val="60000"/>
                      </a:schemeClr>
                    </a:solidFill>
                  </a:tcPr>
                </a:tc>
                <a:tc>
                  <a:txBody>
                    <a:bodyPr/>
                    <a:lstStyle/>
                    <a:p>
                      <a:pPr algn="ctr"/>
                      <a:r>
                        <a:rPr lang="en-GB" sz="1700" dirty="0"/>
                        <a:t>800000</a:t>
                      </a:r>
                    </a:p>
                  </a:txBody>
                  <a:tcPr marT="30396" marB="30396" anchor="ctr">
                    <a:solidFill>
                      <a:schemeClr val="accent2">
                        <a:lumMod val="40000"/>
                        <a:lumOff val="60000"/>
                      </a:schemeClr>
                    </a:solidFill>
                  </a:tcPr>
                </a:tc>
                <a:extLst>
                  <a:ext uri="{0D108BD9-81ED-4DB2-BD59-A6C34878D82A}">
                    <a16:rowId xmlns:a16="http://schemas.microsoft.com/office/drawing/2014/main" val="275739165"/>
                  </a:ext>
                </a:extLst>
              </a:tr>
              <a:tr h="0">
                <a:tc>
                  <a:txBody>
                    <a:bodyPr/>
                    <a:lstStyle/>
                    <a:p>
                      <a:pPr marL="0" algn="ctr"/>
                      <a:r>
                        <a:rPr lang="en-GB" sz="1700" dirty="0">
                          <a:solidFill>
                            <a:schemeClr val="tx1"/>
                          </a:solidFill>
                          <a:latin typeface="+mn-lt"/>
                          <a:ea typeface="+mn-ea"/>
                          <a:cs typeface="+mn-cs"/>
                        </a:rPr>
                        <a:t>1239</a:t>
                      </a:r>
                    </a:p>
                  </a:txBody>
                  <a:tcPr marT="30396" marB="30396" anchor="ctr">
                    <a:solidFill>
                      <a:schemeClr val="accent2">
                        <a:lumMod val="40000"/>
                        <a:lumOff val="60000"/>
                      </a:schemeClr>
                    </a:solidFill>
                  </a:tcPr>
                </a:tc>
                <a:tc>
                  <a:txBody>
                    <a:bodyPr/>
                    <a:lstStyle/>
                    <a:p>
                      <a:pPr marL="0" algn="ctr"/>
                      <a:r>
                        <a:rPr lang="en-GB" sz="1700" dirty="0">
                          <a:solidFill>
                            <a:schemeClr val="tx1"/>
                          </a:solidFill>
                          <a:latin typeface="+mn-lt"/>
                          <a:ea typeface="+mn-ea"/>
                          <a:cs typeface="+mn-cs"/>
                        </a:rPr>
                        <a:t>Chris Clark</a:t>
                      </a:r>
                    </a:p>
                  </a:txBody>
                  <a:tcPr marT="30396" marB="30396" anchor="ctr">
                    <a:solidFill>
                      <a:schemeClr val="accent2">
                        <a:lumMod val="40000"/>
                        <a:lumOff val="60000"/>
                      </a:schemeClr>
                    </a:solidFill>
                  </a:tcPr>
                </a:tc>
                <a:tc>
                  <a:txBody>
                    <a:bodyPr/>
                    <a:lstStyle/>
                    <a:p>
                      <a:pPr marL="0" algn="ctr"/>
                      <a:r>
                        <a:rPr lang="en-GB" sz="1700" dirty="0">
                          <a:solidFill>
                            <a:schemeClr val="tx1"/>
                          </a:solidFill>
                          <a:latin typeface="+mn-lt"/>
                          <a:ea typeface="+mn-ea"/>
                          <a:cs typeface="+mn-cs"/>
                        </a:rPr>
                        <a:t>4</a:t>
                      </a:r>
                    </a:p>
                  </a:txBody>
                  <a:tcPr marT="30396" marB="30396" anchor="ctr">
                    <a:solidFill>
                      <a:schemeClr val="accent2">
                        <a:lumMod val="40000"/>
                        <a:lumOff val="60000"/>
                      </a:schemeClr>
                    </a:solidFill>
                  </a:tcPr>
                </a:tc>
                <a:tc>
                  <a:txBody>
                    <a:bodyPr/>
                    <a:lstStyle/>
                    <a:p>
                      <a:pPr marL="0" algn="ctr"/>
                      <a:r>
                        <a:rPr lang="en-GB" sz="1700" dirty="0">
                          <a:solidFill>
                            <a:schemeClr val="tx1"/>
                          </a:solidFill>
                          <a:latin typeface="+mn-lt"/>
                          <a:ea typeface="+mn-ea"/>
                          <a:cs typeface="+mn-cs"/>
                        </a:rPr>
                        <a:t>100000</a:t>
                      </a:r>
                    </a:p>
                  </a:txBody>
                  <a:tcPr marT="30396" marB="30396" anchor="ctr">
                    <a:solidFill>
                      <a:schemeClr val="accent2">
                        <a:lumMod val="40000"/>
                        <a:lumOff val="60000"/>
                      </a:schemeClr>
                    </a:solidFill>
                  </a:tcPr>
                </a:tc>
                <a:extLst>
                  <a:ext uri="{0D108BD9-81ED-4DB2-BD59-A6C34878D82A}">
                    <a16:rowId xmlns:a16="http://schemas.microsoft.com/office/drawing/2014/main" val="2963139212"/>
                  </a:ext>
                </a:extLst>
              </a:tr>
            </a:tbl>
          </a:graphicData>
        </a:graphic>
      </p:graphicFrame>
      <p:sp>
        <p:nvSpPr>
          <p:cNvPr id="8" name="TextBox 7">
            <a:extLst>
              <a:ext uri="{FF2B5EF4-FFF2-40B4-BE49-F238E27FC236}">
                <a16:creationId xmlns:a16="http://schemas.microsoft.com/office/drawing/2014/main" id="{4A8BB2BD-7A02-4750-B496-E7AF8EE601EE}"/>
              </a:ext>
            </a:extLst>
          </p:cNvPr>
          <p:cNvSpPr txBox="1"/>
          <p:nvPr/>
        </p:nvSpPr>
        <p:spPr>
          <a:xfrm>
            <a:off x="5725663" y="1456146"/>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9" name="Table 8">
            <a:extLst>
              <a:ext uri="{FF2B5EF4-FFF2-40B4-BE49-F238E27FC236}">
                <a16:creationId xmlns:a16="http://schemas.microsoft.com/office/drawing/2014/main" id="{384D97E8-0F9D-4740-9028-D319A1F5D7CD}"/>
              </a:ext>
            </a:extLst>
          </p:cNvPr>
          <p:cNvGraphicFramePr>
            <a:graphicFrameLocks noGrp="1"/>
          </p:cNvGraphicFramePr>
          <p:nvPr/>
        </p:nvGraphicFramePr>
        <p:xfrm>
          <a:off x="5827153" y="1933134"/>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noFill/>
                  </a:tcPr>
                </a:tc>
                <a:tc>
                  <a:txBody>
                    <a:bodyPr/>
                    <a:lstStyle/>
                    <a:p>
                      <a:pPr algn="ctr"/>
                      <a:r>
                        <a:rPr lang="en-GB" sz="1700" dirty="0"/>
                        <a:t>Sam Smith</a:t>
                      </a:r>
                    </a:p>
                  </a:txBody>
                  <a:tcPr marT="30396" marB="30396" anchor="ctr">
                    <a:noFill/>
                  </a:tcPr>
                </a:tc>
                <a:tc>
                  <a:txBody>
                    <a:bodyPr/>
                    <a:lstStyle/>
                    <a:p>
                      <a:pPr algn="ctr"/>
                      <a:r>
                        <a:rPr lang="en-GB" sz="1700" dirty="0"/>
                        <a:t>3</a:t>
                      </a:r>
                    </a:p>
                  </a:txBody>
                  <a:tcPr marT="30396" marB="30396" anchor="ctr">
                    <a:noFill/>
                  </a:tcP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noFill/>
                  </a:tcP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noFill/>
                  </a:tcPr>
                </a:tc>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3</a:t>
                      </a:r>
                    </a:p>
                  </a:txBody>
                  <a:tcPr marT="30396" marB="30396" anchor="ctr">
                    <a:noFill/>
                  </a:tcP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marL="0" algn="ctr"/>
                      <a:r>
                        <a:rPr lang="en-GB" sz="1700" dirty="0">
                          <a:solidFill>
                            <a:schemeClr val="tx1"/>
                          </a:solidFill>
                          <a:latin typeface="+mn-lt"/>
                          <a:ea typeface="+mn-ea"/>
                          <a:cs typeface="+mn-cs"/>
                        </a:rPr>
                        <a:t>1239</a:t>
                      </a:r>
                    </a:p>
                  </a:txBody>
                  <a:tcPr marT="30396" marB="30396" anchor="ctr">
                    <a:noFill/>
                  </a:tcPr>
                </a:tc>
                <a:tc>
                  <a:txBody>
                    <a:bodyPr/>
                    <a:lstStyle/>
                    <a:p>
                      <a:pPr marL="0" algn="ctr"/>
                      <a:r>
                        <a:rPr lang="en-GB" sz="1700" dirty="0">
                          <a:solidFill>
                            <a:schemeClr val="tx1"/>
                          </a:solidFill>
                          <a:latin typeface="+mn-lt"/>
                          <a:ea typeface="+mn-ea"/>
                          <a:cs typeface="+mn-cs"/>
                        </a:rPr>
                        <a:t>Chris Clark</a:t>
                      </a:r>
                    </a:p>
                  </a:txBody>
                  <a:tcPr marT="30396" marB="30396" anchor="ctr">
                    <a:noFill/>
                  </a:tcPr>
                </a:tc>
                <a:tc>
                  <a:txBody>
                    <a:bodyPr/>
                    <a:lstStyle/>
                    <a:p>
                      <a:pPr marL="0" algn="ctr"/>
                      <a:r>
                        <a:rPr lang="en-GB" sz="1700" dirty="0">
                          <a:solidFill>
                            <a:schemeClr val="tx1"/>
                          </a:solidFill>
                          <a:latin typeface="+mn-lt"/>
                          <a:ea typeface="+mn-ea"/>
                          <a:cs typeface="+mn-cs"/>
                        </a:rPr>
                        <a:t>4</a:t>
                      </a:r>
                    </a:p>
                  </a:txBody>
                  <a:tcPr marT="30396" marB="30396" anchor="ctr">
                    <a:noFill/>
                  </a:tcPr>
                </a:tc>
                <a:tc>
                  <a:txBody>
                    <a:bodyPr/>
                    <a:lstStyle/>
                    <a:p>
                      <a:pPr marL="0" algn="ctr"/>
                      <a:r>
                        <a:rPr lang="en-GB" sz="1700" dirty="0">
                          <a:solidFill>
                            <a:schemeClr val="tx1"/>
                          </a:solidFill>
                          <a:latin typeface="+mn-lt"/>
                          <a:ea typeface="+mn-ea"/>
                          <a:cs typeface="+mn-cs"/>
                        </a:rPr>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0" name="TextBox 9">
            <a:extLst>
              <a:ext uri="{FF2B5EF4-FFF2-40B4-BE49-F238E27FC236}">
                <a16:creationId xmlns:a16="http://schemas.microsoft.com/office/drawing/2014/main" id="{C3B80DE8-CC07-45EB-9B55-04BD9A10AD05}"/>
              </a:ext>
            </a:extLst>
          </p:cNvPr>
          <p:cNvSpPr txBox="1"/>
          <p:nvPr/>
        </p:nvSpPr>
        <p:spPr>
          <a:xfrm>
            <a:off x="1977142" y="5520325"/>
            <a:ext cx="3437320" cy="430887"/>
          </a:xfrm>
          <a:prstGeom prst="rect">
            <a:avLst/>
          </a:prstGeom>
          <a:noFill/>
        </p:spPr>
        <p:txBody>
          <a:bodyPr wrap="square" rtlCol="0">
            <a:spAutoFit/>
          </a:bodyPr>
          <a:lstStyle/>
          <a:p>
            <a:r>
              <a:rPr lang="en-GB" sz="2200" dirty="0"/>
              <a:t>SELECT * FROM EMPLOYEE;</a:t>
            </a:r>
          </a:p>
        </p:txBody>
      </p:sp>
      <p:sp>
        <p:nvSpPr>
          <p:cNvPr id="11" name="TextBox 10">
            <a:extLst>
              <a:ext uri="{FF2B5EF4-FFF2-40B4-BE49-F238E27FC236}">
                <a16:creationId xmlns:a16="http://schemas.microsoft.com/office/drawing/2014/main" id="{A9BCAE81-0EAD-4856-BD69-CEA27CC93815}"/>
              </a:ext>
            </a:extLst>
          </p:cNvPr>
          <p:cNvSpPr txBox="1"/>
          <p:nvPr/>
        </p:nvSpPr>
        <p:spPr>
          <a:xfrm>
            <a:off x="1934612" y="4496849"/>
            <a:ext cx="4030133" cy="430887"/>
          </a:xfrm>
          <a:prstGeom prst="rect">
            <a:avLst/>
          </a:prstGeom>
          <a:noFill/>
        </p:spPr>
        <p:txBody>
          <a:bodyPr wrap="square" rtlCol="0">
            <a:spAutoFit/>
          </a:bodyPr>
          <a:lstStyle/>
          <a:p>
            <a:r>
              <a:rPr lang="en-GB" sz="2200" dirty="0"/>
              <a:t>SELECT * FROM </a:t>
            </a:r>
            <a:r>
              <a:rPr lang="en-GB" sz="2200" dirty="0" err="1"/>
              <a:t>table_name</a:t>
            </a:r>
            <a:r>
              <a:rPr lang="en-GB" sz="2200" dirty="0"/>
              <a:t>;</a:t>
            </a:r>
          </a:p>
        </p:txBody>
      </p:sp>
      <p:sp>
        <p:nvSpPr>
          <p:cNvPr id="12" name="TextBox 11">
            <a:extLst>
              <a:ext uri="{FF2B5EF4-FFF2-40B4-BE49-F238E27FC236}">
                <a16:creationId xmlns:a16="http://schemas.microsoft.com/office/drawing/2014/main" id="{C1F32D52-A858-468F-B532-8744CE1590EE}"/>
              </a:ext>
            </a:extLst>
          </p:cNvPr>
          <p:cNvSpPr txBox="1"/>
          <p:nvPr/>
        </p:nvSpPr>
        <p:spPr>
          <a:xfrm>
            <a:off x="5725663" y="4036219"/>
            <a:ext cx="1524000" cy="400110"/>
          </a:xfrm>
          <a:prstGeom prst="rect">
            <a:avLst/>
          </a:prstGeom>
          <a:noFill/>
        </p:spPr>
        <p:txBody>
          <a:bodyPr wrap="square" rtlCol="0">
            <a:spAutoFit/>
          </a:bodyPr>
          <a:lstStyle/>
          <a:p>
            <a:r>
              <a:rPr lang="en-GB" sz="2000" b="1" dirty="0">
                <a:solidFill>
                  <a:schemeClr val="tx2"/>
                </a:solidFill>
              </a:rPr>
              <a:t>EMPLOYEE</a:t>
            </a:r>
          </a:p>
        </p:txBody>
      </p:sp>
    </p:spTree>
    <p:custDataLst>
      <p:tags r:id="rId1"/>
    </p:custDataLst>
    <p:extLst>
      <p:ext uri="{BB962C8B-B14F-4D97-AF65-F5344CB8AC3E}">
        <p14:creationId xmlns:p14="http://schemas.microsoft.com/office/powerpoint/2010/main" val="144081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The Node Package Manager(NPM)</a:t>
            </a:r>
            <a:endParaRPr lang="en-US" sz="2400" b="1" dirty="0"/>
          </a:p>
        </p:txBody>
      </p:sp>
      <p:sp>
        <p:nvSpPr>
          <p:cNvPr id="3" name="TextBox 2">
            <a:extLst>
              <a:ext uri="{FF2B5EF4-FFF2-40B4-BE49-F238E27FC236}">
                <a16:creationId xmlns:a16="http://schemas.microsoft.com/office/drawing/2014/main" id="{70875EB7-4DB2-F78D-D52F-1AA279B61921}"/>
              </a:ext>
            </a:extLst>
          </p:cNvPr>
          <p:cNvSpPr txBox="1"/>
          <p:nvPr/>
        </p:nvSpPr>
        <p:spPr>
          <a:xfrm>
            <a:off x="901700" y="1219200"/>
            <a:ext cx="9182100" cy="3570208"/>
          </a:xfrm>
          <a:prstGeom prst="rect">
            <a:avLst/>
          </a:prstGeom>
          <a:noFill/>
        </p:spPr>
        <p:txBody>
          <a:bodyPr wrap="square" rtlCol="0">
            <a:spAutoFit/>
          </a:bodyPr>
          <a:lstStyle/>
          <a:p>
            <a:r>
              <a:rPr lang="en-US" sz="3000" b="1" dirty="0" err="1"/>
              <a:t>npm</a:t>
            </a:r>
            <a:r>
              <a:rPr lang="en-US" sz="3000" b="1" dirty="0"/>
              <a:t> is:</a:t>
            </a:r>
          </a:p>
          <a:p>
            <a:pPr marL="742950" lvl="1" indent="-285750">
              <a:buFont typeface="Arial" panose="020B0604020202020204" pitchFamily="34" charset="0"/>
              <a:buChar char="•"/>
            </a:pPr>
            <a:r>
              <a:rPr lang="en-US" sz="2800" dirty="0"/>
              <a:t>a package manager for JavaScript</a:t>
            </a:r>
          </a:p>
          <a:p>
            <a:pPr marL="742950" lvl="1" indent="-285750">
              <a:buFont typeface="Arial" panose="020B0604020202020204" pitchFamily="34" charset="0"/>
              <a:buChar char="•"/>
            </a:pPr>
            <a:r>
              <a:rPr lang="en-US" sz="2800" dirty="0"/>
              <a:t>if you have Node.js installed, you have </a:t>
            </a:r>
            <a:r>
              <a:rPr lang="en-US" sz="2800" dirty="0" err="1"/>
              <a:t>npm</a:t>
            </a:r>
            <a:r>
              <a:rPr lang="en-US" sz="2800" dirty="0"/>
              <a:t> installed!</a:t>
            </a:r>
          </a:p>
          <a:p>
            <a:pPr marL="742950" lvl="1" indent="-285750">
              <a:buFont typeface="Arial" panose="020B0604020202020204" pitchFamily="34" charset="0"/>
              <a:buChar char="•"/>
            </a:pPr>
            <a:r>
              <a:rPr lang="en-US" sz="2800" dirty="0"/>
              <a:t>the world's largest software registry</a:t>
            </a:r>
          </a:p>
          <a:p>
            <a:pPr marL="742950" lvl="1" indent="-285750">
              <a:buFont typeface="Arial" panose="020B0604020202020204" pitchFamily="34" charset="0"/>
              <a:buChar char="•"/>
            </a:pPr>
            <a:r>
              <a:rPr lang="en-US" sz="2800" dirty="0"/>
              <a:t>it provides a command-line interface (CLI) for managing packages and other tasks</a:t>
            </a:r>
          </a:p>
          <a:p>
            <a:pPr marL="742950" lvl="1" indent="-285750">
              <a:buFont typeface="Arial" panose="020B0604020202020204" pitchFamily="34" charset="0"/>
              <a:buChar char="•"/>
            </a:pPr>
            <a:r>
              <a:rPr lang="en-US" sz="2800" dirty="0"/>
              <a:t>it can be used to install, manage, and publish packages, manage dependencies, and run scripts</a:t>
            </a:r>
          </a:p>
        </p:txBody>
      </p:sp>
    </p:spTree>
    <p:extLst>
      <p:ext uri="{BB962C8B-B14F-4D97-AF65-F5344CB8AC3E}">
        <p14:creationId xmlns:p14="http://schemas.microsoft.com/office/powerpoint/2010/main" val="675208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252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Querying a Table: SELECT</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80</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3" name="object 3"/>
          <p:cNvSpPr txBox="1"/>
          <p:nvPr/>
        </p:nvSpPr>
        <p:spPr>
          <a:xfrm>
            <a:off x="1977142" y="1314172"/>
            <a:ext cx="3429000" cy="1881283"/>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Selection</a:t>
            </a: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Returns all rows found in a table</a:t>
            </a:r>
          </a:p>
          <a:p>
            <a:pPr marL="469900" indent="-457200">
              <a:lnSpc>
                <a:spcPct val="100000"/>
              </a:lnSpc>
              <a:spcBef>
                <a:spcPts val="869"/>
              </a:spcBef>
              <a:buFont typeface="Wingdings" panose="05000000000000000000" pitchFamily="2" charset="2"/>
              <a:buChar char="§"/>
              <a:tabLst>
                <a:tab pos="354965" algn="l"/>
                <a:tab pos="355600" algn="l"/>
              </a:tabLst>
            </a:pPr>
            <a:r>
              <a:rPr lang="en-GB" sz="2400" dirty="0">
                <a:solidFill>
                  <a:schemeClr val="tx1">
                    <a:lumMod val="85000"/>
                    <a:lumOff val="15000"/>
                  </a:schemeClr>
                </a:solidFill>
                <a:latin typeface="Calibri"/>
                <a:cs typeface="Calibri"/>
              </a:rPr>
              <a:t>Horizontal slice </a:t>
            </a:r>
            <a:endParaRPr sz="2400" dirty="0">
              <a:solidFill>
                <a:schemeClr val="tx1">
                  <a:lumMod val="85000"/>
                  <a:lumOff val="15000"/>
                </a:schemeClr>
              </a:solidFill>
              <a:latin typeface="Calibri"/>
              <a:cs typeface="Calibri"/>
            </a:endParaRPr>
          </a:p>
        </p:txBody>
      </p:sp>
      <p:sp>
        <p:nvSpPr>
          <p:cNvPr id="6" name="object 3">
            <a:extLst>
              <a:ext uri="{FF2B5EF4-FFF2-40B4-BE49-F238E27FC236}">
                <a16:creationId xmlns:a16="http://schemas.microsoft.com/office/drawing/2014/main" id="{01F57085-F435-4E9C-88EB-58F61A903FAC}"/>
              </a:ext>
            </a:extLst>
          </p:cNvPr>
          <p:cNvSpPr txBox="1"/>
          <p:nvPr/>
        </p:nvSpPr>
        <p:spPr>
          <a:xfrm>
            <a:off x="1780035" y="4018803"/>
            <a:ext cx="3323335" cy="727121"/>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cs typeface="Calibri"/>
              </a:rPr>
              <a:t>SELECT * FROM </a:t>
            </a:r>
            <a:r>
              <a:rPr lang="en-GB" sz="2000" dirty="0" err="1">
                <a:cs typeface="Calibri"/>
              </a:rPr>
              <a:t>table_name</a:t>
            </a:r>
            <a:r>
              <a:rPr lang="en-GB" sz="2000" dirty="0">
                <a:cs typeface="Calibri"/>
              </a:rPr>
              <a:t> WHERE &lt;condition&gt;;</a:t>
            </a:r>
          </a:p>
        </p:txBody>
      </p:sp>
      <p:sp>
        <p:nvSpPr>
          <p:cNvPr id="7" name="TextBox 6">
            <a:extLst>
              <a:ext uri="{FF2B5EF4-FFF2-40B4-BE49-F238E27FC236}">
                <a16:creationId xmlns:a16="http://schemas.microsoft.com/office/drawing/2014/main" id="{E4449F21-6080-4C34-B976-F4A165FC0853}"/>
              </a:ext>
            </a:extLst>
          </p:cNvPr>
          <p:cNvSpPr txBox="1"/>
          <p:nvPr/>
        </p:nvSpPr>
        <p:spPr>
          <a:xfrm>
            <a:off x="5562600" y="1220012"/>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8" name="Table 7">
            <a:extLst>
              <a:ext uri="{FF2B5EF4-FFF2-40B4-BE49-F238E27FC236}">
                <a16:creationId xmlns:a16="http://schemas.microsoft.com/office/drawing/2014/main" id="{DC1FB781-22C9-47B5-BAF8-68095DB727C8}"/>
              </a:ext>
            </a:extLst>
          </p:cNvPr>
          <p:cNvGraphicFramePr>
            <a:graphicFrameLocks noGrp="1"/>
          </p:cNvGraphicFramePr>
          <p:nvPr/>
        </p:nvGraphicFramePr>
        <p:xfrm>
          <a:off x="5704731" y="1670050"/>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noFill/>
                  </a:tcPr>
                </a:tc>
                <a:tc>
                  <a:txBody>
                    <a:bodyPr/>
                    <a:lstStyle/>
                    <a:p>
                      <a:pPr algn="ctr"/>
                      <a:r>
                        <a:rPr lang="en-GB" sz="1700" dirty="0"/>
                        <a:t>Sam Smith</a:t>
                      </a:r>
                    </a:p>
                  </a:txBody>
                  <a:tcPr marT="30396" marB="30396" anchor="ctr">
                    <a:noFill/>
                  </a:tcPr>
                </a:tc>
                <a:tc>
                  <a:txBody>
                    <a:bodyPr/>
                    <a:lstStyle/>
                    <a:p>
                      <a:pPr algn="ctr"/>
                      <a:r>
                        <a:rPr lang="en-GB" sz="1700" dirty="0"/>
                        <a:t>3</a:t>
                      </a:r>
                    </a:p>
                  </a:txBody>
                  <a:tcPr marT="30396" marB="30396" anchor="ctr">
                    <a:noFill/>
                  </a:tcP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noFill/>
                  </a:tcP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noFill/>
                  </a:tcPr>
                </a:tc>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3</a:t>
                      </a:r>
                    </a:p>
                  </a:txBody>
                  <a:tcPr marT="30396" marB="30396" anchor="ctr">
                    <a:noFill/>
                  </a:tcP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marL="0" algn="ctr"/>
                      <a:r>
                        <a:rPr lang="en-GB" sz="1700" dirty="0">
                          <a:solidFill>
                            <a:schemeClr val="tx1"/>
                          </a:solidFill>
                          <a:latin typeface="+mn-lt"/>
                          <a:ea typeface="+mn-ea"/>
                          <a:cs typeface="+mn-cs"/>
                        </a:rPr>
                        <a:t>1239</a:t>
                      </a:r>
                    </a:p>
                  </a:txBody>
                  <a:tcPr marT="30396" marB="30396" anchor="ctr">
                    <a:noFill/>
                  </a:tcPr>
                </a:tc>
                <a:tc>
                  <a:txBody>
                    <a:bodyPr/>
                    <a:lstStyle/>
                    <a:p>
                      <a:pPr marL="0" algn="ctr"/>
                      <a:r>
                        <a:rPr lang="en-GB" sz="1700" dirty="0">
                          <a:solidFill>
                            <a:schemeClr val="tx1"/>
                          </a:solidFill>
                          <a:latin typeface="+mn-lt"/>
                          <a:ea typeface="+mn-ea"/>
                          <a:cs typeface="+mn-cs"/>
                        </a:rPr>
                        <a:t>Chris Clark</a:t>
                      </a:r>
                    </a:p>
                  </a:txBody>
                  <a:tcPr marT="30396" marB="30396" anchor="ctr">
                    <a:noFill/>
                  </a:tcPr>
                </a:tc>
                <a:tc>
                  <a:txBody>
                    <a:bodyPr/>
                    <a:lstStyle/>
                    <a:p>
                      <a:pPr marL="0" algn="ctr"/>
                      <a:r>
                        <a:rPr lang="en-GB" sz="1700" dirty="0">
                          <a:solidFill>
                            <a:schemeClr val="tx1"/>
                          </a:solidFill>
                          <a:latin typeface="+mn-lt"/>
                          <a:ea typeface="+mn-ea"/>
                          <a:cs typeface="+mn-cs"/>
                        </a:rPr>
                        <a:t>4</a:t>
                      </a:r>
                    </a:p>
                  </a:txBody>
                  <a:tcPr marT="30396" marB="30396" anchor="ctr">
                    <a:noFill/>
                  </a:tcPr>
                </a:tc>
                <a:tc>
                  <a:txBody>
                    <a:bodyPr/>
                    <a:lstStyle/>
                    <a:p>
                      <a:pPr marL="0" algn="ctr"/>
                      <a:r>
                        <a:rPr lang="en-GB" sz="1700" dirty="0">
                          <a:solidFill>
                            <a:schemeClr val="tx1"/>
                          </a:solidFill>
                          <a:latin typeface="+mn-lt"/>
                          <a:ea typeface="+mn-ea"/>
                          <a:cs typeface="+mn-cs"/>
                        </a:rPr>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1" name="TextBox 10">
            <a:extLst>
              <a:ext uri="{FF2B5EF4-FFF2-40B4-BE49-F238E27FC236}">
                <a16:creationId xmlns:a16="http://schemas.microsoft.com/office/drawing/2014/main" id="{CCABFDBA-927C-40CC-BD9A-7C71714D4209}"/>
              </a:ext>
            </a:extLst>
          </p:cNvPr>
          <p:cNvSpPr txBox="1"/>
          <p:nvPr/>
        </p:nvSpPr>
        <p:spPr>
          <a:xfrm>
            <a:off x="5581650" y="4520593"/>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2" name="Table 11">
            <a:extLst>
              <a:ext uri="{FF2B5EF4-FFF2-40B4-BE49-F238E27FC236}">
                <a16:creationId xmlns:a16="http://schemas.microsoft.com/office/drawing/2014/main" id="{7142C016-8659-44F9-A78B-E32CE21CD2D2}"/>
              </a:ext>
            </a:extLst>
          </p:cNvPr>
          <p:cNvGraphicFramePr>
            <a:graphicFrameLocks noGrp="1"/>
          </p:cNvGraphicFramePr>
          <p:nvPr/>
        </p:nvGraphicFramePr>
        <p:xfrm>
          <a:off x="5723781" y="4970632"/>
          <a:ext cx="4387704" cy="974809"/>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111688">
                <a:tc>
                  <a:txBody>
                    <a:bodyPr/>
                    <a:lstStyle/>
                    <a:p>
                      <a:pPr algn="ctr"/>
                      <a:r>
                        <a:rPr lang="en-GB" sz="1700" dirty="0"/>
                        <a:t>1235</a:t>
                      </a:r>
                    </a:p>
                  </a:txBody>
                  <a:tcPr marT="30396" marB="30396" anchor="ctr">
                    <a:noFill/>
                  </a:tcP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0">
                <a:tc>
                  <a:txBody>
                    <a:bodyPr/>
                    <a:lstStyle/>
                    <a:p>
                      <a:pPr marL="0" algn="ctr"/>
                      <a:r>
                        <a:rPr lang="en-GB" sz="1700" dirty="0">
                          <a:solidFill>
                            <a:schemeClr val="tx1"/>
                          </a:solidFill>
                          <a:latin typeface="+mn-lt"/>
                          <a:ea typeface="+mn-ea"/>
                          <a:cs typeface="+mn-cs"/>
                        </a:rPr>
                        <a:t>1239</a:t>
                      </a:r>
                    </a:p>
                  </a:txBody>
                  <a:tcPr marT="30396" marB="30396" anchor="ctr">
                    <a:noFill/>
                  </a:tcPr>
                </a:tc>
                <a:tc>
                  <a:txBody>
                    <a:bodyPr/>
                    <a:lstStyle/>
                    <a:p>
                      <a:pPr marL="0" algn="ctr"/>
                      <a:r>
                        <a:rPr lang="en-GB" sz="1700" dirty="0">
                          <a:solidFill>
                            <a:schemeClr val="tx1"/>
                          </a:solidFill>
                          <a:latin typeface="+mn-lt"/>
                          <a:ea typeface="+mn-ea"/>
                          <a:cs typeface="+mn-cs"/>
                        </a:rPr>
                        <a:t>Chris Clark</a:t>
                      </a:r>
                    </a:p>
                  </a:txBody>
                  <a:tcPr marT="30396" marB="30396" anchor="ctr">
                    <a:noFill/>
                  </a:tcPr>
                </a:tc>
                <a:tc>
                  <a:txBody>
                    <a:bodyPr/>
                    <a:lstStyle/>
                    <a:p>
                      <a:pPr marL="0" algn="ctr"/>
                      <a:r>
                        <a:rPr lang="en-GB" sz="1700" dirty="0">
                          <a:solidFill>
                            <a:schemeClr val="tx1"/>
                          </a:solidFill>
                          <a:latin typeface="+mn-lt"/>
                          <a:ea typeface="+mn-ea"/>
                          <a:cs typeface="+mn-cs"/>
                        </a:rPr>
                        <a:t>4</a:t>
                      </a:r>
                    </a:p>
                  </a:txBody>
                  <a:tcPr marT="30396" marB="30396" anchor="ctr">
                    <a:noFill/>
                  </a:tcPr>
                </a:tc>
                <a:tc>
                  <a:txBody>
                    <a:bodyPr/>
                    <a:lstStyle/>
                    <a:p>
                      <a:pPr marL="0" algn="ctr"/>
                      <a:r>
                        <a:rPr lang="en-GB" sz="1700" dirty="0">
                          <a:solidFill>
                            <a:schemeClr val="tx1"/>
                          </a:solidFill>
                          <a:latin typeface="+mn-lt"/>
                          <a:ea typeface="+mn-ea"/>
                          <a:cs typeface="+mn-cs"/>
                        </a:rPr>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3" name="object 3">
            <a:extLst>
              <a:ext uri="{FF2B5EF4-FFF2-40B4-BE49-F238E27FC236}">
                <a16:creationId xmlns:a16="http://schemas.microsoft.com/office/drawing/2014/main" id="{740849D8-A53C-4048-A546-37A18705C7E2}"/>
              </a:ext>
            </a:extLst>
          </p:cNvPr>
          <p:cNvSpPr txBox="1"/>
          <p:nvPr/>
        </p:nvSpPr>
        <p:spPr>
          <a:xfrm>
            <a:off x="1780036" y="5016929"/>
            <a:ext cx="3323335" cy="727121"/>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000" dirty="0">
                <a:cs typeface="Calibri"/>
              </a:rPr>
              <a:t>SELECT * FROM EMPLOYEE WHERE DEPT_NO = 4;</a:t>
            </a:r>
          </a:p>
        </p:txBody>
      </p:sp>
      <p:sp>
        <p:nvSpPr>
          <p:cNvPr id="14" name="TextBox 13">
            <a:extLst>
              <a:ext uri="{FF2B5EF4-FFF2-40B4-BE49-F238E27FC236}">
                <a16:creationId xmlns:a16="http://schemas.microsoft.com/office/drawing/2014/main" id="{3F72E046-EBBF-44D5-9A4A-74271E4B65B2}"/>
              </a:ext>
            </a:extLst>
          </p:cNvPr>
          <p:cNvSpPr txBox="1"/>
          <p:nvPr/>
        </p:nvSpPr>
        <p:spPr>
          <a:xfrm>
            <a:off x="5581650" y="3558193"/>
            <a:ext cx="4448438" cy="769441"/>
          </a:xfrm>
          <a:prstGeom prst="rect">
            <a:avLst/>
          </a:prstGeom>
          <a:noFill/>
        </p:spPr>
        <p:txBody>
          <a:bodyPr wrap="square" rtlCol="0">
            <a:spAutoFit/>
          </a:bodyPr>
          <a:lstStyle/>
          <a:p>
            <a:pPr marL="469900" indent="-457200">
              <a:lnSpc>
                <a:spcPct val="100000"/>
              </a:lnSpc>
              <a:spcBef>
                <a:spcPts val="869"/>
              </a:spcBef>
              <a:buFont typeface="Wingdings" panose="05000000000000000000" pitchFamily="2" charset="2"/>
              <a:buChar char="§"/>
              <a:tabLst>
                <a:tab pos="354965" algn="l"/>
                <a:tab pos="355600" algn="l"/>
              </a:tabLst>
            </a:pPr>
            <a:r>
              <a:rPr lang="en-GB" sz="2400" dirty="0">
                <a:cs typeface="Calibri"/>
              </a:rPr>
              <a:t> </a:t>
            </a:r>
            <a:r>
              <a:rPr lang="en-GB" sz="2000" dirty="0">
                <a:solidFill>
                  <a:srgbClr val="C00000"/>
                </a:solidFill>
                <a:cs typeface="Calibri"/>
              </a:rPr>
              <a:t>WHERE</a:t>
            </a:r>
            <a:r>
              <a:rPr lang="en-GB" sz="2000" dirty="0">
                <a:solidFill>
                  <a:schemeClr val="tx1">
                    <a:lumMod val="85000"/>
                    <a:lumOff val="15000"/>
                  </a:schemeClr>
                </a:solidFill>
                <a:cs typeface="Calibri"/>
              </a:rPr>
              <a:t> clause can contain </a:t>
            </a:r>
            <a:r>
              <a:rPr lang="en-GB" sz="2000" i="1" dirty="0">
                <a:solidFill>
                  <a:schemeClr val="tx1">
                    <a:lumMod val="85000"/>
                    <a:lumOff val="15000"/>
                  </a:schemeClr>
                </a:solidFill>
                <a:cs typeface="Calibri"/>
              </a:rPr>
              <a:t>several conditions </a:t>
            </a:r>
            <a:r>
              <a:rPr lang="en-GB" sz="2000" dirty="0">
                <a:solidFill>
                  <a:schemeClr val="tx1">
                    <a:lumMod val="85000"/>
                    <a:lumOff val="15000"/>
                  </a:schemeClr>
                </a:solidFill>
                <a:cs typeface="Calibri"/>
              </a:rPr>
              <a:t>linked by </a:t>
            </a:r>
            <a:r>
              <a:rPr lang="en-GB" sz="2000" dirty="0">
                <a:solidFill>
                  <a:srgbClr val="C00000"/>
                </a:solidFill>
                <a:cs typeface="Calibri"/>
              </a:rPr>
              <a:t>AND</a:t>
            </a:r>
            <a:r>
              <a:rPr lang="en-GB" sz="2000" dirty="0">
                <a:cs typeface="Calibri"/>
              </a:rPr>
              <a:t>/</a:t>
            </a:r>
            <a:r>
              <a:rPr lang="en-GB" sz="2000" dirty="0">
                <a:solidFill>
                  <a:srgbClr val="C00000"/>
                </a:solidFill>
                <a:cs typeface="Calibri"/>
              </a:rPr>
              <a:t>OR </a:t>
            </a:r>
            <a:endParaRPr lang="en-GB" sz="2400" dirty="0">
              <a:solidFill>
                <a:srgbClr val="C00000"/>
              </a:solidFill>
              <a:cs typeface="Calibri"/>
            </a:endParaRP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F175156-FA23-427C-90D8-74E52FA9566D}"/>
                  </a:ext>
                </a:extLst>
              </p14:cNvPr>
              <p14:cNvContentPartPr/>
              <p14:nvPr/>
            </p14:nvContentPartPr>
            <p14:xfrm>
              <a:off x="5768727" y="2482440"/>
              <a:ext cx="4272480" cy="39600"/>
            </p14:xfrm>
          </p:contentPart>
        </mc:Choice>
        <mc:Fallback xmlns="">
          <p:pic>
            <p:nvPicPr>
              <p:cNvPr id="18" name="Ink 17">
                <a:extLst>
                  <a:ext uri="{FF2B5EF4-FFF2-40B4-BE49-F238E27FC236}">
                    <a16:creationId xmlns:a16="http://schemas.microsoft.com/office/drawing/2014/main" id="{7F175156-FA23-427C-90D8-74E52FA9566D}"/>
                  </a:ext>
                </a:extLst>
              </p:cNvPr>
              <p:cNvPicPr/>
              <p:nvPr/>
            </p:nvPicPr>
            <p:blipFill>
              <a:blip r:embed="rId5"/>
              <a:stretch>
                <a:fillRect/>
              </a:stretch>
            </p:blipFill>
            <p:spPr>
              <a:xfrm>
                <a:off x="5714727" y="2374440"/>
                <a:ext cx="43801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F58D129-D2C2-4080-8830-43F4D6CC3A77}"/>
                  </a:ext>
                </a:extLst>
              </p14:cNvPr>
              <p14:cNvContentPartPr/>
              <p14:nvPr/>
            </p14:nvContentPartPr>
            <p14:xfrm>
              <a:off x="5768727" y="3125040"/>
              <a:ext cx="4272480" cy="45000"/>
            </p14:xfrm>
          </p:contentPart>
        </mc:Choice>
        <mc:Fallback xmlns="">
          <p:pic>
            <p:nvPicPr>
              <p:cNvPr id="19" name="Ink 18">
                <a:extLst>
                  <a:ext uri="{FF2B5EF4-FFF2-40B4-BE49-F238E27FC236}">
                    <a16:creationId xmlns:a16="http://schemas.microsoft.com/office/drawing/2014/main" id="{EF58D129-D2C2-4080-8830-43F4D6CC3A77}"/>
                  </a:ext>
                </a:extLst>
              </p:cNvPr>
              <p:cNvPicPr/>
              <p:nvPr/>
            </p:nvPicPr>
            <p:blipFill>
              <a:blip r:embed="rId7"/>
              <a:stretch>
                <a:fillRect/>
              </a:stretch>
            </p:blipFill>
            <p:spPr>
              <a:xfrm>
                <a:off x="5714727" y="3017040"/>
                <a:ext cx="4380120" cy="260640"/>
              </a:xfrm>
              <a:prstGeom prst="rect">
                <a:avLst/>
              </a:prstGeom>
            </p:spPr>
          </p:pic>
        </mc:Fallback>
      </mc:AlternateContent>
      <p:pic>
        <p:nvPicPr>
          <p:cNvPr id="9" name="Picture 8">
            <a:extLst>
              <a:ext uri="{FF2B5EF4-FFF2-40B4-BE49-F238E27FC236}">
                <a16:creationId xmlns:a16="http://schemas.microsoft.com/office/drawing/2014/main" id="{51D33EB9-442C-6E31-5174-E70EED47335C}"/>
              </a:ext>
            </a:extLst>
          </p:cNvPr>
          <p:cNvPicPr>
            <a:picLocks noChangeAspect="1"/>
          </p:cNvPicPr>
          <p:nvPr/>
        </p:nvPicPr>
        <p:blipFill>
          <a:blip r:embed="rId8"/>
          <a:stretch>
            <a:fillRect/>
          </a:stretch>
        </p:blipFill>
        <p:spPr>
          <a:xfrm>
            <a:off x="1780035" y="3378668"/>
            <a:ext cx="2877561" cy="640135"/>
          </a:xfrm>
          <a:prstGeom prst="rect">
            <a:avLst/>
          </a:prstGeom>
        </p:spPr>
      </p:pic>
    </p:spTree>
    <p:custDataLst>
      <p:tags r:id="rId1"/>
    </p:custDataLst>
    <p:extLst>
      <p:ext uri="{BB962C8B-B14F-4D97-AF65-F5344CB8AC3E}">
        <p14:creationId xmlns:p14="http://schemas.microsoft.com/office/powerpoint/2010/main" val="343215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4048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Relational Operator PROJECT</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81</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7" name="TextBox 6">
            <a:extLst>
              <a:ext uri="{FF2B5EF4-FFF2-40B4-BE49-F238E27FC236}">
                <a16:creationId xmlns:a16="http://schemas.microsoft.com/office/drawing/2014/main" id="{D76E697E-4B3B-40AD-8165-1F511DCCE562}"/>
              </a:ext>
            </a:extLst>
          </p:cNvPr>
          <p:cNvSpPr txBox="1"/>
          <p:nvPr/>
        </p:nvSpPr>
        <p:spPr>
          <a:xfrm>
            <a:off x="2125944" y="1301755"/>
            <a:ext cx="8978460" cy="769441"/>
          </a:xfrm>
          <a:prstGeom prst="rect">
            <a:avLst/>
          </a:prstGeom>
          <a:noFill/>
        </p:spPr>
        <p:txBody>
          <a:bodyPr wrap="square" rtlCol="0">
            <a:spAutoFit/>
          </a:bodyPr>
          <a:lstStyle/>
          <a:p>
            <a:pPr marL="285750" indent="-285750">
              <a:buFont typeface="Wingdings" panose="05000000000000000000" pitchFamily="2" charset="2"/>
              <a:buChar char="§"/>
            </a:pPr>
            <a:r>
              <a:rPr lang="en-US" sz="2400" dirty="0"/>
              <a:t>Project </a:t>
            </a:r>
          </a:p>
          <a:p>
            <a:pPr marL="742950" lvl="1" indent="-285750">
              <a:buFont typeface="Wingdings" panose="05000000000000000000" pitchFamily="2" charset="2"/>
              <a:buChar char="§"/>
            </a:pPr>
            <a:r>
              <a:rPr lang="en-US" sz="2000" dirty="0"/>
              <a:t>Unary operator that yields a vertical subset of the columns of a table</a:t>
            </a:r>
            <a:endParaRPr lang="en-GB" sz="2000" dirty="0"/>
          </a:p>
        </p:txBody>
      </p:sp>
      <p:pic>
        <p:nvPicPr>
          <p:cNvPr id="8" name="Picture 7" descr="In Figure 3.5, the effect of a PROJECT operation is depicted using product codes, descriptions, and prices.">
            <a:extLst>
              <a:ext uri="{FF2B5EF4-FFF2-40B4-BE49-F238E27FC236}">
                <a16:creationId xmlns:a16="http://schemas.microsoft.com/office/drawing/2014/main" id="{8154A795-726F-483C-9579-5CA6282326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83" t="10177" r="14420" b="2377"/>
          <a:stretch/>
        </p:blipFill>
        <p:spPr>
          <a:xfrm>
            <a:off x="2203062" y="2137980"/>
            <a:ext cx="6422922" cy="4295850"/>
          </a:xfrm>
          <a:prstGeom prst="rect">
            <a:avLst/>
          </a:prstGeom>
        </p:spPr>
      </p:pic>
      <p:sp>
        <p:nvSpPr>
          <p:cNvPr id="9" name="TextBox 8">
            <a:extLst>
              <a:ext uri="{FF2B5EF4-FFF2-40B4-BE49-F238E27FC236}">
                <a16:creationId xmlns:a16="http://schemas.microsoft.com/office/drawing/2014/main" id="{9398F14C-A745-419D-A85F-B2AA3E389A8F}"/>
              </a:ext>
            </a:extLst>
          </p:cNvPr>
          <p:cNvSpPr txBox="1"/>
          <p:nvPr/>
        </p:nvSpPr>
        <p:spPr>
          <a:xfrm>
            <a:off x="2667679" y="6218386"/>
            <a:ext cx="4191000" cy="215444"/>
          </a:xfrm>
          <a:prstGeom prst="rect">
            <a:avLst/>
          </a:prstGeom>
          <a:noFill/>
        </p:spPr>
        <p:txBody>
          <a:bodyPr wrap="square" rtlCol="0">
            <a:spAutoFit/>
          </a:bodyPr>
          <a:lstStyle/>
          <a:p>
            <a:r>
              <a:rPr lang="en-GB" sz="800" dirty="0"/>
              <a:t>© Cengage: Database Systems –Design, Implementation &amp; Management, Coronel &amp; Morris</a:t>
            </a:r>
          </a:p>
        </p:txBody>
      </p:sp>
      <p:pic>
        <p:nvPicPr>
          <p:cNvPr id="3" name="Picture 2">
            <a:extLst>
              <a:ext uri="{FF2B5EF4-FFF2-40B4-BE49-F238E27FC236}">
                <a16:creationId xmlns:a16="http://schemas.microsoft.com/office/drawing/2014/main" id="{80F0543F-AEA9-9FD2-10E5-972F30AACE59}"/>
              </a:ext>
            </a:extLst>
          </p:cNvPr>
          <p:cNvPicPr>
            <a:picLocks noChangeAspect="1"/>
          </p:cNvPicPr>
          <p:nvPr/>
        </p:nvPicPr>
        <p:blipFill rotWithShape="1">
          <a:blip r:embed="rId4"/>
          <a:srcRect b="14572"/>
          <a:stretch/>
        </p:blipFill>
        <p:spPr>
          <a:xfrm>
            <a:off x="4462772" y="1090806"/>
            <a:ext cx="2989802" cy="649859"/>
          </a:xfrm>
          <a:prstGeom prst="rect">
            <a:avLst/>
          </a:prstGeom>
        </p:spPr>
      </p:pic>
    </p:spTree>
    <p:extLst>
      <p:ext uri="{BB962C8B-B14F-4D97-AF65-F5344CB8AC3E}">
        <p14:creationId xmlns:p14="http://schemas.microsoft.com/office/powerpoint/2010/main" val="970741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252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Querying a Table: PROJECT</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82</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01F57085-F435-4E9C-88EB-58F61A903FAC}"/>
              </a:ext>
            </a:extLst>
          </p:cNvPr>
          <p:cNvSpPr txBox="1"/>
          <p:nvPr/>
        </p:nvSpPr>
        <p:spPr>
          <a:xfrm>
            <a:off x="1977142" y="1311940"/>
            <a:ext cx="3323335" cy="1942839"/>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800" dirty="0">
                <a:solidFill>
                  <a:srgbClr val="404040"/>
                </a:solidFill>
                <a:latin typeface="Calibri"/>
                <a:cs typeface="Calibri"/>
              </a:rPr>
              <a:t>Projection</a:t>
            </a:r>
          </a:p>
          <a:p>
            <a:pPr marL="355600" indent="-342900">
              <a:spcBef>
                <a:spcPts val="869"/>
              </a:spcBef>
              <a:buFont typeface="Wingdings" panose="05000000000000000000" pitchFamily="2" charset="2"/>
              <a:buChar char="§"/>
              <a:tabLst>
                <a:tab pos="354965" algn="l"/>
                <a:tab pos="355600" algn="l"/>
              </a:tabLst>
            </a:pPr>
            <a:r>
              <a:rPr lang="en-GB" sz="2400" dirty="0">
                <a:cs typeface="Calibri"/>
              </a:rPr>
              <a:t>Returns all columns found in a table</a:t>
            </a:r>
            <a:endParaRPr lang="en-GB" sz="2800" dirty="0">
              <a:cs typeface="Calibri"/>
            </a:endParaRPr>
          </a:p>
          <a:p>
            <a:pPr marL="355600" indent="-342900">
              <a:spcBef>
                <a:spcPts val="869"/>
              </a:spcBef>
              <a:buFont typeface="Wingdings" panose="05000000000000000000" pitchFamily="2" charset="2"/>
              <a:buChar char="§"/>
              <a:tabLst>
                <a:tab pos="354965" algn="l"/>
                <a:tab pos="355600" algn="l"/>
              </a:tabLst>
            </a:pPr>
            <a:r>
              <a:rPr lang="en-GB" sz="2400" dirty="0">
                <a:cs typeface="Calibri"/>
              </a:rPr>
              <a:t>Vertical Slice</a:t>
            </a:r>
            <a:endParaRPr lang="en-GB" sz="2000" dirty="0">
              <a:cs typeface="Calibri"/>
            </a:endParaRPr>
          </a:p>
        </p:txBody>
      </p:sp>
      <p:sp>
        <p:nvSpPr>
          <p:cNvPr id="9" name="TextBox 8">
            <a:extLst>
              <a:ext uri="{FF2B5EF4-FFF2-40B4-BE49-F238E27FC236}">
                <a16:creationId xmlns:a16="http://schemas.microsoft.com/office/drawing/2014/main" id="{8E34FF1A-5BDE-4134-87B4-52D948E73D06}"/>
              </a:ext>
            </a:extLst>
          </p:cNvPr>
          <p:cNvSpPr txBox="1"/>
          <p:nvPr/>
        </p:nvSpPr>
        <p:spPr>
          <a:xfrm>
            <a:off x="5639147" y="1312636"/>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0" name="Table 9">
            <a:extLst>
              <a:ext uri="{FF2B5EF4-FFF2-40B4-BE49-F238E27FC236}">
                <a16:creationId xmlns:a16="http://schemas.microsoft.com/office/drawing/2014/main" id="{2680264A-326A-43D4-9A3E-D3D678F5803F}"/>
              </a:ext>
            </a:extLst>
          </p:cNvPr>
          <p:cNvGraphicFramePr>
            <a:graphicFrameLocks noGrp="1"/>
          </p:cNvGraphicFramePr>
          <p:nvPr/>
        </p:nvGraphicFramePr>
        <p:xfrm>
          <a:off x="5723781" y="1755818"/>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tc>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algn="ctr"/>
                      <a:r>
                        <a:rPr lang="en-GB" sz="1700" dirty="0"/>
                        <a:t>1239</a:t>
                      </a:r>
                    </a:p>
                  </a:txBody>
                  <a:tcPr marT="30396" marB="30396" anchor="ctr"/>
                </a:tc>
                <a:tc>
                  <a:txBody>
                    <a:bodyPr/>
                    <a:lstStyle/>
                    <a:p>
                      <a:pPr algn="ctr"/>
                      <a:r>
                        <a:rPr lang="en-GB" sz="1700" dirty="0"/>
                        <a:t>Chris Clark</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1" name="TextBox 10">
            <a:extLst>
              <a:ext uri="{FF2B5EF4-FFF2-40B4-BE49-F238E27FC236}">
                <a16:creationId xmlns:a16="http://schemas.microsoft.com/office/drawing/2014/main" id="{DA8F8C9A-EDBD-4655-A8C6-38BB93DBA427}"/>
              </a:ext>
            </a:extLst>
          </p:cNvPr>
          <p:cNvSpPr txBox="1"/>
          <p:nvPr/>
        </p:nvSpPr>
        <p:spPr>
          <a:xfrm>
            <a:off x="7685585" y="3976353"/>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2" name="Table 11">
            <a:extLst>
              <a:ext uri="{FF2B5EF4-FFF2-40B4-BE49-F238E27FC236}">
                <a16:creationId xmlns:a16="http://schemas.microsoft.com/office/drawing/2014/main" id="{2307330F-CB1A-4B3D-A315-5C4658FB3C7C}"/>
              </a:ext>
            </a:extLst>
          </p:cNvPr>
          <p:cNvGraphicFramePr>
            <a:graphicFrameLocks noGrp="1"/>
          </p:cNvGraphicFramePr>
          <p:nvPr/>
        </p:nvGraphicFramePr>
        <p:xfrm>
          <a:off x="7738816" y="4546997"/>
          <a:ext cx="2197639" cy="1629746"/>
        </p:xfrm>
        <a:graphic>
          <a:graphicData uri="http://schemas.openxmlformats.org/drawingml/2006/table">
            <a:tbl>
              <a:tblPr firstRow="1" bandRow="1">
                <a:tableStyleId>{5940675A-B579-460E-94D1-54222C63F5DA}</a:tableStyleId>
              </a:tblPr>
              <a:tblGrid>
                <a:gridCol w="1337241">
                  <a:extLst>
                    <a:ext uri="{9D8B030D-6E8A-4147-A177-3AD203B41FA5}">
                      <a16:colId xmlns:a16="http://schemas.microsoft.com/office/drawing/2014/main" val="3584667629"/>
                    </a:ext>
                  </a:extLst>
                </a:gridCol>
                <a:gridCol w="860398">
                  <a:extLst>
                    <a:ext uri="{9D8B030D-6E8A-4147-A177-3AD203B41FA5}">
                      <a16:colId xmlns:a16="http://schemas.microsoft.com/office/drawing/2014/main" val="306799568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Sam Smith</a:t>
                      </a:r>
                    </a:p>
                  </a:txBody>
                  <a:tcPr marT="30396" marB="30396" anchor="ctr">
                    <a:noFill/>
                  </a:tcP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Joe Ball</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algn="ctr"/>
                      <a:r>
                        <a:rPr lang="en-GB" sz="1700" dirty="0"/>
                        <a:t>Chris Clark</a:t>
                      </a:r>
                    </a:p>
                  </a:txBody>
                  <a:tcPr marT="30396" marB="30396" anchor="ctr">
                    <a:noFill/>
                  </a:tcP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21F31367-1AA9-474C-B918-B7460D41C20B}"/>
                  </a:ext>
                </a:extLst>
              </p14:cNvPr>
              <p14:cNvContentPartPr/>
              <p14:nvPr/>
            </p14:nvContentPartPr>
            <p14:xfrm>
              <a:off x="6993447" y="2255280"/>
              <a:ext cx="989640" cy="28080"/>
            </p14:xfrm>
          </p:contentPart>
        </mc:Choice>
        <mc:Fallback xmlns="">
          <p:pic>
            <p:nvPicPr>
              <p:cNvPr id="13" name="Ink 12">
                <a:extLst>
                  <a:ext uri="{FF2B5EF4-FFF2-40B4-BE49-F238E27FC236}">
                    <a16:creationId xmlns:a16="http://schemas.microsoft.com/office/drawing/2014/main" id="{21F31367-1AA9-474C-B918-B7460D41C20B}"/>
                  </a:ext>
                </a:extLst>
              </p:cNvPr>
              <p:cNvPicPr/>
              <p:nvPr/>
            </p:nvPicPr>
            <p:blipFill>
              <a:blip r:embed="rId5"/>
              <a:stretch>
                <a:fillRect/>
              </a:stretch>
            </p:blipFill>
            <p:spPr>
              <a:xfrm>
                <a:off x="6939427" y="2147280"/>
                <a:ext cx="1097319"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45204CD-505F-4365-B015-EDD6CBB2312B}"/>
                  </a:ext>
                </a:extLst>
              </p14:cNvPr>
              <p14:cNvContentPartPr/>
              <p14:nvPr/>
            </p14:nvContentPartPr>
            <p14:xfrm>
              <a:off x="7026927" y="2571000"/>
              <a:ext cx="964080" cy="17640"/>
            </p14:xfrm>
          </p:contentPart>
        </mc:Choice>
        <mc:Fallback xmlns="">
          <p:pic>
            <p:nvPicPr>
              <p:cNvPr id="14" name="Ink 13">
                <a:extLst>
                  <a:ext uri="{FF2B5EF4-FFF2-40B4-BE49-F238E27FC236}">
                    <a16:creationId xmlns:a16="http://schemas.microsoft.com/office/drawing/2014/main" id="{D45204CD-505F-4365-B015-EDD6CBB2312B}"/>
                  </a:ext>
                </a:extLst>
              </p:cNvPr>
              <p:cNvPicPr/>
              <p:nvPr/>
            </p:nvPicPr>
            <p:blipFill>
              <a:blip r:embed="rId7"/>
              <a:stretch>
                <a:fillRect/>
              </a:stretch>
            </p:blipFill>
            <p:spPr>
              <a:xfrm>
                <a:off x="6972927" y="2463000"/>
                <a:ext cx="1071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1B7C6C2-3521-4BD0-AFAE-668A79C57075}"/>
                  </a:ext>
                </a:extLst>
              </p14:cNvPr>
              <p14:cNvContentPartPr/>
              <p14:nvPr/>
            </p14:nvContentPartPr>
            <p14:xfrm>
              <a:off x="7010007" y="2909040"/>
              <a:ext cx="1075680" cy="38880"/>
            </p14:xfrm>
          </p:contentPart>
        </mc:Choice>
        <mc:Fallback xmlns="">
          <p:pic>
            <p:nvPicPr>
              <p:cNvPr id="15" name="Ink 14">
                <a:extLst>
                  <a:ext uri="{FF2B5EF4-FFF2-40B4-BE49-F238E27FC236}">
                    <a16:creationId xmlns:a16="http://schemas.microsoft.com/office/drawing/2014/main" id="{81B7C6C2-3521-4BD0-AFAE-668A79C57075}"/>
                  </a:ext>
                </a:extLst>
              </p:cNvPr>
              <p:cNvPicPr/>
              <p:nvPr/>
            </p:nvPicPr>
            <p:blipFill>
              <a:blip r:embed="rId9"/>
              <a:stretch>
                <a:fillRect/>
              </a:stretch>
            </p:blipFill>
            <p:spPr>
              <a:xfrm>
                <a:off x="6956007" y="2801040"/>
                <a:ext cx="1183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F0F685B-2821-46CF-B8A4-F5CD7016317B}"/>
                  </a:ext>
                </a:extLst>
              </p14:cNvPr>
              <p14:cNvContentPartPr/>
              <p14:nvPr/>
            </p14:nvContentPartPr>
            <p14:xfrm>
              <a:off x="7060047" y="3246720"/>
              <a:ext cx="1017000" cy="23040"/>
            </p14:xfrm>
          </p:contentPart>
        </mc:Choice>
        <mc:Fallback xmlns="">
          <p:pic>
            <p:nvPicPr>
              <p:cNvPr id="16" name="Ink 15">
                <a:extLst>
                  <a:ext uri="{FF2B5EF4-FFF2-40B4-BE49-F238E27FC236}">
                    <a16:creationId xmlns:a16="http://schemas.microsoft.com/office/drawing/2014/main" id="{AF0F685B-2821-46CF-B8A4-F5CD7016317B}"/>
                  </a:ext>
                </a:extLst>
              </p:cNvPr>
              <p:cNvPicPr/>
              <p:nvPr/>
            </p:nvPicPr>
            <p:blipFill>
              <a:blip r:embed="rId11"/>
              <a:stretch>
                <a:fillRect/>
              </a:stretch>
            </p:blipFill>
            <p:spPr>
              <a:xfrm>
                <a:off x="7006047" y="3137006"/>
                <a:ext cx="1124640" cy="2421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3F33C3A8-3B22-4D6F-9DA6-18175AF03CAD}"/>
                  </a:ext>
                </a:extLst>
              </p14:cNvPr>
              <p14:cNvContentPartPr/>
              <p14:nvPr/>
            </p14:nvContentPartPr>
            <p14:xfrm>
              <a:off x="9442887" y="2238720"/>
              <a:ext cx="559800" cy="22320"/>
            </p14:xfrm>
          </p:contentPart>
        </mc:Choice>
        <mc:Fallback xmlns="">
          <p:pic>
            <p:nvPicPr>
              <p:cNvPr id="17" name="Ink 16">
                <a:extLst>
                  <a:ext uri="{FF2B5EF4-FFF2-40B4-BE49-F238E27FC236}">
                    <a16:creationId xmlns:a16="http://schemas.microsoft.com/office/drawing/2014/main" id="{3F33C3A8-3B22-4D6F-9DA6-18175AF03CAD}"/>
                  </a:ext>
                </a:extLst>
              </p:cNvPr>
              <p:cNvPicPr/>
              <p:nvPr/>
            </p:nvPicPr>
            <p:blipFill>
              <a:blip r:embed="rId13"/>
              <a:stretch>
                <a:fillRect/>
              </a:stretch>
            </p:blipFill>
            <p:spPr>
              <a:xfrm>
                <a:off x="9388852" y="2132434"/>
                <a:ext cx="667509" cy="2345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46A2878-4847-43DF-AF8D-748A72DC84D0}"/>
                  </a:ext>
                </a:extLst>
              </p14:cNvPr>
              <p14:cNvContentPartPr/>
              <p14:nvPr/>
            </p14:nvContentPartPr>
            <p14:xfrm>
              <a:off x="9409767" y="2543280"/>
              <a:ext cx="612720" cy="38880"/>
            </p14:xfrm>
          </p:contentPart>
        </mc:Choice>
        <mc:Fallback xmlns="">
          <p:pic>
            <p:nvPicPr>
              <p:cNvPr id="18" name="Ink 17">
                <a:extLst>
                  <a:ext uri="{FF2B5EF4-FFF2-40B4-BE49-F238E27FC236}">
                    <a16:creationId xmlns:a16="http://schemas.microsoft.com/office/drawing/2014/main" id="{046A2878-4847-43DF-AF8D-748A72DC84D0}"/>
                  </a:ext>
                </a:extLst>
              </p:cNvPr>
              <p:cNvPicPr/>
              <p:nvPr/>
            </p:nvPicPr>
            <p:blipFill>
              <a:blip r:embed="rId15"/>
              <a:stretch>
                <a:fillRect/>
              </a:stretch>
            </p:blipFill>
            <p:spPr>
              <a:xfrm>
                <a:off x="9355767" y="2435280"/>
                <a:ext cx="7203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E01B6244-DF91-45F5-9615-0DE90134BC16}"/>
                  </a:ext>
                </a:extLst>
              </p14:cNvPr>
              <p14:cNvContentPartPr/>
              <p14:nvPr/>
            </p14:nvContentPartPr>
            <p14:xfrm>
              <a:off x="9348927" y="2897880"/>
              <a:ext cx="681480" cy="22680"/>
            </p14:xfrm>
          </p:contentPart>
        </mc:Choice>
        <mc:Fallback xmlns="">
          <p:pic>
            <p:nvPicPr>
              <p:cNvPr id="19" name="Ink 18">
                <a:extLst>
                  <a:ext uri="{FF2B5EF4-FFF2-40B4-BE49-F238E27FC236}">
                    <a16:creationId xmlns:a16="http://schemas.microsoft.com/office/drawing/2014/main" id="{E01B6244-DF91-45F5-9615-0DE90134BC16}"/>
                  </a:ext>
                </a:extLst>
              </p:cNvPr>
              <p:cNvPicPr/>
              <p:nvPr/>
            </p:nvPicPr>
            <p:blipFill>
              <a:blip r:embed="rId17"/>
              <a:stretch>
                <a:fillRect/>
              </a:stretch>
            </p:blipFill>
            <p:spPr>
              <a:xfrm>
                <a:off x="9294898" y="2789880"/>
                <a:ext cx="789177"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6782B37D-E87F-4C23-A5C9-3E047B7BE542}"/>
                  </a:ext>
                </a:extLst>
              </p14:cNvPr>
              <p14:cNvContentPartPr/>
              <p14:nvPr/>
            </p14:nvContentPartPr>
            <p14:xfrm>
              <a:off x="9387447" y="3191280"/>
              <a:ext cx="686880" cy="33840"/>
            </p14:xfrm>
          </p:contentPart>
        </mc:Choice>
        <mc:Fallback xmlns="">
          <p:pic>
            <p:nvPicPr>
              <p:cNvPr id="20" name="Ink 19">
                <a:extLst>
                  <a:ext uri="{FF2B5EF4-FFF2-40B4-BE49-F238E27FC236}">
                    <a16:creationId xmlns:a16="http://schemas.microsoft.com/office/drawing/2014/main" id="{6782B37D-E87F-4C23-A5C9-3E047B7BE542}"/>
                  </a:ext>
                </a:extLst>
              </p:cNvPr>
              <p:cNvPicPr/>
              <p:nvPr/>
            </p:nvPicPr>
            <p:blipFill>
              <a:blip r:embed="rId19"/>
              <a:stretch>
                <a:fillRect/>
              </a:stretch>
            </p:blipFill>
            <p:spPr>
              <a:xfrm>
                <a:off x="9333447" y="3083280"/>
                <a:ext cx="794520" cy="249480"/>
              </a:xfrm>
              <a:prstGeom prst="rect">
                <a:avLst/>
              </a:prstGeom>
            </p:spPr>
          </p:pic>
        </mc:Fallback>
      </mc:AlternateContent>
      <p:sp>
        <p:nvSpPr>
          <p:cNvPr id="21" name="object 3">
            <a:extLst>
              <a:ext uri="{FF2B5EF4-FFF2-40B4-BE49-F238E27FC236}">
                <a16:creationId xmlns:a16="http://schemas.microsoft.com/office/drawing/2014/main" id="{CD7F2C1A-055E-43E7-A62C-F4D89B5FA3A5}"/>
              </a:ext>
            </a:extLst>
          </p:cNvPr>
          <p:cNvSpPr txBox="1"/>
          <p:nvPr/>
        </p:nvSpPr>
        <p:spPr>
          <a:xfrm>
            <a:off x="2071725" y="3977842"/>
            <a:ext cx="3774894" cy="842537"/>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SELECT </a:t>
            </a:r>
            <a:r>
              <a:rPr lang="en-GB" sz="2000" dirty="0">
                <a:cs typeface="Calibri"/>
              </a:rPr>
              <a:t>column_1, ….., </a:t>
            </a:r>
            <a:r>
              <a:rPr lang="en-GB" sz="2000" dirty="0" err="1">
                <a:cs typeface="Calibri"/>
              </a:rPr>
              <a:t>column_n</a:t>
            </a:r>
            <a:r>
              <a:rPr lang="en-GB" sz="2000" dirty="0">
                <a:cs typeface="Calibri"/>
              </a:rPr>
              <a:t> </a:t>
            </a:r>
          </a:p>
          <a:p>
            <a:pPr marL="12700">
              <a:spcBef>
                <a:spcPts val="869"/>
              </a:spcBef>
              <a:tabLst>
                <a:tab pos="354965" algn="l"/>
                <a:tab pos="355600" algn="l"/>
              </a:tabLst>
            </a:pPr>
            <a:r>
              <a:rPr lang="en-GB" sz="2000" dirty="0">
                <a:solidFill>
                  <a:srgbClr val="C00000"/>
                </a:solidFill>
                <a:cs typeface="Calibri"/>
              </a:rPr>
              <a:t>FROM </a:t>
            </a:r>
            <a:r>
              <a:rPr lang="en-GB" sz="2000" dirty="0" err="1">
                <a:cs typeface="Calibri"/>
              </a:rPr>
              <a:t>table_name</a:t>
            </a:r>
            <a:r>
              <a:rPr lang="en-GB" sz="2000" dirty="0">
                <a:cs typeface="Calibri"/>
              </a:rPr>
              <a:t>;</a:t>
            </a:r>
          </a:p>
        </p:txBody>
      </p:sp>
      <p:sp>
        <p:nvSpPr>
          <p:cNvPr id="22" name="object 3">
            <a:extLst>
              <a:ext uri="{FF2B5EF4-FFF2-40B4-BE49-F238E27FC236}">
                <a16:creationId xmlns:a16="http://schemas.microsoft.com/office/drawing/2014/main" id="{BF276C94-5D19-49A3-8F38-845D2033A9C3}"/>
              </a:ext>
            </a:extLst>
          </p:cNvPr>
          <p:cNvSpPr txBox="1"/>
          <p:nvPr/>
        </p:nvSpPr>
        <p:spPr>
          <a:xfrm>
            <a:off x="2071725" y="5080659"/>
            <a:ext cx="3774894" cy="842537"/>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SELECT</a:t>
            </a:r>
            <a:r>
              <a:rPr lang="en-GB" sz="2000" dirty="0">
                <a:cs typeface="Calibri"/>
              </a:rPr>
              <a:t> EMP_NAME, SALARY</a:t>
            </a:r>
          </a:p>
          <a:p>
            <a:pPr marL="12700">
              <a:spcBef>
                <a:spcPts val="869"/>
              </a:spcBef>
              <a:tabLst>
                <a:tab pos="354965" algn="l"/>
                <a:tab pos="355600" algn="l"/>
              </a:tabLst>
            </a:pPr>
            <a:r>
              <a:rPr lang="en-GB" sz="2000" dirty="0">
                <a:solidFill>
                  <a:srgbClr val="C00000"/>
                </a:solidFill>
                <a:cs typeface="Calibri"/>
              </a:rPr>
              <a:t>FROM</a:t>
            </a:r>
            <a:r>
              <a:rPr lang="en-GB" sz="2000" dirty="0">
                <a:cs typeface="Calibri"/>
              </a:rPr>
              <a:t> </a:t>
            </a:r>
            <a:r>
              <a:rPr lang="en-GB" sz="2000" dirty="0">
                <a:solidFill>
                  <a:schemeClr val="tx2"/>
                </a:solidFill>
                <a:cs typeface="Calibri"/>
              </a:rPr>
              <a:t>EMPLOYEE;</a:t>
            </a:r>
          </a:p>
        </p:txBody>
      </p:sp>
      <p:pic>
        <p:nvPicPr>
          <p:cNvPr id="3" name="Picture 2">
            <a:extLst>
              <a:ext uri="{FF2B5EF4-FFF2-40B4-BE49-F238E27FC236}">
                <a16:creationId xmlns:a16="http://schemas.microsoft.com/office/drawing/2014/main" id="{25EF8B52-0DD7-DCDD-F6D5-29A3E2A21B85}"/>
              </a:ext>
            </a:extLst>
          </p:cNvPr>
          <p:cNvPicPr>
            <a:picLocks noChangeAspect="1"/>
          </p:cNvPicPr>
          <p:nvPr/>
        </p:nvPicPr>
        <p:blipFill rotWithShape="1">
          <a:blip r:embed="rId20"/>
          <a:srcRect b="14572"/>
          <a:stretch/>
        </p:blipFill>
        <p:spPr>
          <a:xfrm>
            <a:off x="2035807" y="3249818"/>
            <a:ext cx="2989802" cy="649859"/>
          </a:xfrm>
          <a:prstGeom prst="rect">
            <a:avLst/>
          </a:prstGeom>
        </p:spPr>
      </p:pic>
    </p:spTree>
    <p:custDataLst>
      <p:tags r:id="rId1"/>
    </p:custDataLst>
    <p:extLst>
      <p:ext uri="{BB962C8B-B14F-4D97-AF65-F5344CB8AC3E}">
        <p14:creationId xmlns:p14="http://schemas.microsoft.com/office/powerpoint/2010/main" val="301715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252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SELECT &amp; PROJECT</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83</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01F57085-F435-4E9C-88EB-58F61A903FAC}"/>
              </a:ext>
            </a:extLst>
          </p:cNvPr>
          <p:cNvSpPr txBox="1"/>
          <p:nvPr/>
        </p:nvSpPr>
        <p:spPr>
          <a:xfrm>
            <a:off x="2142913" y="1562259"/>
            <a:ext cx="3323335" cy="1588895"/>
          </a:xfrm>
          <a:prstGeom prst="rect">
            <a:avLst/>
          </a:prstGeom>
        </p:spPr>
        <p:txBody>
          <a:bodyPr vert="horz" wrap="square" lIns="0" tIns="110489" rIns="0" bIns="0" rtlCol="0">
            <a:spAutoFit/>
          </a:bodyPr>
          <a:lstStyle/>
          <a:p>
            <a:pPr marL="12700">
              <a:lnSpc>
                <a:spcPct val="100000"/>
              </a:lnSpc>
              <a:spcBef>
                <a:spcPts val="869"/>
              </a:spcBef>
              <a:tabLst>
                <a:tab pos="354965" algn="l"/>
                <a:tab pos="355600" algn="l"/>
              </a:tabLst>
            </a:pPr>
            <a:r>
              <a:rPr lang="en-GB" sz="2400" dirty="0">
                <a:solidFill>
                  <a:srgbClr val="404040"/>
                </a:solidFill>
                <a:latin typeface="Calibri"/>
                <a:cs typeface="Calibri"/>
              </a:rPr>
              <a:t>The select and project operations are usually combined in the SELECT statement</a:t>
            </a:r>
            <a:endParaRPr lang="en-GB" sz="1800" dirty="0">
              <a:cs typeface="Calibri"/>
            </a:endParaRPr>
          </a:p>
        </p:txBody>
      </p:sp>
      <p:sp>
        <p:nvSpPr>
          <p:cNvPr id="9" name="TextBox 8">
            <a:extLst>
              <a:ext uri="{FF2B5EF4-FFF2-40B4-BE49-F238E27FC236}">
                <a16:creationId xmlns:a16="http://schemas.microsoft.com/office/drawing/2014/main" id="{8E34FF1A-5BDE-4134-87B4-52D948E73D06}"/>
              </a:ext>
            </a:extLst>
          </p:cNvPr>
          <p:cNvSpPr txBox="1"/>
          <p:nvPr/>
        </p:nvSpPr>
        <p:spPr>
          <a:xfrm>
            <a:off x="5639147" y="1562259"/>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0" name="Table 9">
            <a:extLst>
              <a:ext uri="{FF2B5EF4-FFF2-40B4-BE49-F238E27FC236}">
                <a16:creationId xmlns:a16="http://schemas.microsoft.com/office/drawing/2014/main" id="{2680264A-326A-43D4-9A3E-D3D678F5803F}"/>
              </a:ext>
            </a:extLst>
          </p:cNvPr>
          <p:cNvGraphicFramePr>
            <a:graphicFrameLocks noGrp="1"/>
          </p:cNvGraphicFramePr>
          <p:nvPr/>
        </p:nvGraphicFramePr>
        <p:xfrm>
          <a:off x="5723781" y="2005441"/>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tc>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algn="ctr"/>
                      <a:r>
                        <a:rPr lang="en-GB" sz="1700" dirty="0"/>
                        <a:t>1239</a:t>
                      </a:r>
                    </a:p>
                  </a:txBody>
                  <a:tcPr marT="30396" marB="30396" anchor="ctr"/>
                </a:tc>
                <a:tc>
                  <a:txBody>
                    <a:bodyPr/>
                    <a:lstStyle/>
                    <a:p>
                      <a:pPr algn="ctr"/>
                      <a:r>
                        <a:rPr lang="en-GB" sz="1700" dirty="0"/>
                        <a:t>Chris Clark</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1" name="TextBox 10">
            <a:extLst>
              <a:ext uri="{FF2B5EF4-FFF2-40B4-BE49-F238E27FC236}">
                <a16:creationId xmlns:a16="http://schemas.microsoft.com/office/drawing/2014/main" id="{DA8F8C9A-EDBD-4655-A8C6-38BB93DBA427}"/>
              </a:ext>
            </a:extLst>
          </p:cNvPr>
          <p:cNvSpPr txBox="1"/>
          <p:nvPr/>
        </p:nvSpPr>
        <p:spPr>
          <a:xfrm>
            <a:off x="7568547" y="4577017"/>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2" name="Table 11">
            <a:extLst>
              <a:ext uri="{FF2B5EF4-FFF2-40B4-BE49-F238E27FC236}">
                <a16:creationId xmlns:a16="http://schemas.microsoft.com/office/drawing/2014/main" id="{2307330F-CB1A-4B3D-A315-5C4658FB3C7C}"/>
              </a:ext>
            </a:extLst>
          </p:cNvPr>
          <p:cNvGraphicFramePr>
            <a:graphicFrameLocks noGrp="1"/>
          </p:cNvGraphicFramePr>
          <p:nvPr/>
        </p:nvGraphicFramePr>
        <p:xfrm>
          <a:off x="7685586" y="5041716"/>
          <a:ext cx="2197639" cy="974809"/>
        </p:xfrm>
        <a:graphic>
          <a:graphicData uri="http://schemas.openxmlformats.org/drawingml/2006/table">
            <a:tbl>
              <a:tblPr firstRow="1" bandRow="1">
                <a:tableStyleId>{5940675A-B579-460E-94D1-54222C63F5DA}</a:tableStyleId>
              </a:tblPr>
              <a:tblGrid>
                <a:gridCol w="1337241">
                  <a:extLst>
                    <a:ext uri="{9D8B030D-6E8A-4147-A177-3AD203B41FA5}">
                      <a16:colId xmlns:a16="http://schemas.microsoft.com/office/drawing/2014/main" val="3584667629"/>
                    </a:ext>
                  </a:extLst>
                </a:gridCol>
                <a:gridCol w="860398">
                  <a:extLst>
                    <a:ext uri="{9D8B030D-6E8A-4147-A177-3AD203B41FA5}">
                      <a16:colId xmlns:a16="http://schemas.microsoft.com/office/drawing/2014/main" val="306799568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111688">
                <a:tc>
                  <a:txBody>
                    <a:bodyPr/>
                    <a:lstStyle/>
                    <a:p>
                      <a:pPr algn="ctr"/>
                      <a:r>
                        <a:rPr lang="en-GB" sz="1700" dirty="0"/>
                        <a:t>Joe Ball</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0">
                <a:tc>
                  <a:txBody>
                    <a:bodyPr/>
                    <a:lstStyle/>
                    <a:p>
                      <a:pPr algn="ctr"/>
                      <a:r>
                        <a:rPr lang="en-GB" sz="1700" dirty="0"/>
                        <a:t>Chris Clark</a:t>
                      </a:r>
                    </a:p>
                  </a:txBody>
                  <a:tcPr marT="30396" marB="30396" anchor="ctr">
                    <a:noFill/>
                  </a:tcP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D45204CD-505F-4365-B015-EDD6CBB2312B}"/>
                  </a:ext>
                </a:extLst>
              </p14:cNvPr>
              <p14:cNvContentPartPr/>
              <p14:nvPr/>
            </p14:nvContentPartPr>
            <p14:xfrm>
              <a:off x="7026927" y="2820623"/>
              <a:ext cx="964080" cy="17640"/>
            </p14:xfrm>
          </p:contentPart>
        </mc:Choice>
        <mc:Fallback xmlns="">
          <p:pic>
            <p:nvPicPr>
              <p:cNvPr id="14" name="Ink 13">
                <a:extLst>
                  <a:ext uri="{FF2B5EF4-FFF2-40B4-BE49-F238E27FC236}">
                    <a16:creationId xmlns:a16="http://schemas.microsoft.com/office/drawing/2014/main" id="{D45204CD-505F-4365-B015-EDD6CBB2312B}"/>
                  </a:ext>
                </a:extLst>
              </p:cNvPr>
              <p:cNvPicPr/>
              <p:nvPr/>
            </p:nvPicPr>
            <p:blipFill>
              <a:blip r:embed="rId5"/>
              <a:stretch>
                <a:fillRect/>
              </a:stretch>
            </p:blipFill>
            <p:spPr>
              <a:xfrm>
                <a:off x="6972927" y="2712623"/>
                <a:ext cx="1071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AF0F685B-2821-46CF-B8A4-F5CD7016317B}"/>
                  </a:ext>
                </a:extLst>
              </p14:cNvPr>
              <p14:cNvContentPartPr/>
              <p14:nvPr/>
            </p14:nvContentPartPr>
            <p14:xfrm>
              <a:off x="7060047" y="3496343"/>
              <a:ext cx="1017000" cy="23040"/>
            </p14:xfrm>
          </p:contentPart>
        </mc:Choice>
        <mc:Fallback xmlns="">
          <p:pic>
            <p:nvPicPr>
              <p:cNvPr id="16" name="Ink 15">
                <a:extLst>
                  <a:ext uri="{FF2B5EF4-FFF2-40B4-BE49-F238E27FC236}">
                    <a16:creationId xmlns:a16="http://schemas.microsoft.com/office/drawing/2014/main" id="{AF0F685B-2821-46CF-B8A4-F5CD7016317B}"/>
                  </a:ext>
                </a:extLst>
              </p:cNvPr>
              <p:cNvPicPr/>
              <p:nvPr/>
            </p:nvPicPr>
            <p:blipFill>
              <a:blip r:embed="rId7"/>
              <a:stretch>
                <a:fillRect/>
              </a:stretch>
            </p:blipFill>
            <p:spPr>
              <a:xfrm>
                <a:off x="7006047" y="3386629"/>
                <a:ext cx="1124640" cy="24210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046A2878-4847-43DF-AF8D-748A72DC84D0}"/>
                  </a:ext>
                </a:extLst>
              </p14:cNvPr>
              <p14:cNvContentPartPr/>
              <p14:nvPr/>
            </p14:nvContentPartPr>
            <p14:xfrm>
              <a:off x="9409767" y="2792903"/>
              <a:ext cx="612720" cy="38880"/>
            </p14:xfrm>
          </p:contentPart>
        </mc:Choice>
        <mc:Fallback xmlns="">
          <p:pic>
            <p:nvPicPr>
              <p:cNvPr id="18" name="Ink 17">
                <a:extLst>
                  <a:ext uri="{FF2B5EF4-FFF2-40B4-BE49-F238E27FC236}">
                    <a16:creationId xmlns:a16="http://schemas.microsoft.com/office/drawing/2014/main" id="{046A2878-4847-43DF-AF8D-748A72DC84D0}"/>
                  </a:ext>
                </a:extLst>
              </p:cNvPr>
              <p:cNvPicPr/>
              <p:nvPr/>
            </p:nvPicPr>
            <p:blipFill>
              <a:blip r:embed="rId9"/>
              <a:stretch>
                <a:fillRect/>
              </a:stretch>
            </p:blipFill>
            <p:spPr>
              <a:xfrm>
                <a:off x="9355767" y="2684903"/>
                <a:ext cx="7203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6782B37D-E87F-4C23-A5C9-3E047B7BE542}"/>
                  </a:ext>
                </a:extLst>
              </p14:cNvPr>
              <p14:cNvContentPartPr/>
              <p14:nvPr/>
            </p14:nvContentPartPr>
            <p14:xfrm>
              <a:off x="9387447" y="3440903"/>
              <a:ext cx="686880" cy="33840"/>
            </p14:xfrm>
          </p:contentPart>
        </mc:Choice>
        <mc:Fallback xmlns="">
          <p:pic>
            <p:nvPicPr>
              <p:cNvPr id="20" name="Ink 19">
                <a:extLst>
                  <a:ext uri="{FF2B5EF4-FFF2-40B4-BE49-F238E27FC236}">
                    <a16:creationId xmlns:a16="http://schemas.microsoft.com/office/drawing/2014/main" id="{6782B37D-E87F-4C23-A5C9-3E047B7BE542}"/>
                  </a:ext>
                </a:extLst>
              </p:cNvPr>
              <p:cNvPicPr/>
              <p:nvPr/>
            </p:nvPicPr>
            <p:blipFill>
              <a:blip r:embed="rId11"/>
              <a:stretch>
                <a:fillRect/>
              </a:stretch>
            </p:blipFill>
            <p:spPr>
              <a:xfrm>
                <a:off x="9333447" y="3332903"/>
                <a:ext cx="794520" cy="249480"/>
              </a:xfrm>
              <a:prstGeom prst="rect">
                <a:avLst/>
              </a:prstGeom>
            </p:spPr>
          </p:pic>
        </mc:Fallback>
      </mc:AlternateContent>
      <p:sp>
        <p:nvSpPr>
          <p:cNvPr id="21" name="object 3">
            <a:extLst>
              <a:ext uri="{FF2B5EF4-FFF2-40B4-BE49-F238E27FC236}">
                <a16:creationId xmlns:a16="http://schemas.microsoft.com/office/drawing/2014/main" id="{CD7F2C1A-055E-43E7-A62C-F4D89B5FA3A5}"/>
              </a:ext>
            </a:extLst>
          </p:cNvPr>
          <p:cNvSpPr txBox="1"/>
          <p:nvPr/>
        </p:nvSpPr>
        <p:spPr>
          <a:xfrm>
            <a:off x="2142912" y="3338324"/>
            <a:ext cx="3953088" cy="1265730"/>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SELECT </a:t>
            </a:r>
            <a:r>
              <a:rPr lang="en-GB" sz="2000" dirty="0">
                <a:cs typeface="Calibri"/>
              </a:rPr>
              <a:t>column_1, …, </a:t>
            </a:r>
            <a:r>
              <a:rPr lang="en-GB" sz="2000" dirty="0" err="1">
                <a:cs typeface="Calibri"/>
              </a:rPr>
              <a:t>column_n</a:t>
            </a:r>
            <a:r>
              <a:rPr lang="en-GB" sz="2000" dirty="0">
                <a:cs typeface="Calibri"/>
              </a:rPr>
              <a:t> </a:t>
            </a:r>
          </a:p>
          <a:p>
            <a:pPr marL="12700">
              <a:spcBef>
                <a:spcPts val="869"/>
              </a:spcBef>
              <a:tabLst>
                <a:tab pos="354965" algn="l"/>
                <a:tab pos="355600" algn="l"/>
              </a:tabLst>
            </a:pPr>
            <a:r>
              <a:rPr lang="en-GB" sz="2000" dirty="0">
                <a:solidFill>
                  <a:srgbClr val="C00000"/>
                </a:solidFill>
                <a:cs typeface="Calibri"/>
              </a:rPr>
              <a:t>FROM </a:t>
            </a:r>
            <a:r>
              <a:rPr lang="en-GB" sz="2000" dirty="0">
                <a:cs typeface="Calibri"/>
              </a:rPr>
              <a:t>table_1,….</a:t>
            </a:r>
            <a:r>
              <a:rPr lang="en-GB" sz="2000" dirty="0" err="1">
                <a:cs typeface="Calibri"/>
              </a:rPr>
              <a:t>table_n</a:t>
            </a:r>
            <a:endParaRPr lang="en-GB" sz="2000" dirty="0">
              <a:cs typeface="Calibri"/>
            </a:endParaRPr>
          </a:p>
          <a:p>
            <a:pPr marL="12700">
              <a:spcBef>
                <a:spcPts val="869"/>
              </a:spcBef>
              <a:tabLst>
                <a:tab pos="354965" algn="l"/>
                <a:tab pos="355600" algn="l"/>
              </a:tabLst>
            </a:pPr>
            <a:r>
              <a:rPr lang="en-GB" sz="2000" dirty="0">
                <a:solidFill>
                  <a:srgbClr val="C00000"/>
                </a:solidFill>
                <a:cs typeface="Calibri"/>
              </a:rPr>
              <a:t>WHERE</a:t>
            </a:r>
            <a:r>
              <a:rPr lang="en-GB" sz="2000" dirty="0">
                <a:cs typeface="Calibri"/>
              </a:rPr>
              <a:t> &lt;condition_1,…</a:t>
            </a:r>
            <a:r>
              <a:rPr lang="en-GB" sz="2000" dirty="0" err="1">
                <a:cs typeface="Calibri"/>
              </a:rPr>
              <a:t>condition_n</a:t>
            </a:r>
            <a:r>
              <a:rPr lang="en-GB" sz="2000" dirty="0">
                <a:cs typeface="Calibri"/>
              </a:rPr>
              <a:t>&gt;;</a:t>
            </a:r>
          </a:p>
        </p:txBody>
      </p:sp>
      <p:sp>
        <p:nvSpPr>
          <p:cNvPr id="22" name="object 3">
            <a:extLst>
              <a:ext uri="{FF2B5EF4-FFF2-40B4-BE49-F238E27FC236}">
                <a16:creationId xmlns:a16="http://schemas.microsoft.com/office/drawing/2014/main" id="{BF276C94-5D19-49A3-8F38-845D2033A9C3}"/>
              </a:ext>
            </a:extLst>
          </p:cNvPr>
          <p:cNvSpPr txBox="1"/>
          <p:nvPr/>
        </p:nvSpPr>
        <p:spPr>
          <a:xfrm>
            <a:off x="2071725" y="4888867"/>
            <a:ext cx="3070962" cy="1265730"/>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SELECT</a:t>
            </a:r>
            <a:r>
              <a:rPr lang="en-GB" sz="2000" dirty="0">
                <a:cs typeface="Calibri"/>
              </a:rPr>
              <a:t> EMP_NAME, SALARY</a:t>
            </a:r>
          </a:p>
          <a:p>
            <a:pPr marL="12700">
              <a:spcBef>
                <a:spcPts val="869"/>
              </a:spcBef>
              <a:tabLst>
                <a:tab pos="354965" algn="l"/>
                <a:tab pos="355600" algn="l"/>
              </a:tabLst>
            </a:pPr>
            <a:r>
              <a:rPr lang="en-GB" sz="2000" dirty="0">
                <a:solidFill>
                  <a:srgbClr val="C00000"/>
                </a:solidFill>
                <a:cs typeface="Calibri"/>
              </a:rPr>
              <a:t>FROM</a:t>
            </a:r>
            <a:r>
              <a:rPr lang="en-GB" sz="2000" dirty="0">
                <a:cs typeface="Calibri"/>
              </a:rPr>
              <a:t> </a:t>
            </a:r>
            <a:r>
              <a:rPr lang="en-GB" sz="2000" dirty="0">
                <a:solidFill>
                  <a:schemeClr val="tx2"/>
                </a:solidFill>
                <a:cs typeface="Calibri"/>
              </a:rPr>
              <a:t>EMPLOYEE;</a:t>
            </a:r>
          </a:p>
          <a:p>
            <a:pPr marL="12700">
              <a:spcBef>
                <a:spcPts val="869"/>
              </a:spcBef>
              <a:tabLst>
                <a:tab pos="354965" algn="l"/>
                <a:tab pos="355600" algn="l"/>
              </a:tabLst>
            </a:pPr>
            <a:r>
              <a:rPr lang="en-GB" sz="2000" dirty="0">
                <a:solidFill>
                  <a:srgbClr val="C00000"/>
                </a:solidFill>
                <a:cs typeface="Calibri"/>
              </a:rPr>
              <a:t>WHERE</a:t>
            </a:r>
            <a:r>
              <a:rPr lang="en-GB" sz="2000" dirty="0">
                <a:cs typeface="Calibri"/>
              </a:rPr>
              <a:t> DEPT_NO = 4;</a:t>
            </a:r>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19B1984B-C199-4D2B-BA65-4A8C936FECDC}"/>
                  </a:ext>
                </a:extLst>
              </p14:cNvPr>
              <p14:cNvContentPartPr/>
              <p14:nvPr/>
            </p14:nvContentPartPr>
            <p14:xfrm>
              <a:off x="8539287" y="2723609"/>
              <a:ext cx="336240" cy="264240"/>
            </p14:xfrm>
          </p:contentPart>
        </mc:Choice>
        <mc:Fallback xmlns="">
          <p:pic>
            <p:nvPicPr>
              <p:cNvPr id="3" name="Ink 2">
                <a:extLst>
                  <a:ext uri="{FF2B5EF4-FFF2-40B4-BE49-F238E27FC236}">
                    <a16:creationId xmlns:a16="http://schemas.microsoft.com/office/drawing/2014/main" id="{19B1984B-C199-4D2B-BA65-4A8C936FECDC}"/>
                  </a:ext>
                </a:extLst>
              </p:cNvPr>
              <p:cNvPicPr/>
              <p:nvPr/>
            </p:nvPicPr>
            <p:blipFill>
              <a:blip r:embed="rId15"/>
              <a:stretch>
                <a:fillRect/>
              </a:stretch>
            </p:blipFill>
            <p:spPr>
              <a:xfrm>
                <a:off x="8530287" y="2714609"/>
                <a:ext cx="3538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D4771041-D5F2-4F68-A608-7A1CF179473E}"/>
                  </a:ext>
                </a:extLst>
              </p14:cNvPr>
              <p14:cNvContentPartPr/>
              <p14:nvPr/>
            </p14:nvContentPartPr>
            <p14:xfrm>
              <a:off x="8568807" y="3362969"/>
              <a:ext cx="295920" cy="240840"/>
            </p14:xfrm>
          </p:contentPart>
        </mc:Choice>
        <mc:Fallback xmlns="">
          <p:pic>
            <p:nvPicPr>
              <p:cNvPr id="8" name="Ink 7">
                <a:extLst>
                  <a:ext uri="{FF2B5EF4-FFF2-40B4-BE49-F238E27FC236}">
                    <a16:creationId xmlns:a16="http://schemas.microsoft.com/office/drawing/2014/main" id="{D4771041-D5F2-4F68-A608-7A1CF179473E}"/>
                  </a:ext>
                </a:extLst>
              </p:cNvPr>
              <p:cNvPicPr/>
              <p:nvPr/>
            </p:nvPicPr>
            <p:blipFill>
              <a:blip r:embed="rId17"/>
              <a:stretch>
                <a:fillRect/>
              </a:stretch>
            </p:blipFill>
            <p:spPr>
              <a:xfrm>
                <a:off x="8559796" y="3353969"/>
                <a:ext cx="313581"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0566BA2D-CE03-43A5-8D9B-10CEDC4AF627}"/>
                  </a:ext>
                </a:extLst>
              </p14:cNvPr>
              <p14:cNvContentPartPr/>
              <p14:nvPr/>
            </p14:nvContentPartPr>
            <p14:xfrm>
              <a:off x="3011847" y="3979866"/>
              <a:ext cx="360" cy="360"/>
            </p14:xfrm>
          </p:contentPart>
        </mc:Choice>
        <mc:Fallback xmlns="">
          <p:pic>
            <p:nvPicPr>
              <p:cNvPr id="23" name="Ink 22">
                <a:extLst>
                  <a:ext uri="{FF2B5EF4-FFF2-40B4-BE49-F238E27FC236}">
                    <a16:creationId xmlns:a16="http://schemas.microsoft.com/office/drawing/2014/main" id="{0566BA2D-CE03-43A5-8D9B-10CEDC4AF627}"/>
                  </a:ext>
                </a:extLst>
              </p:cNvPr>
              <p:cNvPicPr/>
              <p:nvPr/>
            </p:nvPicPr>
            <p:blipFill>
              <a:blip r:embed="rId19"/>
              <a:stretch>
                <a:fillRect/>
              </a:stretch>
            </p:blipFill>
            <p:spPr>
              <a:xfrm>
                <a:off x="3002847" y="39708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1AD3B2B3-8AF6-4977-A5AC-D7B1A5BE2366}"/>
                  </a:ext>
                </a:extLst>
              </p14:cNvPr>
              <p14:cNvContentPartPr/>
              <p14:nvPr/>
            </p14:nvContentPartPr>
            <p14:xfrm>
              <a:off x="2539527" y="4267146"/>
              <a:ext cx="360" cy="360"/>
            </p14:xfrm>
          </p:contentPart>
        </mc:Choice>
        <mc:Fallback xmlns="">
          <p:pic>
            <p:nvPicPr>
              <p:cNvPr id="24" name="Ink 23">
                <a:extLst>
                  <a:ext uri="{FF2B5EF4-FFF2-40B4-BE49-F238E27FC236}">
                    <a16:creationId xmlns:a16="http://schemas.microsoft.com/office/drawing/2014/main" id="{1AD3B2B3-8AF6-4977-A5AC-D7B1A5BE2366}"/>
                  </a:ext>
                </a:extLst>
              </p:cNvPr>
              <p:cNvPicPr/>
              <p:nvPr/>
            </p:nvPicPr>
            <p:blipFill>
              <a:blip r:embed="rId19"/>
              <a:stretch>
                <a:fillRect/>
              </a:stretch>
            </p:blipFill>
            <p:spPr>
              <a:xfrm>
                <a:off x="2530527" y="4258146"/>
                <a:ext cx="18000" cy="18000"/>
              </a:xfrm>
              <a:prstGeom prst="rect">
                <a:avLst/>
              </a:prstGeom>
            </p:spPr>
          </p:pic>
        </mc:Fallback>
      </mc:AlternateContent>
    </p:spTree>
    <p:custDataLst>
      <p:tags r:id="rId1"/>
    </p:custDataLst>
    <p:extLst>
      <p:ext uri="{BB962C8B-B14F-4D97-AF65-F5344CB8AC3E}">
        <p14:creationId xmlns:p14="http://schemas.microsoft.com/office/powerpoint/2010/main" val="14716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7142" y="457200"/>
            <a:ext cx="6252458" cy="566822"/>
          </a:xfrm>
          <a:prstGeom prst="rect">
            <a:avLst/>
          </a:prstGeom>
        </p:spPr>
        <p:txBody>
          <a:bodyPr vert="horz" wrap="square" lIns="0" tIns="12700" rIns="0" bIns="0" rtlCol="0">
            <a:spAutoFit/>
          </a:bodyPr>
          <a:lstStyle/>
          <a:p>
            <a:pPr marL="12700">
              <a:lnSpc>
                <a:spcPct val="100000"/>
              </a:lnSpc>
              <a:spcBef>
                <a:spcPts val="100"/>
              </a:spcBef>
            </a:pPr>
            <a:r>
              <a:rPr lang="en-GB" sz="3600" spc="-5" dirty="0"/>
              <a:t>SQL Operators</a:t>
            </a:r>
            <a:endParaRPr sz="3600" dirty="0"/>
          </a:p>
        </p:txBody>
      </p:sp>
      <p:sp>
        <p:nvSpPr>
          <p:cNvPr id="4" name="object 4"/>
          <p:cNvSpPr txBox="1">
            <a:spLocks noGrp="1"/>
          </p:cNvSpPr>
          <p:nvPr>
            <p:ph type="sldNum" sz="quarter" idx="7"/>
          </p:nvPr>
        </p:nvSpPr>
        <p:spPr>
          <a:xfrm>
            <a:off x="10111485" y="6522338"/>
            <a:ext cx="274954" cy="210892"/>
          </a:xfrm>
          <a:prstGeom prst="rect">
            <a:avLst/>
          </a:prstGeom>
        </p:spPr>
        <p:txBody>
          <a:bodyPr vert="horz" wrap="square" lIns="0" tIns="0" rIns="0" bIns="0" rtlCol="0">
            <a:spAutoFit/>
          </a:bodyPr>
          <a:lstStyle/>
          <a:p>
            <a:pPr marL="38100">
              <a:lnSpc>
                <a:spcPts val="1650"/>
              </a:lnSpc>
            </a:pPr>
            <a:fld id="{81D60167-4931-47E6-BA6A-407CBD079E47}" type="slidenum">
              <a:rPr lang="en-GB" spc="-15" smtClean="0">
                <a:solidFill>
                  <a:srgbClr val="B59B0C"/>
                </a:solidFill>
                <a:latin typeface="Calibri"/>
                <a:cs typeface="Calibri"/>
              </a:rPr>
              <a:pPr marL="38100">
                <a:lnSpc>
                  <a:spcPts val="1650"/>
                </a:lnSpc>
              </a:pPr>
              <a:t>84</a:t>
            </a:fld>
            <a:endParaRPr spc="-15" dirty="0">
              <a:solidFill>
                <a:srgbClr val="B59B0C"/>
              </a:solidFill>
              <a:latin typeface="Calibri"/>
              <a:cs typeface="Calibri"/>
            </a:endParaRPr>
          </a:p>
        </p:txBody>
      </p:sp>
      <p:sp>
        <p:nvSpPr>
          <p:cNvPr id="5" name="object 5"/>
          <p:cNvSpPr txBox="1">
            <a:spLocks noGrp="1"/>
          </p:cNvSpPr>
          <p:nvPr>
            <p:ph type="ftr" sz="quarter" idx="5"/>
          </p:nvPr>
        </p:nvSpPr>
        <p:spPr>
          <a:xfrm>
            <a:off x="4643120" y="6567398"/>
            <a:ext cx="2882900" cy="182038"/>
          </a:xfrm>
          <a:prstGeom prst="rect">
            <a:avLst/>
          </a:prstGeom>
        </p:spPr>
        <p:txBody>
          <a:bodyPr vert="horz" wrap="square" lIns="0" tIns="0" rIns="0" bIns="0" rtlCol="0">
            <a:spAutoFit/>
          </a:bodyPr>
          <a:lstStyle/>
          <a:p>
            <a:pPr marL="12700">
              <a:lnSpc>
                <a:spcPts val="1435"/>
              </a:lnSpc>
            </a:pPr>
            <a:r>
              <a:rPr spc="-15" dirty="0">
                <a:solidFill>
                  <a:srgbClr val="B59B0C"/>
                </a:solidFill>
              </a:rPr>
              <a:t>Web and Database Systems (COM1025)</a:t>
            </a:r>
          </a:p>
        </p:txBody>
      </p:sp>
      <p:sp>
        <p:nvSpPr>
          <p:cNvPr id="6" name="object 3">
            <a:extLst>
              <a:ext uri="{FF2B5EF4-FFF2-40B4-BE49-F238E27FC236}">
                <a16:creationId xmlns:a16="http://schemas.microsoft.com/office/drawing/2014/main" id="{01F57085-F435-4E9C-88EB-58F61A903FAC}"/>
              </a:ext>
            </a:extLst>
          </p:cNvPr>
          <p:cNvSpPr txBox="1"/>
          <p:nvPr/>
        </p:nvSpPr>
        <p:spPr>
          <a:xfrm>
            <a:off x="1939389" y="1373427"/>
            <a:ext cx="5548878" cy="2519920"/>
          </a:xfrm>
          <a:prstGeom prst="rect">
            <a:avLst/>
          </a:prstGeom>
        </p:spPr>
        <p:txBody>
          <a:bodyPr vert="horz" wrap="square" lIns="0" tIns="110489" rIns="0" bIns="0" rtlCol="0">
            <a:spAutoFit/>
          </a:bodyPr>
          <a:lstStyle/>
          <a:p>
            <a:pPr marL="298450" indent="-285750">
              <a:lnSpc>
                <a:spcPct val="100000"/>
              </a:lnSpc>
              <a:spcBef>
                <a:spcPts val="300"/>
              </a:spcBef>
              <a:buFont typeface="Wingdings" panose="05000000000000000000" pitchFamily="2" charset="2"/>
              <a:buChar char="§"/>
              <a:tabLst>
                <a:tab pos="354965" algn="l"/>
                <a:tab pos="355600" algn="l"/>
              </a:tabLst>
            </a:pPr>
            <a:r>
              <a:rPr lang="en-GB" sz="2400" dirty="0">
                <a:cs typeface="Calibri"/>
              </a:rPr>
              <a:t>Arithmetic operators</a:t>
            </a:r>
          </a:p>
          <a:p>
            <a:pPr marL="12700">
              <a:lnSpc>
                <a:spcPct val="100000"/>
              </a:lnSpc>
              <a:spcBef>
                <a:spcPts val="300"/>
              </a:spcBef>
              <a:tabLst>
                <a:tab pos="354965" algn="l"/>
                <a:tab pos="355600" algn="l"/>
              </a:tabLst>
            </a:pPr>
            <a:r>
              <a:rPr lang="en-GB" sz="2400" dirty="0">
                <a:cs typeface="Calibri"/>
              </a:rPr>
              <a:t>	</a:t>
            </a:r>
            <a:r>
              <a:rPr lang="en-GB" sz="2400" dirty="0">
                <a:solidFill>
                  <a:schemeClr val="tx2"/>
                </a:solidFill>
                <a:cs typeface="Calibri"/>
              </a:rPr>
              <a:t>+    -    *   /    %</a:t>
            </a:r>
          </a:p>
          <a:p>
            <a:pPr marL="298450" indent="-285750">
              <a:lnSpc>
                <a:spcPct val="100000"/>
              </a:lnSpc>
              <a:spcBef>
                <a:spcPts val="300"/>
              </a:spcBef>
              <a:buFont typeface="Wingdings" panose="05000000000000000000" pitchFamily="2" charset="2"/>
              <a:buChar char="§"/>
              <a:tabLst>
                <a:tab pos="354965" algn="l"/>
                <a:tab pos="355600" algn="l"/>
              </a:tabLst>
            </a:pPr>
            <a:r>
              <a:rPr lang="en-GB" sz="2400" dirty="0">
                <a:cs typeface="Calibri"/>
              </a:rPr>
              <a:t>Comparison operators</a:t>
            </a:r>
          </a:p>
          <a:p>
            <a:pPr marL="12700">
              <a:lnSpc>
                <a:spcPct val="100000"/>
              </a:lnSpc>
              <a:spcBef>
                <a:spcPts val="300"/>
              </a:spcBef>
              <a:tabLst>
                <a:tab pos="354965" algn="l"/>
                <a:tab pos="355600" algn="l"/>
              </a:tabLst>
            </a:pPr>
            <a:r>
              <a:rPr lang="en-GB" sz="2400" dirty="0">
                <a:cs typeface="Calibri"/>
              </a:rPr>
              <a:t>	</a:t>
            </a:r>
            <a:r>
              <a:rPr lang="en-GB" sz="2400" dirty="0">
                <a:solidFill>
                  <a:srgbClr val="C00000"/>
                </a:solidFill>
                <a:cs typeface="Calibri"/>
              </a:rPr>
              <a:t>=   &gt;   &lt;   &gt;=   &lt;=   &lt;&gt;</a:t>
            </a:r>
          </a:p>
          <a:p>
            <a:pPr marL="298450" indent="-285750">
              <a:lnSpc>
                <a:spcPct val="100000"/>
              </a:lnSpc>
              <a:spcBef>
                <a:spcPts val="300"/>
              </a:spcBef>
              <a:buFont typeface="Wingdings" panose="05000000000000000000" pitchFamily="2" charset="2"/>
              <a:buChar char="§"/>
              <a:tabLst>
                <a:tab pos="354965" algn="l"/>
                <a:tab pos="355600" algn="l"/>
              </a:tabLst>
            </a:pPr>
            <a:r>
              <a:rPr lang="en-GB" sz="2400" dirty="0">
                <a:cs typeface="Calibri"/>
              </a:rPr>
              <a:t>Logical operators</a:t>
            </a:r>
          </a:p>
          <a:p>
            <a:pPr marL="12700">
              <a:lnSpc>
                <a:spcPct val="100000"/>
              </a:lnSpc>
              <a:spcBef>
                <a:spcPts val="300"/>
              </a:spcBef>
              <a:tabLst>
                <a:tab pos="354965" algn="l"/>
                <a:tab pos="355600" algn="l"/>
              </a:tabLst>
            </a:pPr>
            <a:r>
              <a:rPr lang="en-GB" sz="2400" dirty="0">
                <a:cs typeface="Calibri"/>
              </a:rPr>
              <a:t>	</a:t>
            </a:r>
            <a:r>
              <a:rPr lang="en-GB" sz="2000" dirty="0">
                <a:solidFill>
                  <a:schemeClr val="accent1">
                    <a:lumMod val="75000"/>
                  </a:schemeClr>
                </a:solidFill>
                <a:cs typeface="Calibri"/>
              </a:rPr>
              <a:t>AND   OR   LIKE   BETWEEN   IN   SOME   NOT</a:t>
            </a:r>
            <a:endParaRPr lang="en-GB" sz="2400" dirty="0">
              <a:solidFill>
                <a:schemeClr val="accent1">
                  <a:lumMod val="75000"/>
                </a:schemeClr>
              </a:solidFill>
              <a:cs typeface="Calibri"/>
            </a:endParaRPr>
          </a:p>
        </p:txBody>
      </p:sp>
      <p:sp>
        <p:nvSpPr>
          <p:cNvPr id="9" name="TextBox 8">
            <a:extLst>
              <a:ext uri="{FF2B5EF4-FFF2-40B4-BE49-F238E27FC236}">
                <a16:creationId xmlns:a16="http://schemas.microsoft.com/office/drawing/2014/main" id="{8E34FF1A-5BDE-4134-87B4-52D948E73D06}"/>
              </a:ext>
            </a:extLst>
          </p:cNvPr>
          <p:cNvSpPr txBox="1"/>
          <p:nvPr/>
        </p:nvSpPr>
        <p:spPr>
          <a:xfrm>
            <a:off x="5639147" y="1207797"/>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0" name="Table 9">
            <a:extLst>
              <a:ext uri="{FF2B5EF4-FFF2-40B4-BE49-F238E27FC236}">
                <a16:creationId xmlns:a16="http://schemas.microsoft.com/office/drawing/2014/main" id="{2680264A-326A-43D4-9A3E-D3D678F5803F}"/>
              </a:ext>
            </a:extLst>
          </p:cNvPr>
          <p:cNvGraphicFramePr>
            <a:graphicFrameLocks noGrp="1"/>
          </p:cNvGraphicFramePr>
          <p:nvPr/>
        </p:nvGraphicFramePr>
        <p:xfrm>
          <a:off x="5723781" y="1650979"/>
          <a:ext cx="4387704" cy="1629746"/>
        </p:xfrm>
        <a:graphic>
          <a:graphicData uri="http://schemas.openxmlformats.org/drawingml/2006/table">
            <a:tbl>
              <a:tblPr firstRow="1" bandRow="1">
                <a:tableStyleId>{5940675A-B579-460E-94D1-54222C63F5DA}</a:tableStyleId>
              </a:tblPr>
              <a:tblGrid>
                <a:gridCol w="1149989">
                  <a:extLst>
                    <a:ext uri="{9D8B030D-6E8A-4147-A177-3AD203B41FA5}">
                      <a16:colId xmlns:a16="http://schemas.microsoft.com/office/drawing/2014/main" val="1432757582"/>
                    </a:ext>
                  </a:extLst>
                </a:gridCol>
                <a:gridCol w="1337241">
                  <a:extLst>
                    <a:ext uri="{9D8B030D-6E8A-4147-A177-3AD203B41FA5}">
                      <a16:colId xmlns:a16="http://schemas.microsoft.com/office/drawing/2014/main" val="3584667629"/>
                    </a:ext>
                  </a:extLst>
                </a:gridCol>
                <a:gridCol w="1040076">
                  <a:extLst>
                    <a:ext uri="{9D8B030D-6E8A-4147-A177-3AD203B41FA5}">
                      <a16:colId xmlns:a16="http://schemas.microsoft.com/office/drawing/2014/main" val="27374673"/>
                    </a:ext>
                  </a:extLst>
                </a:gridCol>
                <a:gridCol w="860398">
                  <a:extLst>
                    <a:ext uri="{9D8B030D-6E8A-4147-A177-3AD203B41FA5}">
                      <a16:colId xmlns:a16="http://schemas.microsoft.com/office/drawing/2014/main" val="3067995686"/>
                    </a:ext>
                  </a:extLst>
                </a:gridCol>
              </a:tblGrid>
              <a:tr h="335065">
                <a:tc>
                  <a:txBody>
                    <a:bodyPr/>
                    <a:lstStyle/>
                    <a:p>
                      <a:r>
                        <a:rPr lang="en-GB" sz="1700" dirty="0">
                          <a:solidFill>
                            <a:srgbClr val="C00000"/>
                          </a:solidFill>
                        </a:rPr>
                        <a:t>EMP_ID</a:t>
                      </a:r>
                    </a:p>
                  </a:txBody>
                  <a:tcPr marT="30396" marB="30396" anchor="ctr">
                    <a:solidFill>
                      <a:schemeClr val="bg1">
                        <a:lumMod val="8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DEPT_NO</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335065">
                <a:tc>
                  <a:txBody>
                    <a:bodyPr/>
                    <a:lstStyle/>
                    <a:p>
                      <a:pPr algn="ctr"/>
                      <a:r>
                        <a:rPr lang="en-GB" sz="1700" dirty="0"/>
                        <a:t>1234</a:t>
                      </a:r>
                    </a:p>
                  </a:txBody>
                  <a:tcPr marT="30396" marB="30396" anchor="ctr"/>
                </a:tc>
                <a:tc>
                  <a:txBody>
                    <a:bodyPr/>
                    <a:lstStyle/>
                    <a:p>
                      <a:pPr algn="ctr"/>
                      <a:r>
                        <a:rPr lang="en-GB" sz="1700" dirty="0"/>
                        <a:t>Sam Smith</a:t>
                      </a:r>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30000</a:t>
                      </a:r>
                    </a:p>
                  </a:txBody>
                  <a:tcPr marT="30396" marB="30396" anchor="ctr">
                    <a:noFill/>
                  </a:tcPr>
                </a:tc>
                <a:extLst>
                  <a:ext uri="{0D108BD9-81ED-4DB2-BD59-A6C34878D82A}">
                    <a16:rowId xmlns:a16="http://schemas.microsoft.com/office/drawing/2014/main" val="1780273517"/>
                  </a:ext>
                </a:extLst>
              </a:tr>
              <a:tr h="111688">
                <a:tc>
                  <a:txBody>
                    <a:bodyPr/>
                    <a:lstStyle/>
                    <a:p>
                      <a:pPr algn="ctr"/>
                      <a:r>
                        <a:rPr lang="en-GB" sz="1700" dirty="0"/>
                        <a:t>1235</a:t>
                      </a:r>
                    </a:p>
                  </a:txBody>
                  <a:tcPr marT="30396" marB="30396" anchor="ctr"/>
                </a:tc>
                <a:tc>
                  <a:txBody>
                    <a:bodyPr/>
                    <a:lstStyle/>
                    <a:p>
                      <a:pPr algn="ctr"/>
                      <a:r>
                        <a:rPr lang="en-GB" sz="1700" dirty="0"/>
                        <a:t>Joe Ball</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208184">
                <a:tc>
                  <a:txBody>
                    <a:bodyPr/>
                    <a:lstStyle/>
                    <a:p>
                      <a:pPr algn="ctr"/>
                      <a:r>
                        <a:rPr lang="en-GB" sz="1700" dirty="0"/>
                        <a:t>1230</a:t>
                      </a:r>
                    </a:p>
                  </a:txBody>
                  <a:tcPr marT="30396" marB="30396" anchor="ctr"/>
                </a:tc>
                <a:tc>
                  <a:txBody>
                    <a:bodyPr/>
                    <a:lstStyle/>
                    <a:p>
                      <a:pPr algn="ctr"/>
                      <a:r>
                        <a:rPr lang="en-GB" sz="1700" dirty="0"/>
                        <a:t>Mark </a:t>
                      </a:r>
                      <a:r>
                        <a:rPr lang="en-GB" sz="1700" dirty="0" err="1"/>
                        <a:t>Malon</a:t>
                      </a:r>
                      <a:endParaRPr lang="en-GB" sz="1700" dirty="0"/>
                    </a:p>
                  </a:txBody>
                  <a:tcPr marT="30396" marB="30396" anchor="ctr">
                    <a:noFill/>
                  </a:tcPr>
                </a:tc>
                <a:tc>
                  <a:txBody>
                    <a:bodyPr/>
                    <a:lstStyle/>
                    <a:p>
                      <a:pPr algn="ctr"/>
                      <a:r>
                        <a:rPr lang="en-GB" sz="1700" dirty="0"/>
                        <a:t>3</a:t>
                      </a:r>
                    </a:p>
                  </a:txBody>
                  <a:tcPr marT="30396" marB="30396" anchor="ctr"/>
                </a:tc>
                <a:tc>
                  <a:txBody>
                    <a:bodyPr/>
                    <a:lstStyle/>
                    <a:p>
                      <a:pPr algn="ctr"/>
                      <a:r>
                        <a:rPr lang="en-GB" sz="1700" dirty="0"/>
                        <a:t>800000</a:t>
                      </a:r>
                    </a:p>
                  </a:txBody>
                  <a:tcPr marT="30396" marB="30396" anchor="ctr">
                    <a:noFill/>
                  </a:tcPr>
                </a:tc>
                <a:extLst>
                  <a:ext uri="{0D108BD9-81ED-4DB2-BD59-A6C34878D82A}">
                    <a16:rowId xmlns:a16="http://schemas.microsoft.com/office/drawing/2014/main" val="275739165"/>
                  </a:ext>
                </a:extLst>
              </a:tr>
              <a:tr h="0">
                <a:tc>
                  <a:txBody>
                    <a:bodyPr/>
                    <a:lstStyle/>
                    <a:p>
                      <a:pPr algn="ctr"/>
                      <a:r>
                        <a:rPr lang="en-GB" sz="1700" dirty="0"/>
                        <a:t>1239</a:t>
                      </a:r>
                    </a:p>
                  </a:txBody>
                  <a:tcPr marT="30396" marB="30396" anchor="ctr"/>
                </a:tc>
                <a:tc>
                  <a:txBody>
                    <a:bodyPr/>
                    <a:lstStyle/>
                    <a:p>
                      <a:pPr algn="ctr"/>
                      <a:r>
                        <a:rPr lang="en-GB" sz="1700" dirty="0"/>
                        <a:t>Chris Clark</a:t>
                      </a:r>
                    </a:p>
                  </a:txBody>
                  <a:tcPr marT="30396" marB="30396" anchor="ctr">
                    <a:noFill/>
                  </a:tcPr>
                </a:tc>
                <a:tc>
                  <a:txBody>
                    <a:bodyPr/>
                    <a:lstStyle/>
                    <a:p>
                      <a:pPr algn="ctr"/>
                      <a:r>
                        <a:rPr lang="en-GB" sz="1700" dirty="0"/>
                        <a:t>4</a:t>
                      </a:r>
                    </a:p>
                  </a:txBody>
                  <a:tcPr marT="30396" marB="30396" anchor="ct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p:sp>
        <p:nvSpPr>
          <p:cNvPr id="11" name="TextBox 10">
            <a:extLst>
              <a:ext uri="{FF2B5EF4-FFF2-40B4-BE49-F238E27FC236}">
                <a16:creationId xmlns:a16="http://schemas.microsoft.com/office/drawing/2014/main" id="{DA8F8C9A-EDBD-4655-A8C6-38BB93DBA427}"/>
              </a:ext>
            </a:extLst>
          </p:cNvPr>
          <p:cNvSpPr txBox="1"/>
          <p:nvPr/>
        </p:nvSpPr>
        <p:spPr>
          <a:xfrm>
            <a:off x="7900181" y="3851060"/>
            <a:ext cx="1524000" cy="400110"/>
          </a:xfrm>
          <a:prstGeom prst="rect">
            <a:avLst/>
          </a:prstGeom>
          <a:noFill/>
        </p:spPr>
        <p:txBody>
          <a:bodyPr wrap="square" rtlCol="0">
            <a:spAutoFit/>
          </a:bodyPr>
          <a:lstStyle/>
          <a:p>
            <a:r>
              <a:rPr lang="en-GB" sz="2000" b="1" dirty="0">
                <a:solidFill>
                  <a:schemeClr val="tx2"/>
                </a:solidFill>
              </a:rPr>
              <a:t>EMPLOYEE</a:t>
            </a:r>
          </a:p>
        </p:txBody>
      </p:sp>
      <p:graphicFrame>
        <p:nvGraphicFramePr>
          <p:cNvPr id="12" name="Table 11">
            <a:extLst>
              <a:ext uri="{FF2B5EF4-FFF2-40B4-BE49-F238E27FC236}">
                <a16:creationId xmlns:a16="http://schemas.microsoft.com/office/drawing/2014/main" id="{2307330F-CB1A-4B3D-A315-5C4658FB3C7C}"/>
              </a:ext>
            </a:extLst>
          </p:cNvPr>
          <p:cNvGraphicFramePr>
            <a:graphicFrameLocks noGrp="1"/>
          </p:cNvGraphicFramePr>
          <p:nvPr/>
        </p:nvGraphicFramePr>
        <p:xfrm>
          <a:off x="8017220" y="4315759"/>
          <a:ext cx="2197639" cy="654937"/>
        </p:xfrm>
        <a:graphic>
          <a:graphicData uri="http://schemas.openxmlformats.org/drawingml/2006/table">
            <a:tbl>
              <a:tblPr firstRow="1" bandRow="1">
                <a:tableStyleId>{5940675A-B579-460E-94D1-54222C63F5DA}</a:tableStyleId>
              </a:tblPr>
              <a:tblGrid>
                <a:gridCol w="1337241">
                  <a:extLst>
                    <a:ext uri="{9D8B030D-6E8A-4147-A177-3AD203B41FA5}">
                      <a16:colId xmlns:a16="http://schemas.microsoft.com/office/drawing/2014/main" val="3584667629"/>
                    </a:ext>
                  </a:extLst>
                </a:gridCol>
                <a:gridCol w="860398">
                  <a:extLst>
                    <a:ext uri="{9D8B030D-6E8A-4147-A177-3AD203B41FA5}">
                      <a16:colId xmlns:a16="http://schemas.microsoft.com/office/drawing/2014/main" val="306799568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0">
                <a:tc>
                  <a:txBody>
                    <a:bodyPr/>
                    <a:lstStyle/>
                    <a:p>
                      <a:pPr algn="ctr"/>
                      <a:r>
                        <a:rPr lang="en-GB" sz="1700" dirty="0"/>
                        <a:t>Chris Clark</a:t>
                      </a:r>
                    </a:p>
                  </a:txBody>
                  <a:tcPr marT="30396" marB="30396" anchor="ctr">
                    <a:noFill/>
                  </a:tcPr>
                </a:tc>
                <a:tc>
                  <a:txBody>
                    <a:bodyPr/>
                    <a:lstStyle/>
                    <a:p>
                      <a:pPr algn="ctr"/>
                      <a:r>
                        <a:rPr lang="en-GB" sz="1700" dirty="0"/>
                        <a:t>100000</a:t>
                      </a:r>
                    </a:p>
                  </a:txBody>
                  <a:tcPr marT="30396" marB="30396" anchor="ctr">
                    <a:noFill/>
                  </a:tcPr>
                </a:tc>
                <a:extLst>
                  <a:ext uri="{0D108BD9-81ED-4DB2-BD59-A6C34878D82A}">
                    <a16:rowId xmlns:a16="http://schemas.microsoft.com/office/drawing/2014/main" val="2963139212"/>
                  </a:ext>
                </a:extLst>
              </a:tr>
            </a:tbl>
          </a:graphicData>
        </a:graphic>
      </p:graphicFrame>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F0F685B-2821-46CF-B8A4-F5CD7016317B}"/>
                  </a:ext>
                </a:extLst>
              </p14:cNvPr>
              <p14:cNvContentPartPr/>
              <p14:nvPr/>
            </p14:nvContentPartPr>
            <p14:xfrm>
              <a:off x="7060047" y="3141881"/>
              <a:ext cx="1017000" cy="23040"/>
            </p14:xfrm>
          </p:contentPart>
        </mc:Choice>
        <mc:Fallback xmlns="">
          <p:pic>
            <p:nvPicPr>
              <p:cNvPr id="16" name="Ink 15">
                <a:extLst>
                  <a:ext uri="{FF2B5EF4-FFF2-40B4-BE49-F238E27FC236}">
                    <a16:creationId xmlns:a16="http://schemas.microsoft.com/office/drawing/2014/main" id="{AF0F685B-2821-46CF-B8A4-F5CD7016317B}"/>
                  </a:ext>
                </a:extLst>
              </p:cNvPr>
              <p:cNvPicPr/>
              <p:nvPr/>
            </p:nvPicPr>
            <p:blipFill>
              <a:blip r:embed="rId5"/>
              <a:stretch>
                <a:fillRect/>
              </a:stretch>
            </p:blipFill>
            <p:spPr>
              <a:xfrm>
                <a:off x="7006047" y="3032167"/>
                <a:ext cx="1124640" cy="2421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6782B37D-E87F-4C23-A5C9-3E047B7BE542}"/>
                  </a:ext>
                </a:extLst>
              </p14:cNvPr>
              <p14:cNvContentPartPr/>
              <p14:nvPr/>
            </p14:nvContentPartPr>
            <p14:xfrm>
              <a:off x="9387447" y="3086441"/>
              <a:ext cx="686880" cy="33840"/>
            </p14:xfrm>
          </p:contentPart>
        </mc:Choice>
        <mc:Fallback xmlns="">
          <p:pic>
            <p:nvPicPr>
              <p:cNvPr id="20" name="Ink 19">
                <a:extLst>
                  <a:ext uri="{FF2B5EF4-FFF2-40B4-BE49-F238E27FC236}">
                    <a16:creationId xmlns:a16="http://schemas.microsoft.com/office/drawing/2014/main" id="{6782B37D-E87F-4C23-A5C9-3E047B7BE542}"/>
                  </a:ext>
                </a:extLst>
              </p:cNvPr>
              <p:cNvPicPr/>
              <p:nvPr/>
            </p:nvPicPr>
            <p:blipFill>
              <a:blip r:embed="rId7"/>
              <a:stretch>
                <a:fillRect/>
              </a:stretch>
            </p:blipFill>
            <p:spPr>
              <a:xfrm>
                <a:off x="9333447" y="2978441"/>
                <a:ext cx="794520" cy="249480"/>
              </a:xfrm>
              <a:prstGeom prst="rect">
                <a:avLst/>
              </a:prstGeom>
            </p:spPr>
          </p:pic>
        </mc:Fallback>
      </mc:AlternateContent>
      <p:sp>
        <p:nvSpPr>
          <p:cNvPr id="22" name="object 3">
            <a:extLst>
              <a:ext uri="{FF2B5EF4-FFF2-40B4-BE49-F238E27FC236}">
                <a16:creationId xmlns:a16="http://schemas.microsoft.com/office/drawing/2014/main" id="{BF276C94-5D19-49A3-8F38-845D2033A9C3}"/>
              </a:ext>
            </a:extLst>
          </p:cNvPr>
          <p:cNvSpPr txBox="1"/>
          <p:nvPr/>
        </p:nvSpPr>
        <p:spPr>
          <a:xfrm>
            <a:off x="2071723" y="4170900"/>
            <a:ext cx="4822765" cy="1688923"/>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SELECT</a:t>
            </a:r>
            <a:r>
              <a:rPr lang="en-GB" sz="2000" dirty="0">
                <a:cs typeface="Calibri"/>
              </a:rPr>
              <a:t> EMP_NAME, SALARY</a:t>
            </a:r>
          </a:p>
          <a:p>
            <a:pPr marL="12700">
              <a:spcBef>
                <a:spcPts val="869"/>
              </a:spcBef>
              <a:tabLst>
                <a:tab pos="354965" algn="l"/>
                <a:tab pos="355600" algn="l"/>
              </a:tabLst>
            </a:pPr>
            <a:r>
              <a:rPr lang="en-GB" sz="2000" dirty="0">
                <a:solidFill>
                  <a:srgbClr val="C00000"/>
                </a:solidFill>
                <a:cs typeface="Calibri"/>
              </a:rPr>
              <a:t>FROM</a:t>
            </a:r>
            <a:r>
              <a:rPr lang="en-GB" sz="2000" dirty="0">
                <a:cs typeface="Calibri"/>
              </a:rPr>
              <a:t> </a:t>
            </a:r>
            <a:r>
              <a:rPr lang="en-GB" sz="2000" dirty="0">
                <a:solidFill>
                  <a:schemeClr val="tx2"/>
                </a:solidFill>
                <a:cs typeface="Calibri"/>
              </a:rPr>
              <a:t>EMPLOYEE;</a:t>
            </a:r>
          </a:p>
          <a:p>
            <a:pPr marL="12700">
              <a:spcBef>
                <a:spcPts val="869"/>
              </a:spcBef>
              <a:tabLst>
                <a:tab pos="354965" algn="l"/>
                <a:tab pos="355600" algn="l"/>
              </a:tabLst>
            </a:pPr>
            <a:r>
              <a:rPr lang="en-GB" sz="2000" dirty="0">
                <a:solidFill>
                  <a:srgbClr val="C00000"/>
                </a:solidFill>
                <a:cs typeface="Calibri"/>
              </a:rPr>
              <a:t>WHERE</a:t>
            </a:r>
            <a:r>
              <a:rPr lang="en-GB" sz="2000" dirty="0">
                <a:cs typeface="Calibri"/>
              </a:rPr>
              <a:t> DEPT_NO </a:t>
            </a:r>
            <a:r>
              <a:rPr lang="en-GB" sz="2000" dirty="0">
                <a:solidFill>
                  <a:srgbClr val="C00000"/>
                </a:solidFill>
                <a:cs typeface="Calibri"/>
              </a:rPr>
              <a:t>=</a:t>
            </a:r>
            <a:r>
              <a:rPr lang="en-GB" sz="2000" dirty="0">
                <a:cs typeface="Calibri"/>
              </a:rPr>
              <a:t> 4 </a:t>
            </a:r>
            <a:r>
              <a:rPr lang="en-GB" sz="2000" dirty="0">
                <a:solidFill>
                  <a:schemeClr val="accent1">
                    <a:lumMod val="75000"/>
                  </a:schemeClr>
                </a:solidFill>
                <a:cs typeface="Calibri"/>
              </a:rPr>
              <a:t>AND</a:t>
            </a:r>
            <a:r>
              <a:rPr lang="en-GB" sz="2000" dirty="0">
                <a:cs typeface="Calibri"/>
              </a:rPr>
              <a:t> SALARY </a:t>
            </a:r>
            <a:r>
              <a:rPr lang="en-GB" sz="2000" dirty="0">
                <a:solidFill>
                  <a:srgbClr val="C00000"/>
                </a:solidFill>
                <a:cs typeface="Calibri"/>
              </a:rPr>
              <a:t>&gt;</a:t>
            </a:r>
            <a:r>
              <a:rPr lang="en-GB" sz="2000" dirty="0">
                <a:cs typeface="Calibri"/>
              </a:rPr>
              <a:t> 60000;</a:t>
            </a:r>
          </a:p>
          <a:p>
            <a:pPr marL="12700">
              <a:spcBef>
                <a:spcPts val="869"/>
              </a:spcBef>
              <a:tabLst>
                <a:tab pos="354965" algn="l"/>
                <a:tab pos="355600" algn="l"/>
              </a:tabLst>
            </a:pPr>
            <a:r>
              <a:rPr lang="en-GB" sz="2000" dirty="0">
                <a:cs typeface="Calibri"/>
              </a:rPr>
              <a:t>------------</a:t>
            </a:r>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D4771041-D5F2-4F68-A608-7A1CF179473E}"/>
                  </a:ext>
                </a:extLst>
              </p14:cNvPr>
              <p14:cNvContentPartPr/>
              <p14:nvPr/>
            </p14:nvContentPartPr>
            <p14:xfrm>
              <a:off x="8568807" y="3008507"/>
              <a:ext cx="295920" cy="240840"/>
            </p14:xfrm>
          </p:contentPart>
        </mc:Choice>
        <mc:Fallback xmlns="">
          <p:pic>
            <p:nvPicPr>
              <p:cNvPr id="8" name="Ink 7">
                <a:extLst>
                  <a:ext uri="{FF2B5EF4-FFF2-40B4-BE49-F238E27FC236}">
                    <a16:creationId xmlns:a16="http://schemas.microsoft.com/office/drawing/2014/main" id="{D4771041-D5F2-4F68-A608-7A1CF179473E}"/>
                  </a:ext>
                </a:extLst>
              </p:cNvPr>
              <p:cNvPicPr/>
              <p:nvPr/>
            </p:nvPicPr>
            <p:blipFill>
              <a:blip r:embed="rId9"/>
              <a:stretch>
                <a:fillRect/>
              </a:stretch>
            </p:blipFill>
            <p:spPr>
              <a:xfrm>
                <a:off x="8559796" y="2999507"/>
                <a:ext cx="313581"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566BA2D-CE03-43A5-8D9B-10CEDC4AF627}"/>
                  </a:ext>
                </a:extLst>
              </p14:cNvPr>
              <p14:cNvContentPartPr/>
              <p14:nvPr/>
            </p14:nvContentPartPr>
            <p14:xfrm>
              <a:off x="3011847" y="3979866"/>
              <a:ext cx="360" cy="360"/>
            </p14:xfrm>
          </p:contentPart>
        </mc:Choice>
        <mc:Fallback xmlns="">
          <p:pic>
            <p:nvPicPr>
              <p:cNvPr id="23" name="Ink 22">
                <a:extLst>
                  <a:ext uri="{FF2B5EF4-FFF2-40B4-BE49-F238E27FC236}">
                    <a16:creationId xmlns:a16="http://schemas.microsoft.com/office/drawing/2014/main" id="{0566BA2D-CE03-43A5-8D9B-10CEDC4AF627}"/>
                  </a:ext>
                </a:extLst>
              </p:cNvPr>
              <p:cNvPicPr/>
              <p:nvPr/>
            </p:nvPicPr>
            <p:blipFill>
              <a:blip r:embed="rId11"/>
              <a:stretch>
                <a:fillRect/>
              </a:stretch>
            </p:blipFill>
            <p:spPr>
              <a:xfrm>
                <a:off x="3002847" y="39708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1AD3B2B3-8AF6-4977-A5AC-D7B1A5BE2366}"/>
                  </a:ext>
                </a:extLst>
              </p14:cNvPr>
              <p14:cNvContentPartPr/>
              <p14:nvPr/>
            </p14:nvContentPartPr>
            <p14:xfrm>
              <a:off x="2539527" y="3694037"/>
              <a:ext cx="360" cy="360"/>
            </p14:xfrm>
          </p:contentPart>
        </mc:Choice>
        <mc:Fallback xmlns="">
          <p:pic>
            <p:nvPicPr>
              <p:cNvPr id="24" name="Ink 23">
                <a:extLst>
                  <a:ext uri="{FF2B5EF4-FFF2-40B4-BE49-F238E27FC236}">
                    <a16:creationId xmlns:a16="http://schemas.microsoft.com/office/drawing/2014/main" id="{1AD3B2B3-8AF6-4977-A5AC-D7B1A5BE2366}"/>
                  </a:ext>
                </a:extLst>
              </p:cNvPr>
              <p:cNvPicPr/>
              <p:nvPr/>
            </p:nvPicPr>
            <p:blipFill>
              <a:blip r:embed="rId11"/>
              <a:stretch>
                <a:fillRect/>
              </a:stretch>
            </p:blipFill>
            <p:spPr>
              <a:xfrm>
                <a:off x="2530527" y="3685037"/>
                <a:ext cx="18000" cy="18000"/>
              </a:xfrm>
              <a:prstGeom prst="rect">
                <a:avLst/>
              </a:prstGeom>
            </p:spPr>
          </p:pic>
        </mc:Fallback>
      </mc:AlternateContent>
      <p:sp>
        <p:nvSpPr>
          <p:cNvPr id="25" name="object 3">
            <a:extLst>
              <a:ext uri="{FF2B5EF4-FFF2-40B4-BE49-F238E27FC236}">
                <a16:creationId xmlns:a16="http://schemas.microsoft.com/office/drawing/2014/main" id="{926C2ADB-84DE-4330-BC37-64B847ACE47D}"/>
              </a:ext>
            </a:extLst>
          </p:cNvPr>
          <p:cNvSpPr txBox="1"/>
          <p:nvPr/>
        </p:nvSpPr>
        <p:spPr>
          <a:xfrm>
            <a:off x="2071724" y="5831566"/>
            <a:ext cx="4822765" cy="419345"/>
          </a:xfrm>
          <a:prstGeom prst="rect">
            <a:avLst/>
          </a:prstGeom>
        </p:spPr>
        <p:txBody>
          <a:bodyPr vert="horz" wrap="square" lIns="0" tIns="110489" rIns="0" bIns="0" rtlCol="0">
            <a:spAutoFit/>
          </a:bodyPr>
          <a:lstStyle/>
          <a:p>
            <a:pPr marL="12700">
              <a:spcBef>
                <a:spcPts val="869"/>
              </a:spcBef>
              <a:tabLst>
                <a:tab pos="354965" algn="l"/>
                <a:tab pos="355600" algn="l"/>
              </a:tabLst>
            </a:pPr>
            <a:r>
              <a:rPr lang="en-GB" sz="2000" dirty="0">
                <a:solidFill>
                  <a:srgbClr val="C00000"/>
                </a:solidFill>
                <a:cs typeface="Calibri"/>
              </a:rPr>
              <a:t>WHERE</a:t>
            </a:r>
            <a:r>
              <a:rPr lang="en-GB" sz="2000" dirty="0">
                <a:cs typeface="Calibri"/>
              </a:rPr>
              <a:t> SALARY </a:t>
            </a:r>
            <a:r>
              <a:rPr lang="en-GB" sz="2000" dirty="0">
                <a:solidFill>
                  <a:schemeClr val="accent1">
                    <a:lumMod val="75000"/>
                  </a:schemeClr>
                </a:solidFill>
                <a:cs typeface="Calibri"/>
              </a:rPr>
              <a:t>BETWEEN </a:t>
            </a:r>
            <a:r>
              <a:rPr lang="en-GB" sz="2000" dirty="0">
                <a:cs typeface="Calibri"/>
              </a:rPr>
              <a:t>40000 </a:t>
            </a:r>
            <a:r>
              <a:rPr lang="en-GB" sz="2000" dirty="0">
                <a:solidFill>
                  <a:schemeClr val="accent1">
                    <a:lumMod val="75000"/>
                  </a:schemeClr>
                </a:solidFill>
                <a:cs typeface="Calibri"/>
              </a:rPr>
              <a:t>AND</a:t>
            </a:r>
            <a:r>
              <a:rPr lang="en-GB" sz="2000" dirty="0">
                <a:cs typeface="Calibri"/>
              </a:rPr>
              <a:t> 90000;</a:t>
            </a:r>
          </a:p>
        </p:txBody>
      </p:sp>
      <p:graphicFrame>
        <p:nvGraphicFramePr>
          <p:cNvPr id="27" name="Table 26">
            <a:extLst>
              <a:ext uri="{FF2B5EF4-FFF2-40B4-BE49-F238E27FC236}">
                <a16:creationId xmlns:a16="http://schemas.microsoft.com/office/drawing/2014/main" id="{DD27C53C-0F12-4584-8C02-B8900EB9CD41}"/>
              </a:ext>
            </a:extLst>
          </p:cNvPr>
          <p:cNvGraphicFramePr>
            <a:graphicFrameLocks noGrp="1"/>
          </p:cNvGraphicFramePr>
          <p:nvPr/>
        </p:nvGraphicFramePr>
        <p:xfrm>
          <a:off x="8051324" y="5276102"/>
          <a:ext cx="2197639" cy="974809"/>
        </p:xfrm>
        <a:graphic>
          <a:graphicData uri="http://schemas.openxmlformats.org/drawingml/2006/table">
            <a:tbl>
              <a:tblPr firstRow="1" bandRow="1">
                <a:tableStyleId>{5940675A-B579-460E-94D1-54222C63F5DA}</a:tableStyleId>
              </a:tblPr>
              <a:tblGrid>
                <a:gridCol w="1337241">
                  <a:extLst>
                    <a:ext uri="{9D8B030D-6E8A-4147-A177-3AD203B41FA5}">
                      <a16:colId xmlns:a16="http://schemas.microsoft.com/office/drawing/2014/main" val="3584667629"/>
                    </a:ext>
                  </a:extLst>
                </a:gridCol>
                <a:gridCol w="860398">
                  <a:extLst>
                    <a:ext uri="{9D8B030D-6E8A-4147-A177-3AD203B41FA5}">
                      <a16:colId xmlns:a16="http://schemas.microsoft.com/office/drawing/2014/main" val="3067995686"/>
                    </a:ext>
                  </a:extLst>
                </a:gridCol>
              </a:tblGrid>
              <a:tr h="33506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700" dirty="0">
                          <a:solidFill>
                            <a:srgbClr val="C00000"/>
                          </a:solidFill>
                        </a:rPr>
                        <a:t>EMP_NAME</a:t>
                      </a:r>
                    </a:p>
                  </a:txBody>
                  <a:tcPr marT="30396" marB="30396" anchor="ctr">
                    <a:solidFill>
                      <a:schemeClr val="bg1">
                        <a:lumMod val="85000"/>
                      </a:schemeClr>
                    </a:solidFill>
                  </a:tcPr>
                </a:tc>
                <a:tc>
                  <a:txBody>
                    <a:bodyPr/>
                    <a:lstStyle/>
                    <a:p>
                      <a:r>
                        <a:rPr lang="en-GB" sz="1700" dirty="0">
                          <a:solidFill>
                            <a:srgbClr val="C00000"/>
                          </a:solidFill>
                        </a:rPr>
                        <a:t>SALARY</a:t>
                      </a:r>
                    </a:p>
                  </a:txBody>
                  <a:tcPr marT="30396" marB="30396" anchor="ctr">
                    <a:solidFill>
                      <a:schemeClr val="bg1">
                        <a:lumMod val="85000"/>
                      </a:schemeClr>
                    </a:solidFill>
                  </a:tcPr>
                </a:tc>
                <a:extLst>
                  <a:ext uri="{0D108BD9-81ED-4DB2-BD59-A6C34878D82A}">
                    <a16:rowId xmlns:a16="http://schemas.microsoft.com/office/drawing/2014/main" val="1406092956"/>
                  </a:ext>
                </a:extLst>
              </a:tr>
              <a:tr h="111688">
                <a:tc>
                  <a:txBody>
                    <a:bodyPr/>
                    <a:lstStyle/>
                    <a:p>
                      <a:pPr algn="ctr"/>
                      <a:r>
                        <a:rPr lang="en-GB" sz="1700" dirty="0"/>
                        <a:t>Joe Ball</a:t>
                      </a:r>
                    </a:p>
                  </a:txBody>
                  <a:tcPr marT="30396" marB="30396" anchor="ctr">
                    <a:noFill/>
                  </a:tcPr>
                </a:tc>
                <a:tc>
                  <a:txBody>
                    <a:bodyPr/>
                    <a:lstStyle/>
                    <a:p>
                      <a:pPr algn="ctr"/>
                      <a:r>
                        <a:rPr lang="en-GB" sz="1700" dirty="0"/>
                        <a:t>50000</a:t>
                      </a:r>
                    </a:p>
                  </a:txBody>
                  <a:tcPr marT="30396" marB="30396" anchor="ctr">
                    <a:noFill/>
                  </a:tcPr>
                </a:tc>
                <a:extLst>
                  <a:ext uri="{0D108BD9-81ED-4DB2-BD59-A6C34878D82A}">
                    <a16:rowId xmlns:a16="http://schemas.microsoft.com/office/drawing/2014/main" val="2272025453"/>
                  </a:ext>
                </a:extLst>
              </a:tr>
              <a:tr h="0">
                <a:tc>
                  <a:txBody>
                    <a:bodyPr/>
                    <a:lstStyle/>
                    <a:p>
                      <a:pPr algn="ctr"/>
                      <a:r>
                        <a:rPr lang="en-GB" sz="1700" dirty="0"/>
                        <a:t>Chris Clark</a:t>
                      </a:r>
                    </a:p>
                  </a:txBody>
                  <a:tcPr marT="30396" marB="30396" anchor="ctr">
                    <a:noFill/>
                  </a:tcPr>
                </a:tc>
                <a:tc>
                  <a:txBody>
                    <a:bodyPr/>
                    <a:lstStyle/>
                    <a:p>
                      <a:pPr algn="ctr"/>
                      <a:r>
                        <a:rPr lang="en-GB" sz="1700"/>
                        <a:t>80000</a:t>
                      </a:r>
                      <a:endParaRPr lang="en-GB" sz="1700" dirty="0"/>
                    </a:p>
                  </a:txBody>
                  <a:tcPr marT="30396" marB="30396" anchor="ctr">
                    <a:noFill/>
                  </a:tcPr>
                </a:tc>
                <a:extLst>
                  <a:ext uri="{0D108BD9-81ED-4DB2-BD59-A6C34878D82A}">
                    <a16:rowId xmlns:a16="http://schemas.microsoft.com/office/drawing/2014/main" val="2963139212"/>
                  </a:ext>
                </a:extLst>
              </a:tr>
            </a:tbl>
          </a:graphicData>
        </a:graphic>
      </p:graphicFrame>
    </p:spTree>
    <p:custDataLst>
      <p:tags r:id="rId1"/>
    </p:custDataLst>
    <p:extLst>
      <p:ext uri="{BB962C8B-B14F-4D97-AF65-F5344CB8AC3E}">
        <p14:creationId xmlns:p14="http://schemas.microsoft.com/office/powerpoint/2010/main" val="140380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D9DD15E-3957-A31A-068B-09CB00D414B0}"/>
              </a:ext>
            </a:extLst>
          </p:cNvPr>
          <p:cNvSpPr txBox="1">
            <a:spLocks/>
          </p:cNvSpPr>
          <p:nvPr/>
        </p:nvSpPr>
        <p:spPr>
          <a:xfrm>
            <a:off x="1206340" y="353370"/>
            <a:ext cx="8595361" cy="65426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200" kern="1200" cap="all" spc="600" baseline="0">
                <a:solidFill>
                  <a:srgbClr val="25384A"/>
                </a:solidFill>
                <a:latin typeface="Gotham" panose="02000604030000020004"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600" normalizeH="0" baseline="0" noProof="0" dirty="0">
                <a:ln>
                  <a:noFill/>
                </a:ln>
                <a:solidFill>
                  <a:srgbClr val="25384A"/>
                </a:solidFill>
                <a:effectLst/>
                <a:uLnTx/>
                <a:uFillTx/>
                <a:latin typeface="Gotham" panose="02000604030000020004" pitchFamily="2" charset="0"/>
                <a:ea typeface="+mj-ea"/>
                <a:cs typeface="+mj-cs"/>
              </a:rPr>
              <a:t>KEY POINTS TO TAKE AWAY</a:t>
            </a:r>
          </a:p>
        </p:txBody>
      </p:sp>
      <p:sp>
        <p:nvSpPr>
          <p:cNvPr id="2" name="object 3">
            <a:extLst>
              <a:ext uri="{FF2B5EF4-FFF2-40B4-BE49-F238E27FC236}">
                <a16:creationId xmlns:a16="http://schemas.microsoft.com/office/drawing/2014/main" id="{37E82E1B-BC30-7C8B-B2C9-74F83C6FD285}"/>
              </a:ext>
            </a:extLst>
          </p:cNvPr>
          <p:cNvSpPr txBox="1"/>
          <p:nvPr/>
        </p:nvSpPr>
        <p:spPr>
          <a:xfrm>
            <a:off x="769778" y="1007637"/>
            <a:ext cx="10652443" cy="5605380"/>
          </a:xfrm>
          <a:prstGeom prst="rect">
            <a:avLst/>
          </a:prstGeom>
        </p:spPr>
        <p:txBody>
          <a:bodyPr vert="horz" wrap="square" lIns="0" tIns="110489" rIns="0" bIns="0" rtlCol="0">
            <a:spAutoFit/>
          </a:bodyPr>
          <a:lstStyle/>
          <a:p>
            <a:pPr marL="469900" lvl="0"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A relational model is based on a mathematical foundation and consists of a set of relations (tables) to store data, a set of integrity rules to ensure data consistency and a set of operations to manipulate data</a:t>
            </a:r>
          </a:p>
          <a:p>
            <a:pPr marL="469900"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Entity Relationship Modelling is a conceptual model represented graphically and the starting point for relational database design</a:t>
            </a:r>
          </a:p>
          <a:p>
            <a:pPr marL="469900" indent="-457200">
              <a:spcBef>
                <a:spcPts val="869"/>
              </a:spcBef>
              <a:buFont typeface="Wingdings" panose="05000000000000000000" pitchFamily="2" charset="2"/>
              <a:buChar char="§"/>
              <a:tabLst>
                <a:tab pos="354965" algn="l"/>
                <a:tab pos="355600" algn="l"/>
              </a:tabLst>
            </a:pPr>
            <a:r>
              <a:rPr lang="en-GB" sz="2400" dirty="0">
                <a:solidFill>
                  <a:srgbClr val="404040"/>
                </a:solidFill>
                <a:cs typeface="Calibri"/>
              </a:rPr>
              <a:t>SQL is a comprehensive language for database management and supports data definition and data manipulation</a:t>
            </a:r>
          </a:p>
          <a:p>
            <a:pPr marL="469900" indent="-457200">
              <a:spcBef>
                <a:spcPts val="869"/>
              </a:spcBef>
              <a:buFont typeface="Wingdings" panose="05000000000000000000" pitchFamily="2" charset="2"/>
              <a:buChar char="§"/>
              <a:tabLst>
                <a:tab pos="354965" algn="l"/>
                <a:tab pos="355600" algn="l"/>
              </a:tabLst>
            </a:pPr>
            <a:r>
              <a:rPr lang="en-GB" sz="2400" dirty="0">
                <a:solidFill>
                  <a:prstClr val="black">
                    <a:lumMod val="85000"/>
                    <a:lumOff val="15000"/>
                  </a:prstClr>
                </a:solidFill>
                <a:cs typeface="Calibri"/>
              </a:rPr>
              <a:t>Database design starts with eliciting business rules, which are used as the basis of the ER modelling and translation to relational schema and SQL implementation</a:t>
            </a:r>
          </a:p>
          <a:p>
            <a:pPr marL="469900" indent="-457200">
              <a:spcBef>
                <a:spcPts val="869"/>
              </a:spcBef>
              <a:buFont typeface="Wingdings" panose="05000000000000000000" pitchFamily="2" charset="2"/>
              <a:buChar char="§"/>
              <a:tabLst>
                <a:tab pos="354965" algn="l"/>
                <a:tab pos="355600" algn="l"/>
              </a:tabLst>
            </a:pPr>
            <a:r>
              <a:rPr lang="en-GB" sz="2400" dirty="0">
                <a:solidFill>
                  <a:prstClr val="black">
                    <a:lumMod val="85000"/>
                    <a:lumOff val="15000"/>
                  </a:prstClr>
                </a:solidFill>
                <a:cs typeface="Calibri"/>
              </a:rPr>
              <a:t>Entities are “real world” concepts that have attributes (characteristics). An entity translates to a relation, which can be implemented as a table in MySQL using SQL DDL: Step 1 of the mapping algorithm</a:t>
            </a:r>
          </a:p>
          <a:p>
            <a:pPr marL="469900" indent="-457200">
              <a:spcBef>
                <a:spcPts val="869"/>
              </a:spcBef>
              <a:buFont typeface="Wingdings" panose="05000000000000000000" pitchFamily="2" charset="2"/>
              <a:buChar char="§"/>
              <a:tabLst>
                <a:tab pos="354965" algn="l"/>
                <a:tab pos="355600" algn="l"/>
              </a:tabLst>
            </a:pPr>
            <a:r>
              <a:rPr lang="en-GB" sz="2400" dirty="0">
                <a:solidFill>
                  <a:prstClr val="black">
                    <a:lumMod val="85000"/>
                    <a:lumOff val="15000"/>
                  </a:prstClr>
                </a:solidFill>
                <a:cs typeface="Calibri"/>
              </a:rPr>
              <a:t>A table can then be queried using SQL DML unary operators </a:t>
            </a:r>
            <a:endParaRPr lang="en-GB" sz="2400" dirty="0">
              <a:solidFill>
                <a:srgbClr val="404040"/>
              </a:solidFill>
              <a:cs typeface="Calibri"/>
            </a:endParaRPr>
          </a:p>
        </p:txBody>
      </p:sp>
    </p:spTree>
    <p:extLst>
      <p:ext uri="{BB962C8B-B14F-4D97-AF65-F5344CB8AC3E}">
        <p14:creationId xmlns:p14="http://schemas.microsoft.com/office/powerpoint/2010/main" val="313869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5D9DD15E-3957-A31A-068B-09CB00D414B0}"/>
              </a:ext>
            </a:extLst>
          </p:cNvPr>
          <p:cNvSpPr txBox="1">
            <a:spLocks/>
          </p:cNvSpPr>
          <p:nvPr/>
        </p:nvSpPr>
        <p:spPr>
          <a:xfrm>
            <a:off x="764552" y="579401"/>
            <a:ext cx="8595361" cy="65426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200" kern="1200" cap="all" spc="600" baseline="0">
                <a:solidFill>
                  <a:srgbClr val="25384A"/>
                </a:solidFill>
                <a:latin typeface="Gotham" panose="02000604030000020004"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600" normalizeH="0" baseline="0" noProof="0" dirty="0">
                <a:ln>
                  <a:noFill/>
                </a:ln>
                <a:solidFill>
                  <a:srgbClr val="25384A"/>
                </a:solidFill>
                <a:effectLst/>
                <a:uLnTx/>
                <a:uFillTx/>
                <a:latin typeface="Gotham" panose="02000604030000020004" pitchFamily="2" charset="0"/>
                <a:ea typeface="+mj-ea"/>
                <a:cs typeface="+mj-cs"/>
              </a:rPr>
              <a:t>Next Steps</a:t>
            </a:r>
          </a:p>
        </p:txBody>
      </p:sp>
      <p:sp>
        <p:nvSpPr>
          <p:cNvPr id="2" name="object 3">
            <a:extLst>
              <a:ext uri="{FF2B5EF4-FFF2-40B4-BE49-F238E27FC236}">
                <a16:creationId xmlns:a16="http://schemas.microsoft.com/office/drawing/2014/main" id="{37E82E1B-BC30-7C8B-B2C9-74F83C6FD285}"/>
              </a:ext>
            </a:extLst>
          </p:cNvPr>
          <p:cNvSpPr txBox="1"/>
          <p:nvPr/>
        </p:nvSpPr>
        <p:spPr>
          <a:xfrm>
            <a:off x="1077670" y="3059652"/>
            <a:ext cx="10652443" cy="3389388"/>
          </a:xfrm>
          <a:prstGeom prst="rect">
            <a:avLst/>
          </a:prstGeom>
        </p:spPr>
        <p:txBody>
          <a:bodyPr vert="horz" wrap="square" lIns="0" tIns="110489" rIns="0" bIns="0" rtlCol="0">
            <a:spAutoFit/>
          </a:bodyPr>
          <a:lstStyle/>
          <a:p>
            <a:pPr marL="469900" lvl="0"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Make sure you do the quiz to test that you have understood the main concepts</a:t>
            </a:r>
          </a:p>
          <a:p>
            <a:pPr marL="469900" lvl="0"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In the lab you will put into practice the Step 1 of the mapping algorithm</a:t>
            </a:r>
          </a:p>
          <a:p>
            <a:pPr marL="927100" lvl="1"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Use ER modelling to model an entity</a:t>
            </a:r>
          </a:p>
          <a:p>
            <a:pPr marL="927100" lvl="1"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Translate to relational schema</a:t>
            </a:r>
          </a:p>
          <a:p>
            <a:pPr marL="927100" lvl="1"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Implement using SQL in MySQL using the Data Definition Language</a:t>
            </a:r>
          </a:p>
          <a:p>
            <a:pPr marL="469900"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Query the table using SQLs Data Manipulation Language</a:t>
            </a:r>
          </a:p>
          <a:p>
            <a:pPr marL="469900" indent="-457200">
              <a:spcBef>
                <a:spcPts val="869"/>
              </a:spcBef>
              <a:buFont typeface="Wingdings" panose="05000000000000000000" pitchFamily="2" charset="2"/>
              <a:buChar char="§"/>
              <a:tabLst>
                <a:tab pos="354965" algn="l"/>
                <a:tab pos="355600" algn="l"/>
              </a:tabLst>
              <a:defRPr/>
            </a:pPr>
            <a:r>
              <a:rPr lang="en-GB" sz="2400" dirty="0">
                <a:solidFill>
                  <a:prstClr val="black">
                    <a:lumMod val="85000"/>
                    <a:lumOff val="15000"/>
                  </a:prstClr>
                </a:solidFill>
                <a:cs typeface="Calibri"/>
              </a:rPr>
              <a:t>Give your feedback on muddiest point/clearest point</a:t>
            </a:r>
          </a:p>
        </p:txBody>
      </p:sp>
      <p:pic>
        <p:nvPicPr>
          <p:cNvPr id="4" name="Picture 3">
            <a:extLst>
              <a:ext uri="{FF2B5EF4-FFF2-40B4-BE49-F238E27FC236}">
                <a16:creationId xmlns:a16="http://schemas.microsoft.com/office/drawing/2014/main" id="{2037591B-FA49-9DE4-7584-BC785C36022A}"/>
              </a:ext>
            </a:extLst>
          </p:cNvPr>
          <p:cNvPicPr>
            <a:picLocks noChangeAspect="1"/>
          </p:cNvPicPr>
          <p:nvPr/>
        </p:nvPicPr>
        <p:blipFill>
          <a:blip r:embed="rId3"/>
          <a:stretch>
            <a:fillRect/>
          </a:stretch>
        </p:blipFill>
        <p:spPr>
          <a:xfrm>
            <a:off x="1631313" y="1484859"/>
            <a:ext cx="8595361" cy="1250234"/>
          </a:xfrm>
          <a:prstGeom prst="rect">
            <a:avLst/>
          </a:prstGeom>
        </p:spPr>
      </p:pic>
    </p:spTree>
    <p:extLst>
      <p:ext uri="{BB962C8B-B14F-4D97-AF65-F5344CB8AC3E}">
        <p14:creationId xmlns:p14="http://schemas.microsoft.com/office/powerpoint/2010/main" val="375788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270000" y="340473"/>
            <a:ext cx="8339501" cy="907041"/>
          </a:xfrm>
        </p:spPr>
        <p:txBody>
          <a:bodyPr/>
          <a:lstStyle/>
          <a:p>
            <a:pPr algn="ctr"/>
            <a:r>
              <a:rPr lang="en-US" sz="2800" b="1" dirty="0">
                <a:latin typeface="Calibri" panose="020F0502020204030204" pitchFamily="34" charset="0"/>
                <a:ea typeface="Tahoma" panose="020B0604030504040204" pitchFamily="34" charset="0"/>
                <a:cs typeface="Calibri" panose="020F0502020204030204" pitchFamily="34" charset="0"/>
              </a:rPr>
              <a:t>Getting Started with NPM</a:t>
            </a:r>
            <a:br>
              <a:rPr lang="en-US" sz="2800" b="1" dirty="0">
                <a:latin typeface="Calibri" panose="020F0502020204030204" pitchFamily="34" charset="0"/>
                <a:ea typeface="Tahoma" panose="020B0604030504040204" pitchFamily="34" charset="0"/>
                <a:cs typeface="Calibri" panose="020F0502020204030204" pitchFamily="34" charset="0"/>
              </a:rPr>
            </a:br>
            <a:br>
              <a:rPr lang="en-US" sz="2800" b="1" dirty="0">
                <a:latin typeface="Calibri" panose="020F0502020204030204" pitchFamily="34" charset="0"/>
                <a:ea typeface="Tahoma" panose="020B0604030504040204" pitchFamily="34" charset="0"/>
                <a:cs typeface="Calibri" panose="020F0502020204030204" pitchFamily="34" charset="0"/>
              </a:rPr>
            </a:br>
            <a:endParaRPr lang="en-US" sz="2400" b="1" dirty="0"/>
          </a:p>
        </p:txBody>
      </p:sp>
      <p:sp>
        <p:nvSpPr>
          <p:cNvPr id="5" name="TextBox 4">
            <a:extLst>
              <a:ext uri="{FF2B5EF4-FFF2-40B4-BE49-F238E27FC236}">
                <a16:creationId xmlns:a16="http://schemas.microsoft.com/office/drawing/2014/main" id="{64A9BFE6-2365-A96F-EBDE-BC2721BAB745}"/>
              </a:ext>
            </a:extLst>
          </p:cNvPr>
          <p:cNvSpPr txBox="1"/>
          <p:nvPr/>
        </p:nvSpPr>
        <p:spPr>
          <a:xfrm>
            <a:off x="419100" y="1079097"/>
            <a:ext cx="9715500" cy="1631216"/>
          </a:xfrm>
          <a:prstGeom prst="rect">
            <a:avLst/>
          </a:prstGeom>
          <a:noFill/>
        </p:spPr>
        <p:txBody>
          <a:bodyPr wrap="square" rtlCol="0">
            <a:spAutoFit/>
          </a:bodyPr>
          <a:lstStyle/>
          <a:p>
            <a:r>
              <a:rPr lang="en-US" sz="2500" dirty="0"/>
              <a:t>- Ensure your have NodeJS installed </a:t>
            </a:r>
          </a:p>
          <a:p>
            <a:r>
              <a:rPr lang="en-US" sz="2500" dirty="0"/>
              <a:t>- In the directory of your project run the terminal command: </a:t>
            </a:r>
            <a:r>
              <a:rPr lang="en-US" sz="2500" b="1" dirty="0" err="1"/>
              <a:t>npm</a:t>
            </a:r>
            <a:r>
              <a:rPr lang="en-US" sz="2500" b="1" dirty="0"/>
              <a:t> </a:t>
            </a:r>
            <a:r>
              <a:rPr lang="en-US" sz="2500" b="1" dirty="0" err="1"/>
              <a:t>init</a:t>
            </a:r>
            <a:endParaRPr lang="en-US" sz="2500" b="1" dirty="0"/>
          </a:p>
          <a:p>
            <a:r>
              <a:rPr lang="en-US" sz="2500" b="1" dirty="0"/>
              <a:t>- You can keep pressing enter to accept the defaults.</a:t>
            </a:r>
            <a:endParaRPr lang="en-US" sz="2500" dirty="0"/>
          </a:p>
          <a:p>
            <a:endParaRPr lang="en-US" sz="2500" dirty="0"/>
          </a:p>
        </p:txBody>
      </p:sp>
      <p:pic>
        <p:nvPicPr>
          <p:cNvPr id="8" name="Picture 7">
            <a:extLst>
              <a:ext uri="{FF2B5EF4-FFF2-40B4-BE49-F238E27FC236}">
                <a16:creationId xmlns:a16="http://schemas.microsoft.com/office/drawing/2014/main" id="{B775E53B-2C28-94F9-36A2-A06F33A49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39" y="2408735"/>
            <a:ext cx="10832821" cy="3477905"/>
          </a:xfrm>
          <a:prstGeom prst="rect">
            <a:avLst/>
          </a:prstGeom>
        </p:spPr>
      </p:pic>
    </p:spTree>
    <p:extLst>
      <p:ext uri="{BB962C8B-B14F-4D97-AF65-F5344CB8AC3E}">
        <p14:creationId xmlns:p14="http://schemas.microsoft.com/office/powerpoint/2010/main" val="1741710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5.4"/>
</p:tagLst>
</file>

<file path=ppt/tags/tag10.xml><?xml version="1.0" encoding="utf-8"?>
<p:tagLst xmlns:a="http://schemas.openxmlformats.org/drawingml/2006/main" xmlns:r="http://schemas.openxmlformats.org/officeDocument/2006/relationships" xmlns:p="http://schemas.openxmlformats.org/presentationml/2006/main">
  <p:tag name="TIMING" val="|11.4|16.9|4.5|7.1|3.6|6.4"/>
</p:tagLst>
</file>

<file path=ppt/tags/tag11.xml><?xml version="1.0" encoding="utf-8"?>
<p:tagLst xmlns:a="http://schemas.openxmlformats.org/drawingml/2006/main" xmlns:r="http://schemas.openxmlformats.org/officeDocument/2006/relationships" xmlns:p="http://schemas.openxmlformats.org/presentationml/2006/main">
  <p:tag name="TIMING" val="|2.9|5.2|5.5"/>
</p:tagLst>
</file>

<file path=ppt/tags/tag12.xml><?xml version="1.0" encoding="utf-8"?>
<p:tagLst xmlns:a="http://schemas.openxmlformats.org/drawingml/2006/main" xmlns:r="http://schemas.openxmlformats.org/officeDocument/2006/relationships" xmlns:p="http://schemas.openxmlformats.org/presentationml/2006/main">
  <p:tag name="TIMING" val="|1.7|17.9|8.3|15.1|1.5"/>
</p:tagLst>
</file>

<file path=ppt/tags/tag13.xml><?xml version="1.0" encoding="utf-8"?>
<p:tagLst xmlns:a="http://schemas.openxmlformats.org/drawingml/2006/main" xmlns:r="http://schemas.openxmlformats.org/officeDocument/2006/relationships" xmlns:p="http://schemas.openxmlformats.org/presentationml/2006/main">
  <p:tag name="TIMING" val="|0.9|8.3|30.8|13.7|4"/>
</p:tagLst>
</file>

<file path=ppt/tags/tag14.xml><?xml version="1.0" encoding="utf-8"?>
<p:tagLst xmlns:a="http://schemas.openxmlformats.org/drawingml/2006/main" xmlns:r="http://schemas.openxmlformats.org/officeDocument/2006/relationships" xmlns:p="http://schemas.openxmlformats.org/presentationml/2006/main">
  <p:tag name="TIMING" val="|6.6|5.2|6|11.6|6.9|21.3|17.8|14.7|4.2|12.2|20.8"/>
</p:tagLst>
</file>

<file path=ppt/tags/tag15.xml><?xml version="1.0" encoding="utf-8"?>
<p:tagLst xmlns:a="http://schemas.openxmlformats.org/drawingml/2006/main" xmlns:r="http://schemas.openxmlformats.org/officeDocument/2006/relationships" xmlns:p="http://schemas.openxmlformats.org/presentationml/2006/main">
  <p:tag name="TIMING" val="|3.7|4.5|6.8"/>
</p:tagLst>
</file>

<file path=ppt/tags/tag16.xml><?xml version="1.0" encoding="utf-8"?>
<p:tagLst xmlns:a="http://schemas.openxmlformats.org/drawingml/2006/main" xmlns:r="http://schemas.openxmlformats.org/officeDocument/2006/relationships" xmlns:p="http://schemas.openxmlformats.org/presentationml/2006/main">
  <p:tag name="TIMING" val="|1.1|21.7|14.6|10.7|26.1"/>
</p:tagLst>
</file>

<file path=ppt/tags/tag17.xml><?xml version="1.0" encoding="utf-8"?>
<p:tagLst xmlns:a="http://schemas.openxmlformats.org/drawingml/2006/main" xmlns:r="http://schemas.openxmlformats.org/officeDocument/2006/relationships" xmlns:p="http://schemas.openxmlformats.org/presentationml/2006/main">
  <p:tag name="TIMING" val="|3.6|7.7|14.5|6.7|10|0.9|3.5|3.8|17.7|18.6|12.7|4.5|8.8"/>
</p:tagLst>
</file>

<file path=ppt/tags/tag18.xml><?xml version="1.0" encoding="utf-8"?>
<p:tagLst xmlns:a="http://schemas.openxmlformats.org/drawingml/2006/main" xmlns:r="http://schemas.openxmlformats.org/officeDocument/2006/relationships" xmlns:p="http://schemas.openxmlformats.org/presentationml/2006/main">
  <p:tag name="TIMING" val="|1.4|3.1|41.7|2.1"/>
</p:tagLst>
</file>

<file path=ppt/tags/tag19.xml><?xml version="1.0" encoding="utf-8"?>
<p:tagLst xmlns:a="http://schemas.openxmlformats.org/drawingml/2006/main" xmlns:r="http://schemas.openxmlformats.org/officeDocument/2006/relationships" xmlns:p="http://schemas.openxmlformats.org/presentationml/2006/main">
  <p:tag name="TIMING" val="|31.8|5.3"/>
</p:tagLst>
</file>

<file path=ppt/tags/tag2.xml><?xml version="1.0" encoding="utf-8"?>
<p:tagLst xmlns:a="http://schemas.openxmlformats.org/drawingml/2006/main" xmlns:r="http://schemas.openxmlformats.org/officeDocument/2006/relationships" xmlns:p="http://schemas.openxmlformats.org/presentationml/2006/main">
  <p:tag name="TIMING" val="|32|17.8|7.6|17"/>
</p:tagLst>
</file>

<file path=ppt/tags/tag20.xml><?xml version="1.0" encoding="utf-8"?>
<p:tagLst xmlns:a="http://schemas.openxmlformats.org/drawingml/2006/main" xmlns:r="http://schemas.openxmlformats.org/officeDocument/2006/relationships" xmlns:p="http://schemas.openxmlformats.org/presentationml/2006/main">
  <p:tag name="TIMING" val="|4.3|13.6|5.4"/>
</p:tagLst>
</file>

<file path=ppt/tags/tag21.xml><?xml version="1.0" encoding="utf-8"?>
<p:tagLst xmlns:a="http://schemas.openxmlformats.org/drawingml/2006/main" xmlns:r="http://schemas.openxmlformats.org/officeDocument/2006/relationships" xmlns:p="http://schemas.openxmlformats.org/presentationml/2006/main">
  <p:tag name="TIMING" val="|1.1|38.3|41.3"/>
</p:tagLst>
</file>

<file path=ppt/tags/tag22.xml><?xml version="1.0" encoding="utf-8"?>
<p:tagLst xmlns:a="http://schemas.openxmlformats.org/drawingml/2006/main" xmlns:r="http://schemas.openxmlformats.org/officeDocument/2006/relationships" xmlns:p="http://schemas.openxmlformats.org/presentationml/2006/main">
  <p:tag name="TIMING" val="|12.4|9.5|0.9|10.1|2.3|49.8|0.8|42|4.9"/>
</p:tagLst>
</file>

<file path=ppt/tags/tag23.xml><?xml version="1.0" encoding="utf-8"?>
<p:tagLst xmlns:a="http://schemas.openxmlformats.org/drawingml/2006/main" xmlns:r="http://schemas.openxmlformats.org/officeDocument/2006/relationships" xmlns:p="http://schemas.openxmlformats.org/presentationml/2006/main">
  <p:tag name="TIMING" val="|10.5|9.4|25.5|12.8"/>
</p:tagLst>
</file>

<file path=ppt/tags/tag24.xml><?xml version="1.0" encoding="utf-8"?>
<p:tagLst xmlns:a="http://schemas.openxmlformats.org/drawingml/2006/main" xmlns:r="http://schemas.openxmlformats.org/officeDocument/2006/relationships" xmlns:p="http://schemas.openxmlformats.org/presentationml/2006/main">
  <p:tag name="TIMING" val="|2.7|7.3|3.8|3|4.7|2|2.1|12.5|4|10.3|0.8"/>
</p:tagLst>
</file>

<file path=ppt/tags/tag25.xml><?xml version="1.0" encoding="utf-8"?>
<p:tagLst xmlns:a="http://schemas.openxmlformats.org/drawingml/2006/main" xmlns:r="http://schemas.openxmlformats.org/officeDocument/2006/relationships" xmlns:p="http://schemas.openxmlformats.org/presentationml/2006/main">
  <p:tag name="TIMING" val="|3.1|6.2"/>
</p:tagLst>
</file>

<file path=ppt/tags/tag26.xml><?xml version="1.0" encoding="utf-8"?>
<p:tagLst xmlns:a="http://schemas.openxmlformats.org/drawingml/2006/main" xmlns:r="http://schemas.openxmlformats.org/officeDocument/2006/relationships" xmlns:p="http://schemas.openxmlformats.org/presentationml/2006/main">
  <p:tag name="TIMING" val="|0.7|18|0.8|10.3|5.9|5.7|2.4|2.1|2"/>
</p:tagLst>
</file>

<file path=ppt/tags/tag27.xml><?xml version="1.0" encoding="utf-8"?>
<p:tagLst xmlns:a="http://schemas.openxmlformats.org/drawingml/2006/main" xmlns:r="http://schemas.openxmlformats.org/officeDocument/2006/relationships" xmlns:p="http://schemas.openxmlformats.org/presentationml/2006/main">
  <p:tag name="TIMING" val="|1.7|6.4|7.3|7.4|1.5|4.2|2.2|16.6"/>
</p:tagLst>
</file>

<file path=ppt/tags/tag28.xml><?xml version="1.0" encoding="utf-8"?>
<p:tagLst xmlns:a="http://schemas.openxmlformats.org/drawingml/2006/main" xmlns:r="http://schemas.openxmlformats.org/officeDocument/2006/relationships" xmlns:p="http://schemas.openxmlformats.org/presentationml/2006/main">
  <p:tag name="TIMING" val="|1.7|10.5|4.1|2.8|4.2|2.9|2.3|22.2|6.4|11.7"/>
</p:tagLst>
</file>

<file path=ppt/tags/tag29.xml><?xml version="1.0" encoding="utf-8"?>
<p:tagLst xmlns:a="http://schemas.openxmlformats.org/drawingml/2006/main" xmlns:r="http://schemas.openxmlformats.org/officeDocument/2006/relationships" xmlns:p="http://schemas.openxmlformats.org/presentationml/2006/main">
  <p:tag name="TIMING" val="|1.6|4.3|16.4|1.9|8.5|4.1|3.2|3|2.5|6.2|3"/>
</p:tagLst>
</file>

<file path=ppt/tags/tag3.xml><?xml version="1.0" encoding="utf-8"?>
<p:tagLst xmlns:a="http://schemas.openxmlformats.org/drawingml/2006/main" xmlns:r="http://schemas.openxmlformats.org/officeDocument/2006/relationships" xmlns:p="http://schemas.openxmlformats.org/presentationml/2006/main">
  <p:tag name="TIMING" val="|2.6|4.7|11.6|1.8|6.4|5.8|7.2|11|5.8|1.3|33.8|7.9|2.5|7"/>
</p:tagLst>
</file>

<file path=ppt/tags/tag30.xml><?xml version="1.0" encoding="utf-8"?>
<p:tagLst xmlns:a="http://schemas.openxmlformats.org/drawingml/2006/main" xmlns:r="http://schemas.openxmlformats.org/officeDocument/2006/relationships" xmlns:p="http://schemas.openxmlformats.org/presentationml/2006/main">
  <p:tag name="TIMING" val="|1|2|7.6|18.3|2.1|2.7|7.2|1|2.7|3.7|21.6"/>
</p:tagLst>
</file>

<file path=ppt/tags/tag31.xml><?xml version="1.0" encoding="utf-8"?>
<p:tagLst xmlns:a="http://schemas.openxmlformats.org/drawingml/2006/main" xmlns:r="http://schemas.openxmlformats.org/officeDocument/2006/relationships" xmlns:p="http://schemas.openxmlformats.org/presentationml/2006/main">
  <p:tag name="TIMING" val="|1.1|3.2|10|8.2|9.4|10.8|3.5"/>
</p:tagLst>
</file>

<file path=ppt/tags/tag32.xml><?xml version="1.0" encoding="utf-8"?>
<p:tagLst xmlns:a="http://schemas.openxmlformats.org/drawingml/2006/main" xmlns:r="http://schemas.openxmlformats.org/officeDocument/2006/relationships" xmlns:p="http://schemas.openxmlformats.org/presentationml/2006/main">
  <p:tag name="TIMING" val="|1.9|4.4|10.1|15.8|5.9"/>
</p:tagLst>
</file>

<file path=ppt/tags/tag33.xml><?xml version="1.0" encoding="utf-8"?>
<p:tagLst xmlns:a="http://schemas.openxmlformats.org/drawingml/2006/main" xmlns:r="http://schemas.openxmlformats.org/officeDocument/2006/relationships" xmlns:p="http://schemas.openxmlformats.org/presentationml/2006/main">
  <p:tag name="TIMING" val="|1.9|4.4|10.1|15.8|5.9"/>
</p:tagLst>
</file>

<file path=ppt/tags/tag34.xml><?xml version="1.0" encoding="utf-8"?>
<p:tagLst xmlns:a="http://schemas.openxmlformats.org/drawingml/2006/main" xmlns:r="http://schemas.openxmlformats.org/officeDocument/2006/relationships" xmlns:p="http://schemas.openxmlformats.org/presentationml/2006/main">
  <p:tag name="TIMING" val="|4.1|12.2"/>
</p:tagLst>
</file>

<file path=ppt/tags/tag35.xml><?xml version="1.0" encoding="utf-8"?>
<p:tagLst xmlns:a="http://schemas.openxmlformats.org/drawingml/2006/main" xmlns:r="http://schemas.openxmlformats.org/officeDocument/2006/relationships" xmlns:p="http://schemas.openxmlformats.org/presentationml/2006/main">
  <p:tag name="TIMING" val="|5.6|1.9|8.2|2.4|6.2|1.6|5.8|1.2"/>
</p:tagLst>
</file>

<file path=ppt/tags/tag36.xml><?xml version="1.0" encoding="utf-8"?>
<p:tagLst xmlns:a="http://schemas.openxmlformats.org/drawingml/2006/main" xmlns:r="http://schemas.openxmlformats.org/officeDocument/2006/relationships" xmlns:p="http://schemas.openxmlformats.org/presentationml/2006/main">
  <p:tag name="TIMING" val="|4.7|1.4|6.3|3.3|2.2|1|12.2|1.4|41.5|14|15.9|2.5|4.4"/>
</p:tagLst>
</file>

<file path=ppt/tags/tag37.xml><?xml version="1.0" encoding="utf-8"?>
<p:tagLst xmlns:a="http://schemas.openxmlformats.org/drawingml/2006/main" xmlns:r="http://schemas.openxmlformats.org/officeDocument/2006/relationships" xmlns:p="http://schemas.openxmlformats.org/presentationml/2006/main">
  <p:tag name="TIMING" val="|19.5|1.5|5.4|5.8|1.2|19.5|4.9|3.7|3.2|2.9|1.6|1|0.9|6.6"/>
</p:tagLst>
</file>

<file path=ppt/tags/tag38.xml><?xml version="1.0" encoding="utf-8"?>
<p:tagLst xmlns:a="http://schemas.openxmlformats.org/drawingml/2006/main" xmlns:r="http://schemas.openxmlformats.org/officeDocument/2006/relationships" xmlns:p="http://schemas.openxmlformats.org/presentationml/2006/main">
  <p:tag name="TIMING" val="|5.8|10.1|1.9|0.9|1|32.9"/>
</p:tagLst>
</file>

<file path=ppt/tags/tag39.xml><?xml version="1.0" encoding="utf-8"?>
<p:tagLst xmlns:a="http://schemas.openxmlformats.org/drawingml/2006/main" xmlns:r="http://schemas.openxmlformats.org/officeDocument/2006/relationships" xmlns:p="http://schemas.openxmlformats.org/presentationml/2006/main">
  <p:tag name="TIMING" val="|3.4|6.7|12.4|0.9|0.8|1|46.4"/>
</p:tagLst>
</file>

<file path=ppt/tags/tag4.xml><?xml version="1.0" encoding="utf-8"?>
<p:tagLst xmlns:a="http://schemas.openxmlformats.org/drawingml/2006/main" xmlns:r="http://schemas.openxmlformats.org/officeDocument/2006/relationships" xmlns:p="http://schemas.openxmlformats.org/presentationml/2006/main">
  <p:tag name="TIMING" val="|14.9|4.6|6.7|5.5|12.9|2.9|3.8|28.7"/>
</p:tagLst>
</file>

<file path=ppt/tags/tag40.xml><?xml version="1.0" encoding="utf-8"?>
<p:tagLst xmlns:a="http://schemas.openxmlformats.org/drawingml/2006/main" xmlns:r="http://schemas.openxmlformats.org/officeDocument/2006/relationships" xmlns:p="http://schemas.openxmlformats.org/presentationml/2006/main">
  <p:tag name="TIMING" val="|0.8|1.4|4.3|0.8|3.3"/>
</p:tagLst>
</file>

<file path=ppt/tags/tag41.xml><?xml version="1.0" encoding="utf-8"?>
<p:tagLst xmlns:a="http://schemas.openxmlformats.org/drawingml/2006/main" xmlns:r="http://schemas.openxmlformats.org/officeDocument/2006/relationships" xmlns:p="http://schemas.openxmlformats.org/presentationml/2006/main">
  <p:tag name="TIMING" val="|3.1|8.1"/>
</p:tagLst>
</file>

<file path=ppt/tags/tag42.xml><?xml version="1.0" encoding="utf-8"?>
<p:tagLst xmlns:a="http://schemas.openxmlformats.org/drawingml/2006/main" xmlns:r="http://schemas.openxmlformats.org/officeDocument/2006/relationships" xmlns:p="http://schemas.openxmlformats.org/presentationml/2006/main">
  <p:tag name="TIMING" val="|4.1|5.5"/>
</p:tagLst>
</file>

<file path=ppt/tags/tag43.xml><?xml version="1.0" encoding="utf-8"?>
<p:tagLst xmlns:a="http://schemas.openxmlformats.org/drawingml/2006/main" xmlns:r="http://schemas.openxmlformats.org/officeDocument/2006/relationships" xmlns:p="http://schemas.openxmlformats.org/presentationml/2006/main">
  <p:tag name="TIMING" val="|2.6|3.8|10.3|4.3|7.2|4.8|1.1"/>
</p:tagLst>
</file>

<file path=ppt/tags/tag44.xml><?xml version="1.0" encoding="utf-8"?>
<p:tagLst xmlns:a="http://schemas.openxmlformats.org/drawingml/2006/main" xmlns:r="http://schemas.openxmlformats.org/officeDocument/2006/relationships" xmlns:p="http://schemas.openxmlformats.org/presentationml/2006/main">
  <p:tag name="TIMING" val="|5.4|1.7|4|2.2|10.3|14.2|6.7|1.5|1.2|1.2"/>
</p:tagLst>
</file>

<file path=ppt/tags/tag45.xml><?xml version="1.0" encoding="utf-8"?>
<p:tagLst xmlns:a="http://schemas.openxmlformats.org/drawingml/2006/main" xmlns:r="http://schemas.openxmlformats.org/officeDocument/2006/relationships" xmlns:p="http://schemas.openxmlformats.org/presentationml/2006/main">
  <p:tag name="TIMING" val="|4.4|1.6|3.7|2.8|7.4|4.8|2|1.2|1.1"/>
</p:tagLst>
</file>

<file path=ppt/tags/tag46.xml><?xml version="1.0" encoding="utf-8"?>
<p:tagLst xmlns:a="http://schemas.openxmlformats.org/drawingml/2006/main" xmlns:r="http://schemas.openxmlformats.org/officeDocument/2006/relationships" xmlns:p="http://schemas.openxmlformats.org/presentationml/2006/main">
  <p:tag name="TIMING" val="|3.1|3.9|22.3|9.1|6.3|0.6|0.8|0.8|0.9|1.4|1.4"/>
</p:tagLst>
</file>

<file path=ppt/tags/tag47.xml><?xml version="1.0" encoding="utf-8"?>
<p:tagLst xmlns:a="http://schemas.openxmlformats.org/drawingml/2006/main" xmlns:r="http://schemas.openxmlformats.org/officeDocument/2006/relationships" xmlns:p="http://schemas.openxmlformats.org/presentationml/2006/main">
  <p:tag name="TIMING" val="|1.8|6.3|4.4|5|14.1|5.9|2.8|1.5|10.6"/>
</p:tagLst>
</file>

<file path=ppt/tags/tag5.xml><?xml version="1.0" encoding="utf-8"?>
<p:tagLst xmlns:a="http://schemas.openxmlformats.org/drawingml/2006/main" xmlns:r="http://schemas.openxmlformats.org/officeDocument/2006/relationships" xmlns:p="http://schemas.openxmlformats.org/presentationml/2006/main">
  <p:tag name="TIMING" val="|14.9|4.6|6.7|5.5|12.9|2.9|3.8|28.7"/>
</p:tagLst>
</file>

<file path=ppt/tags/tag6.xml><?xml version="1.0" encoding="utf-8"?>
<p:tagLst xmlns:a="http://schemas.openxmlformats.org/drawingml/2006/main" xmlns:r="http://schemas.openxmlformats.org/officeDocument/2006/relationships" xmlns:p="http://schemas.openxmlformats.org/presentationml/2006/main">
  <p:tag name="TIMING" val="|5.7|1.2|13.2|6.7|4.2|6.4|17.8|44.5"/>
</p:tagLst>
</file>

<file path=ppt/tags/tag7.xml><?xml version="1.0" encoding="utf-8"?>
<p:tagLst xmlns:a="http://schemas.openxmlformats.org/drawingml/2006/main" xmlns:r="http://schemas.openxmlformats.org/officeDocument/2006/relationships" xmlns:p="http://schemas.openxmlformats.org/presentationml/2006/main">
  <p:tag name="TIMING" val="|0.7|6.6|10.7|19.2|4.4|7.5|4.7"/>
</p:tagLst>
</file>

<file path=ppt/tags/tag8.xml><?xml version="1.0" encoding="utf-8"?>
<p:tagLst xmlns:a="http://schemas.openxmlformats.org/drawingml/2006/main" xmlns:r="http://schemas.openxmlformats.org/officeDocument/2006/relationships" xmlns:p="http://schemas.openxmlformats.org/presentationml/2006/main">
  <p:tag name="TIMING" val="|7.3|7.4|30.6|4.2|23|4.7|11.8|2.8|5.2"/>
</p:tagLst>
</file>

<file path=ppt/tags/tag9.xml><?xml version="1.0" encoding="utf-8"?>
<p:tagLst xmlns:a="http://schemas.openxmlformats.org/drawingml/2006/main" xmlns:r="http://schemas.openxmlformats.org/officeDocument/2006/relationships" xmlns:p="http://schemas.openxmlformats.org/presentationml/2006/main">
  <p:tag name="TIMING" val="|1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University of Surrey">
      <a:dk1>
        <a:srgbClr val="243849"/>
      </a:dk1>
      <a:lt1>
        <a:srgbClr val="FEFFFE"/>
      </a:lt1>
      <a:dk2>
        <a:srgbClr val="253749"/>
      </a:dk2>
      <a:lt2>
        <a:srgbClr val="F1B43D"/>
      </a:lt2>
      <a:accent1>
        <a:srgbClr val="90199D"/>
      </a:accent1>
      <a:accent2>
        <a:srgbClr val="00A4B1"/>
      </a:accent2>
      <a:accent3>
        <a:srgbClr val="3559C3"/>
      </a:accent3>
      <a:accent4>
        <a:srgbClr val="349352"/>
      </a:accent4>
      <a:accent5>
        <a:srgbClr val="EF6180"/>
      </a:accent5>
      <a:accent6>
        <a:srgbClr val="CB323F"/>
      </a:accent6>
      <a:hlink>
        <a:srgbClr val="D47903"/>
      </a:hlink>
      <a:folHlink>
        <a:srgbClr val="871F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otalTime>6838</TotalTime>
  <Words>16312</Words>
  <Application>Microsoft Macintosh PowerPoint</Application>
  <PresentationFormat>Widescreen</PresentationFormat>
  <Paragraphs>2148</Paragraphs>
  <Slides>86</Slides>
  <Notes>76</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86</vt:i4>
      </vt:variant>
    </vt:vector>
  </HeadingPairs>
  <TitlesOfParts>
    <vt:vector size="105" baseType="lpstr">
      <vt:lpstr>Arial</vt:lpstr>
      <vt:lpstr>Calibri</vt:lpstr>
      <vt:lpstr>Calibri Light</vt:lpstr>
      <vt:lpstr>Courier New</vt:lpstr>
      <vt:lpstr>Gotham</vt:lpstr>
      <vt:lpstr>New York</vt:lpstr>
      <vt:lpstr>Roboto</vt:lpstr>
      <vt:lpstr>Segoe UI</vt:lpstr>
      <vt:lpstr>Söhne</vt:lpstr>
      <vt:lpstr>Symbol</vt:lpstr>
      <vt:lpstr>Times</vt:lpstr>
      <vt:lpstr>Times New Roman</vt:lpstr>
      <vt:lpstr>Tw Cen MT</vt:lpstr>
      <vt:lpstr>Tw Cen MT Condensed</vt:lpstr>
      <vt:lpstr>Wingdings</vt:lpstr>
      <vt:lpstr>Wingdings 3</vt:lpstr>
      <vt:lpstr>Integral</vt:lpstr>
      <vt:lpstr>Office Theme</vt:lpstr>
      <vt:lpstr>2_Office Theme</vt:lpstr>
      <vt:lpstr>COM1025  Web &amp; database systems</vt:lpstr>
      <vt:lpstr>Last Week</vt:lpstr>
      <vt:lpstr>This Week</vt:lpstr>
      <vt:lpstr>By the end of the week </vt:lpstr>
      <vt:lpstr>The anatomy of a node project</vt:lpstr>
      <vt:lpstr>A Typical Node.js Project </vt:lpstr>
      <vt:lpstr>The Node Package Manager  </vt:lpstr>
      <vt:lpstr>The Node Package Manager(NPM)</vt:lpstr>
      <vt:lpstr>Getting Started with NPM  </vt:lpstr>
      <vt:lpstr>You now have a package.json file</vt:lpstr>
      <vt:lpstr>Getting Started with NPM  </vt:lpstr>
      <vt:lpstr>Let’s Install Colors (i)</vt:lpstr>
      <vt:lpstr>Let’s Install Colors.js (ii)</vt:lpstr>
      <vt:lpstr>Using Packages </vt:lpstr>
      <vt:lpstr>Some TIPS</vt:lpstr>
      <vt:lpstr>DEMO</vt:lpstr>
      <vt:lpstr>Web Development Frameworks</vt:lpstr>
      <vt:lpstr>Web Development Frameworks</vt:lpstr>
      <vt:lpstr>Web Development Frameworks</vt:lpstr>
      <vt:lpstr>Learning Objectives</vt:lpstr>
      <vt:lpstr>Relational Model</vt:lpstr>
      <vt:lpstr>Relational Model</vt:lpstr>
      <vt:lpstr>Mathematical Foundations</vt:lpstr>
      <vt:lpstr>Mathematical Foundations</vt:lpstr>
      <vt:lpstr>Mathematical Foundations</vt:lpstr>
      <vt:lpstr>Relational Model: Keys</vt:lpstr>
      <vt:lpstr>Integrity Rules/Constraints</vt:lpstr>
      <vt:lpstr>Mathematical Foundations: Operations</vt:lpstr>
      <vt:lpstr>Mathematical Foundations: Operations</vt:lpstr>
      <vt:lpstr>Relational Model: Operations</vt:lpstr>
      <vt:lpstr>Database Schema</vt:lpstr>
      <vt:lpstr>Database Instance</vt:lpstr>
      <vt:lpstr>PowerPoint Presentation</vt:lpstr>
      <vt:lpstr>PowerPoint Presentation</vt:lpstr>
      <vt:lpstr>Introduction to Entity-Relationship (ER) Modelling</vt:lpstr>
      <vt:lpstr>Learning Objectives</vt:lpstr>
      <vt:lpstr>What is an ER Model?</vt:lpstr>
      <vt:lpstr>What is an ER Model?</vt:lpstr>
      <vt:lpstr>ER Model Element Types</vt:lpstr>
      <vt:lpstr>ER Diagram (ERD) Notations</vt:lpstr>
      <vt:lpstr>Structured Query Language (SQL)</vt:lpstr>
      <vt:lpstr>Learning Objectives</vt:lpstr>
      <vt:lpstr>What is SQL?</vt:lpstr>
      <vt:lpstr>What can SQL do?</vt:lpstr>
      <vt:lpstr>DDL Component of SQL</vt:lpstr>
      <vt:lpstr>DML Component of SQL</vt:lpstr>
      <vt:lpstr>Using SQL</vt:lpstr>
      <vt:lpstr>Database Design</vt:lpstr>
      <vt:lpstr>Learning Objectives</vt:lpstr>
      <vt:lpstr>Recap: Data Modelling</vt:lpstr>
      <vt:lpstr>Database Design Process</vt:lpstr>
      <vt:lpstr>Business Rules</vt:lpstr>
      <vt:lpstr>Conceptual to Logical Mapping Steps</vt:lpstr>
      <vt:lpstr>Three parts to modelling</vt:lpstr>
      <vt:lpstr>Entity Relationship Modelling: Entities &amp; Attributes</vt:lpstr>
      <vt:lpstr>Learning Objectives</vt:lpstr>
      <vt:lpstr>Entities</vt:lpstr>
      <vt:lpstr>Entities, Entity Sets, Entity Types </vt:lpstr>
      <vt:lpstr>Attributes</vt:lpstr>
      <vt:lpstr>Types of Attributes I</vt:lpstr>
      <vt:lpstr>Types of Attributes II</vt:lpstr>
      <vt:lpstr>Types of Attributes III</vt:lpstr>
      <vt:lpstr>Example 1…</vt:lpstr>
      <vt:lpstr>Example 2…</vt:lpstr>
      <vt:lpstr>Database Design Step1: Mapping a Regular Entity Type</vt:lpstr>
      <vt:lpstr>Learning Objectives</vt:lpstr>
      <vt:lpstr>Modelling a Single-Entity Database</vt:lpstr>
      <vt:lpstr>An Entity in University</vt:lpstr>
      <vt:lpstr>Attributes of an Entity Type</vt:lpstr>
      <vt:lpstr>An Entity in an ER Model</vt:lpstr>
      <vt:lpstr>Mapping an Entity to a Relation</vt:lpstr>
      <vt:lpstr>Mapping an Entity to a Relation</vt:lpstr>
      <vt:lpstr>Creating Database Table Using SQL</vt:lpstr>
      <vt:lpstr>Inserting Data in the Table</vt:lpstr>
      <vt:lpstr>SQL Unary Operators: Querying a Table </vt:lpstr>
      <vt:lpstr>Learning Objectives</vt:lpstr>
      <vt:lpstr>Set Operations on Relations</vt:lpstr>
      <vt:lpstr>Relational Operator SELECT</vt:lpstr>
      <vt:lpstr>Querying a Database</vt:lpstr>
      <vt:lpstr>Querying a Table: SELECT</vt:lpstr>
      <vt:lpstr>Relational Operator PROJECT</vt:lpstr>
      <vt:lpstr>Querying a Table: PROJECT</vt:lpstr>
      <vt:lpstr>SELECT &amp; PROJECT</vt:lpstr>
      <vt:lpstr>SQL Operators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COM1025  Web &amp; database systems</dc:title>
  <dc:creator>Cirovic, Mariam Dr (Computer Science)</dc:creator>
  <cp:lastModifiedBy>Appleton, Joseph Dr (Comp Sci &amp; Elec Eng)</cp:lastModifiedBy>
  <cp:revision>17</cp:revision>
  <dcterms:created xsi:type="dcterms:W3CDTF">2022-10-02T12:43:00Z</dcterms:created>
  <dcterms:modified xsi:type="dcterms:W3CDTF">2023-11-17T08:15:02Z</dcterms:modified>
</cp:coreProperties>
</file>